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11.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12.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13.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14.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5.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16.xml" ContentType="application/vnd.openxmlformats-officedocument.presentationml.notesSl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5" r:id="rId2"/>
    <p:sldId id="308" r:id="rId3"/>
    <p:sldId id="307" r:id="rId4"/>
    <p:sldId id="302" r:id="rId5"/>
    <p:sldId id="303" r:id="rId6"/>
    <p:sldId id="257" r:id="rId7"/>
    <p:sldId id="258" r:id="rId8"/>
    <p:sldId id="259" r:id="rId9"/>
    <p:sldId id="260" r:id="rId10"/>
    <p:sldId id="261" r:id="rId11"/>
    <p:sldId id="262" r:id="rId12"/>
    <p:sldId id="263" r:id="rId13"/>
    <p:sldId id="264" r:id="rId14"/>
    <p:sldId id="301" r:id="rId15"/>
    <p:sldId id="265" r:id="rId16"/>
    <p:sldId id="271" r:id="rId17"/>
    <p:sldId id="272" r:id="rId18"/>
    <p:sldId id="273" r:id="rId19"/>
    <p:sldId id="274" r:id="rId20"/>
    <p:sldId id="275" r:id="rId21"/>
    <p:sldId id="276" r:id="rId22"/>
    <p:sldId id="277" r:id="rId23"/>
    <p:sldId id="300" r:id="rId24"/>
    <p:sldId id="266" r:id="rId25"/>
    <p:sldId id="278" r:id="rId26"/>
    <p:sldId id="279" r:id="rId27"/>
    <p:sldId id="280" r:id="rId28"/>
    <p:sldId id="299" r:id="rId29"/>
    <p:sldId id="267" r:id="rId30"/>
    <p:sldId id="281" r:id="rId31"/>
    <p:sldId id="282" r:id="rId32"/>
    <p:sldId id="283" r:id="rId33"/>
    <p:sldId id="284" r:id="rId34"/>
    <p:sldId id="298" r:id="rId35"/>
    <p:sldId id="268" r:id="rId36"/>
    <p:sldId id="285" r:id="rId37"/>
    <p:sldId id="286" r:id="rId38"/>
    <p:sldId id="287" r:id="rId39"/>
    <p:sldId id="297" r:id="rId40"/>
    <p:sldId id="269" r:id="rId41"/>
    <p:sldId id="288" r:id="rId42"/>
    <p:sldId id="289" r:id="rId43"/>
    <p:sldId id="290" r:id="rId44"/>
    <p:sldId id="296" r:id="rId45"/>
    <p:sldId id="270" r:id="rId46"/>
    <p:sldId id="291" r:id="rId47"/>
    <p:sldId id="292" r:id="rId48"/>
    <p:sldId id="293" r:id="rId49"/>
    <p:sldId id="294" r:id="rId50"/>
    <p:sldId id="295" r:id="rId51"/>
    <p:sldId id="309"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1AF"/>
    <a:srgbClr val="008BC0"/>
    <a:srgbClr val="08B8C0"/>
    <a:srgbClr val="0DB789"/>
    <a:srgbClr val="6DB056"/>
    <a:srgbClr val="92AC40"/>
    <a:srgbClr val="85A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5" autoAdjust="0"/>
    <p:restoredTop sz="60175" autoAdjust="0"/>
  </p:normalViewPr>
  <p:slideViewPr>
    <p:cSldViewPr snapToGrid="0">
      <p:cViewPr varScale="1">
        <p:scale>
          <a:sx n="45" d="100"/>
          <a:sy n="45" d="100"/>
        </p:scale>
        <p:origin x="85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Sheet1!$A$2:$A$5</c:f>
              <c:strCache>
                <c:ptCount val="4"/>
                <c:pt idx="0">
                  <c:v>The private sector</c:v>
                </c:pt>
                <c:pt idx="1">
                  <c:v>Academia</c:v>
                </c:pt>
                <c:pt idx="2">
                  <c:v>A public authority</c:v>
                </c:pt>
                <c:pt idx="3">
                  <c:v>Civil Society (e.g. individual, NGO)</c:v>
                </c:pt>
              </c:strCache>
            </c:strRef>
          </c:cat>
          <c:val>
            <c:numRef>
              <c:f>Sheet1!$B$2:$B$5</c:f>
              <c:numCache>
                <c:formatCode>General</c:formatCode>
                <c:ptCount val="4"/>
                <c:pt idx="0">
                  <c:v>4</c:v>
                </c:pt>
                <c:pt idx="1">
                  <c:v>2</c:v>
                </c:pt>
                <c:pt idx="2">
                  <c:v>4</c:v>
                </c:pt>
                <c:pt idx="3">
                  <c:v>8</c:v>
                </c:pt>
              </c:numCache>
            </c:numRef>
          </c:val>
          <c:extLst>
            <c:ext xmlns:c16="http://schemas.microsoft.com/office/drawing/2014/chart" uri="{C3380CC4-5D6E-409C-BE32-E72D297353CC}">
              <c16:uniqueId val="{00000000-7EFE-4D20-B1B3-BC1C733836D9}"/>
            </c:ext>
          </c:extLst>
        </c:ser>
        <c:dLbls>
          <c:showLegendKey val="0"/>
          <c:showVal val="0"/>
          <c:showCatName val="0"/>
          <c:showSerName val="0"/>
          <c:showPercent val="0"/>
          <c:showBubbleSize val="0"/>
        </c:dLbls>
        <c:gapWidth val="75"/>
        <c:overlap val="-25"/>
        <c:axId val="548955576"/>
        <c:axId val="548956888"/>
      </c:barChart>
      <c:catAx>
        <c:axId val="54895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6888"/>
        <c:crosses val="autoZero"/>
        <c:auto val="1"/>
        <c:lblAlgn val="ctr"/>
        <c:lblOffset val="100"/>
        <c:noMultiLvlLbl val="0"/>
      </c:catAx>
      <c:valAx>
        <c:axId val="548956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5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26B-463E-BC5C-2D13110903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26B-463E-BC5C-2D13110903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26B-463E-BC5C-2D13110903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26B-463E-BC5C-2D13110903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26B-463E-BC5C-2D13110903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7</c:v>
                </c:pt>
                <c:pt idx="2">
                  <c:v>14</c:v>
                </c:pt>
                <c:pt idx="3">
                  <c:v>64</c:v>
                </c:pt>
                <c:pt idx="4">
                  <c:v>14</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170-4D56-8A58-35D31890770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170-4D56-8A58-35D31890770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170-4D56-8A58-35D31890770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170-4D56-8A58-35D31890770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170-4D56-8A58-35D31890770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13</c:v>
                </c:pt>
                <c:pt idx="2">
                  <c:v>20</c:v>
                </c:pt>
                <c:pt idx="3">
                  <c:v>53</c:v>
                </c:pt>
                <c:pt idx="4">
                  <c:v>13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0B0-4C1B-BF8C-E0D51AB69D5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0B0-4C1B-BF8C-E0D51AB69D5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0B0-4C1B-BF8C-E0D51AB69D5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0B0-4C1B-BF8C-E0D51AB69D5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0B0-4C1B-BF8C-E0D51AB69D5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23</c:v>
                </c:pt>
                <c:pt idx="2">
                  <c:v>23</c:v>
                </c:pt>
                <c:pt idx="3">
                  <c:v>38</c:v>
                </c:pt>
                <c:pt idx="4">
                  <c:v>15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12A-48D8-A891-A4F147018BD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12A-48D8-A891-A4F147018BD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12A-48D8-A891-A4F147018BD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12A-48D8-A891-A4F147018BD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12A-48D8-A891-A4F147018BD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0</c:v>
                </c:pt>
                <c:pt idx="2">
                  <c:v>0</c:v>
                </c:pt>
                <c:pt idx="3">
                  <c:v>13</c:v>
                </c:pt>
                <c:pt idx="4">
                  <c:v>63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9D-4662-A4F5-D2BB3206F53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9D-4662-A4F5-D2BB3206F53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9D-4662-A4F5-D2BB3206F53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9D-4662-A4F5-D2BB3206F53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9D-4662-A4F5-D2BB3206F53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31</c:v>
                </c:pt>
                <c:pt idx="3">
                  <c:v>54</c:v>
                </c:pt>
                <c:pt idx="4">
                  <c:v>15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B77-4835-8597-B4D2B50908E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B77-4835-8597-B4D2B50908E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B77-4835-8597-B4D2B50908E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B77-4835-8597-B4D2B50908E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B77-4835-8597-B4D2B50908E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78</c:v>
                </c:pt>
                <c:pt idx="4">
                  <c:v>22</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E83-40AA-82A4-155194F474E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E83-40AA-82A4-155194F474E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E83-40AA-82A4-155194F474E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E83-40AA-82A4-155194F474E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E83-40AA-82A4-155194F474E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22</c:v>
                </c:pt>
                <c:pt idx="1">
                  <c:v>11</c:v>
                </c:pt>
                <c:pt idx="2">
                  <c:v>0</c:v>
                </c:pt>
                <c:pt idx="3">
                  <c:v>0</c:v>
                </c:pt>
                <c:pt idx="4">
                  <c:v>67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45-4B87-955C-1AF12BF585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45-4B87-955C-1AF12BF585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45-4B87-955C-1AF12BF585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45-4B87-955C-1AF12BF585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45-4B87-955C-1AF12BF585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13</c:v>
                </c:pt>
                <c:pt idx="2">
                  <c:v>13</c:v>
                </c:pt>
                <c:pt idx="3">
                  <c:v>25</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966-8BFC-3809C302C88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966-8BFC-3809C302C88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966-8BFC-3809C302C88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966-8BFC-3809C302C88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966-8BFC-3809C302C88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33</c:v>
                </c:pt>
                <c:pt idx="3">
                  <c:v>50</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0DA-46AA-9B65-4CF0995BB4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0DA-46AA-9B65-4CF0995BB4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0DA-46AA-9B65-4CF0995BB4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0DA-46AA-9B65-4CF0995BB4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0DA-46AA-9B65-4CF0995BB4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17</c:v>
                </c:pt>
                <c:pt idx="3">
                  <c:v>50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9EC-4168-AB13-C96D6FF99F1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9EC-4168-AB13-C96D6FF99F1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9EC-4168-AB13-C96D6FF99F1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9EC-4168-AB13-C96D6FF99F1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9EC-4168-AB13-C96D6FF99F1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9</c:v>
                </c:pt>
                <c:pt idx="2">
                  <c:v>9</c:v>
                </c:pt>
                <c:pt idx="3">
                  <c:v>55</c:v>
                </c:pt>
                <c:pt idx="4">
                  <c:v>27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2-4BB0-A453-C385C7D2A09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2-4BB0-A453-C385C7D2A09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2-4BB0-A453-C385C7D2A09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2-4BB0-A453-C385C7D2A09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2-4BB0-A453-C385C7D2A09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33</c:v>
                </c:pt>
                <c:pt idx="3">
                  <c:v>50</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CDB2-4224-BF78-A1119D6F25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CDB2-4224-BF78-A1119D6F25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CDB2-4224-BF78-A1119D6F25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CDB2-4224-BF78-A1119D6F25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CDB2-4224-BF78-A1119D6F25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67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60B-4F85-8279-1516F9B5AF6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60B-4F85-8279-1516F9B5AF6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60B-4F85-8279-1516F9B5AF6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60B-4F85-8279-1516F9B5AF6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60B-4F85-8279-1516F9B5AF6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33</c:v>
                </c:pt>
                <c:pt idx="3">
                  <c:v>50</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E68-461C-9B0B-13C207BD76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E68-461C-9B0B-13C207BD76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E68-461C-9B0B-13C207BD76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E68-461C-9B0B-13C207BD76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E68-461C-9B0B-13C207BD76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33</c:v>
                </c:pt>
                <c:pt idx="3">
                  <c:v>50</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EC9-458F-A53D-D59D1691174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EC9-458F-A53D-D59D1691174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EC9-458F-A53D-D59D1691174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EC9-458F-A53D-D59D1691174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EC9-458F-A53D-D59D1691174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83</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CFC-41D6-BAA9-8140A36D036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CFC-41D6-BAA9-8140A36D036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CFC-41D6-BAA9-8140A36D036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CFC-41D6-BAA9-8140A36D036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CFC-41D6-BAA9-8140A36D036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83</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764-45F2-BB68-E3506E7D1D7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764-45F2-BB68-E3506E7D1D7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764-45F2-BB68-E3506E7D1D7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764-45F2-BB68-E3506E7D1D7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764-45F2-BB68-E3506E7D1D7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0</c:v>
                </c:pt>
                <c:pt idx="3">
                  <c:v>33</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421-49D2-A0A4-B22280A41A4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421-49D2-A0A4-B22280A41A4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421-49D2-A0A4-B22280A41A4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421-49D2-A0A4-B22280A41A4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421-49D2-A0A4-B22280A41A4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17</c:v>
                </c:pt>
                <c:pt idx="2">
                  <c:v>50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B-4C2D-8B09-71137C1C9E9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B-4C2D-8B09-71137C1C9E9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B-4C2D-8B09-71137C1C9E9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B-4C2D-8B09-71137C1C9E9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B-4C2D-8B09-71137C1C9E9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67</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C3A-4061-9AC3-5FBC5277E1A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C3A-4061-9AC3-5FBC5277E1A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C3A-4061-9AC3-5FBC5277E1A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C3A-4061-9AC3-5FBC5277E1A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C3A-4061-9AC3-5FBC5277E1A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17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81-4105-AC2A-87E484791CA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81-4105-AC2A-87E484791CA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81-4105-AC2A-87E484791CA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81-4105-AC2A-87E484791CA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81-4105-AC2A-87E484791CA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18</c:v>
                </c:pt>
                <c:pt idx="2">
                  <c:v>9</c:v>
                </c:pt>
                <c:pt idx="3">
                  <c:v>36</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8AA-48BF-8ABA-6006038F6C7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8AA-48BF-8ABA-6006038F6C7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8AA-48BF-8ABA-6006038F6C7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8AA-48BF-8ABA-6006038F6C7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8AA-48BF-8ABA-6006038F6C7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17</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2B2-4CC1-95A1-7DE61D474D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2B2-4CC1-95A1-7DE61D474D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2B2-4CC1-95A1-7DE61D474D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2B2-4CC1-95A1-7DE61D474D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2B2-4CC1-95A1-7DE61D474D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27</c:v>
                </c:pt>
                <c:pt idx="2">
                  <c:v>36</c:v>
                </c:pt>
                <c:pt idx="3">
                  <c:v>9</c:v>
                </c:pt>
                <c:pt idx="4">
                  <c:v>27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938-40B5-BE57-85DDA636490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938-40B5-BE57-85DDA636490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938-40B5-BE57-85DDA636490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938-40B5-BE57-85DDA636490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938-40B5-BE57-85DDA636490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17</c:v>
                </c:pt>
                <c:pt idx="1">
                  <c:v>17</c:v>
                </c:pt>
                <c:pt idx="2">
                  <c:v>17</c:v>
                </c:pt>
                <c:pt idx="3">
                  <c:v>17</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9C9-4F8D-AEC2-4FEE1C2DACC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9C9-4F8D-AEC2-4FEE1C2DACC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9C9-4F8D-AEC2-4FEE1C2DACC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9C9-4F8D-AEC2-4FEE1C2DACC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9C9-4F8D-AEC2-4FEE1C2DACC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33</c:v>
                </c:pt>
                <c:pt idx="3">
                  <c:v>17</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72D-4FDF-9ADF-FA269AF9FD7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72D-4FDF-9ADF-FA269AF9FD7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72D-4FDF-9ADF-FA269AF9FD7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72D-4FDF-9ADF-FA269AF9FD7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72D-4FDF-9ADF-FA269AF9FD7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45</c:v>
                </c:pt>
                <c:pt idx="2">
                  <c:v>18</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AB0-46A5-99D3-14B1396C09A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AB0-46A5-99D3-14B1396C09A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AB0-46A5-99D3-14B1396C09A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AB0-46A5-99D3-14B1396C09A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AB0-46A5-99D3-14B1396C09A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40</c:v>
                </c:pt>
                <c:pt idx="3">
                  <c:v>50</c:v>
                </c:pt>
                <c:pt idx="4">
                  <c:v>10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67</c:v>
                </c:pt>
                <c:pt idx="3">
                  <c:v>17</c:v>
                </c:pt>
                <c:pt idx="4">
                  <c:v>17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449-477C-B2BC-FBB2F4DEC95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449-477C-B2BC-FBB2F4DEC95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449-477C-B2BC-FBB2F4DEC95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449-477C-B2BC-FBB2F4DEC95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449-477C-B2BC-FBB2F4DEC95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10</c:v>
                </c:pt>
                <c:pt idx="2">
                  <c:v>50</c:v>
                </c:pt>
                <c:pt idx="3">
                  <c:v>20</c:v>
                </c:pt>
                <c:pt idx="4">
                  <c:v>20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B2-4A24-99B2-22F5B84CB3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B2-4A24-99B2-22F5B84CB3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B2-4A24-99B2-22F5B84CB3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B2-4A24-99B2-22F5B84CB3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B2-4A24-99B2-22F5B84CB3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30</c:v>
                </c:pt>
                <c:pt idx="2">
                  <c:v>40</c:v>
                </c:pt>
                <c:pt idx="3">
                  <c:v>20</c:v>
                </c:pt>
                <c:pt idx="4">
                  <c:v>10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2F4-43E2-9D0C-B3678A08036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2F4-43E2-9D0C-B3678A08036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2F4-43E2-9D0C-B3678A08036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2F4-43E2-9D0C-B3678A08036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2F4-43E2-9D0C-B3678A08036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c:v>
                </c:pt>
                <c:pt idx="1">
                  <c:v>0</c:v>
                </c:pt>
                <c:pt idx="2">
                  <c:v>30</c:v>
                </c:pt>
                <c:pt idx="3">
                  <c:v>20</c:v>
                </c:pt>
                <c:pt idx="4">
                  <c:v>40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A9D-ADD1-E8856E82586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A9D-ADD1-E8856E82586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A9D-ADD1-E8856E82586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A9D-ADD1-E8856E82586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A9D-ADD1-E8856E82586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18</c:v>
                </c:pt>
                <c:pt idx="2">
                  <c:v>9</c:v>
                </c:pt>
                <c:pt idx="3">
                  <c:v>36</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358-4D5C-81FF-24D086CFBDE7}"/>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358-4D5C-81FF-24D086CFBDE7}"/>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358-4D5C-81FF-24D086CFBDE7}"/>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358-4D5C-81FF-24D086CFBDE7}"/>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358-4D5C-81FF-24D086CFBDE7}"/>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18</c:v>
                </c:pt>
                <c:pt idx="3">
                  <c:v>45</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165-428B-945C-82B14528250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165-428B-945C-82B14528250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165-428B-945C-82B14528250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165-428B-945C-82B14528250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165-428B-945C-82B14528250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30</c:v>
                </c:pt>
                <c:pt idx="3">
                  <c:v>40</c:v>
                </c:pt>
                <c:pt idx="4">
                  <c:v>30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3F5-4CAF-BA85-A2BB6B88F2AC}"/>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3F5-4CAF-BA85-A2BB6B88F2AC}"/>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3F5-4CAF-BA85-A2BB6B88F2AC}"/>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3F5-4CAF-BA85-A2BB6B88F2AC}"/>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3F5-4CAF-BA85-A2BB6B88F2AC}"/>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c:v>
                </c:pt>
                <c:pt idx="1">
                  <c:v>0</c:v>
                </c:pt>
                <c:pt idx="2">
                  <c:v>10</c:v>
                </c:pt>
                <c:pt idx="3">
                  <c:v>20</c:v>
                </c:pt>
                <c:pt idx="4">
                  <c:v>60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817-457C-87C1-029368BD4C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817-457C-87C1-029368BD4C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817-457C-87C1-029368BD4C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817-457C-87C1-029368BD4C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817-457C-87C1-029368BD4C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c:v>
                </c:pt>
                <c:pt idx="1">
                  <c:v>0</c:v>
                </c:pt>
                <c:pt idx="2">
                  <c:v>10</c:v>
                </c:pt>
                <c:pt idx="3">
                  <c:v>60</c:v>
                </c:pt>
                <c:pt idx="4">
                  <c:v>20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D7-48A6-B1CE-E039F2F8669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D7-48A6-B1CE-E039F2F8669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D7-48A6-B1CE-E039F2F8669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D7-48A6-B1CE-E039F2F8669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D7-48A6-B1CE-E039F2F8669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91</c:v>
                </c:pt>
                <c:pt idx="4">
                  <c:v>9</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8C4CB-DD98-421A-BAD3-5BB47C0832D9}" type="datetimeFigureOut">
              <a:rPr lang="en-GB" smtClean="0"/>
              <a:t>10/03/2019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E8D6A-CE4C-4D36-BE30-93374AA72C49}" type="slidenum">
              <a:rPr lang="en-GB" smtClean="0"/>
              <a:t>‹#›</a:t>
            </a:fld>
            <a:endParaRPr lang="en-GB"/>
          </a:p>
        </p:txBody>
      </p:sp>
    </p:spTree>
    <p:extLst>
      <p:ext uri="{BB962C8B-B14F-4D97-AF65-F5344CB8AC3E}">
        <p14:creationId xmlns:p14="http://schemas.microsoft.com/office/powerpoint/2010/main" val="2469525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a:t>
            </a:fld>
            <a:endParaRPr lang="en-GB"/>
          </a:p>
        </p:txBody>
      </p:sp>
    </p:spTree>
    <p:extLst>
      <p:ext uri="{BB962C8B-B14F-4D97-AF65-F5344CB8AC3E}">
        <p14:creationId xmlns:p14="http://schemas.microsoft.com/office/powerpoint/2010/main" val="4042962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“Surveys of this kind are difficult to respond to as an individual - a group approach where knowledge about a site can be pooled is a better way of getting a truer picture.  But a questionnaire will nevertheless yield some useful information.  For Lundy, it would be good to do a joint exercise going through the questionnaire with the two committees.  The next meetings are around Oct 4</a:t>
            </a:r>
            <a:r>
              <a:rPr lang="en-GB" baseline="30000" dirty="0"/>
              <a:t>th</a:t>
            </a:r>
            <a:r>
              <a:rPr lang="en-GB" dirty="0"/>
              <a:t>”</a:t>
            </a:r>
          </a:p>
          <a:p>
            <a:endParaRPr lang="en-GB" dirty="0"/>
          </a:p>
          <a:p>
            <a:r>
              <a:rPr lang="en-GB" dirty="0"/>
              <a:t>“The questions aren't that clear....the statement at the top is a bit odd. I.e. 'how well are we doing involving people'? - who is 'we'? the WWF? what is people? - everybody, society, only stakeholders or interested people?   same for qu. 7 - are 'people' aware? - does that mean the general public....if so, </a:t>
            </a:r>
            <a:r>
              <a:rPr lang="en-GB" dirty="0" err="1"/>
              <a:t>i'm</a:t>
            </a:r>
            <a:r>
              <a:rPr lang="en-GB" dirty="0"/>
              <a:t> not sure how me as an individual would know what the rest of the public think/know.“</a:t>
            </a:r>
          </a:p>
        </p:txBody>
      </p:sp>
      <p:sp>
        <p:nvSpPr>
          <p:cNvPr id="4" name="Slide Number Placeholder 3"/>
          <p:cNvSpPr>
            <a:spLocks noGrp="1"/>
          </p:cNvSpPr>
          <p:nvPr>
            <p:ph type="sldNum" sz="quarter" idx="10"/>
          </p:nvPr>
        </p:nvSpPr>
        <p:spPr/>
        <p:txBody>
          <a:bodyPr/>
          <a:lstStyle/>
          <a:p>
            <a:fld id="{2D4E8D6A-CE4C-4D36-BE30-93374AA72C49}" type="slidenum">
              <a:rPr lang="en-GB" smtClean="0"/>
              <a:t>28</a:t>
            </a:fld>
            <a:endParaRPr lang="en-GB"/>
          </a:p>
        </p:txBody>
      </p:sp>
    </p:spTree>
    <p:extLst>
      <p:ext uri="{BB962C8B-B14F-4D97-AF65-F5344CB8AC3E}">
        <p14:creationId xmlns:p14="http://schemas.microsoft.com/office/powerpoint/2010/main" val="1856524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Question 14 (previously Q24) is very unclear - what is meant by "rules to help share access to benefits"?</a:t>
            </a:r>
          </a:p>
        </p:txBody>
      </p:sp>
      <p:sp>
        <p:nvSpPr>
          <p:cNvPr id="4" name="Slide Number Placeholder 3"/>
          <p:cNvSpPr>
            <a:spLocks noGrp="1"/>
          </p:cNvSpPr>
          <p:nvPr>
            <p:ph type="sldNum" sz="quarter" idx="10"/>
          </p:nvPr>
        </p:nvSpPr>
        <p:spPr/>
        <p:txBody>
          <a:bodyPr/>
          <a:lstStyle/>
          <a:p>
            <a:fld id="{2D4E8D6A-CE4C-4D36-BE30-93374AA72C49}" type="slidenum">
              <a:rPr lang="en-GB" smtClean="0"/>
              <a:t>33</a:t>
            </a:fld>
            <a:endParaRPr lang="en-GB"/>
          </a:p>
        </p:txBody>
      </p:sp>
    </p:spTree>
    <p:extLst>
      <p:ext uri="{BB962C8B-B14F-4D97-AF65-F5344CB8AC3E}">
        <p14:creationId xmlns:p14="http://schemas.microsoft.com/office/powerpoint/2010/main" val="693634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34</a:t>
            </a:fld>
            <a:endParaRPr lang="en-GB"/>
          </a:p>
        </p:txBody>
      </p:sp>
    </p:spTree>
    <p:extLst>
      <p:ext uri="{BB962C8B-B14F-4D97-AF65-F5344CB8AC3E}">
        <p14:creationId xmlns:p14="http://schemas.microsoft.com/office/powerpoint/2010/main" val="3142056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 Question 22 (previously Q28) lacks sufficient gradation - the third bullet would be better worded "insufficiently maintained" as in many cases there will be some maintenance but no enough</a:t>
            </a:r>
          </a:p>
        </p:txBody>
      </p:sp>
      <p:sp>
        <p:nvSpPr>
          <p:cNvPr id="4" name="Slide Number Placeholder 3"/>
          <p:cNvSpPr>
            <a:spLocks noGrp="1"/>
          </p:cNvSpPr>
          <p:nvPr>
            <p:ph type="sldNum" sz="quarter" idx="10"/>
          </p:nvPr>
        </p:nvSpPr>
        <p:spPr/>
        <p:txBody>
          <a:bodyPr/>
          <a:lstStyle/>
          <a:p>
            <a:fld id="{2D4E8D6A-CE4C-4D36-BE30-93374AA72C49}" type="slidenum">
              <a:rPr lang="en-GB" smtClean="0"/>
              <a:t>36</a:t>
            </a:fld>
            <a:endParaRPr lang="en-GB"/>
          </a:p>
        </p:txBody>
      </p:sp>
    </p:spTree>
    <p:extLst>
      <p:ext uri="{BB962C8B-B14F-4D97-AF65-F5344CB8AC3E}">
        <p14:creationId xmlns:p14="http://schemas.microsoft.com/office/powerpoint/2010/main" val="1523285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“I am actually unsure of most questions” </a:t>
            </a:r>
          </a:p>
        </p:txBody>
      </p:sp>
      <p:sp>
        <p:nvSpPr>
          <p:cNvPr id="4" name="Slide Number Placeholder 3"/>
          <p:cNvSpPr>
            <a:spLocks noGrp="1"/>
          </p:cNvSpPr>
          <p:nvPr>
            <p:ph type="sldNum" sz="quarter" idx="10"/>
          </p:nvPr>
        </p:nvSpPr>
        <p:spPr/>
        <p:txBody>
          <a:bodyPr/>
          <a:lstStyle/>
          <a:p>
            <a:fld id="{419E5A07-B8C7-40E1-831F-3DB11645913A}" type="slidenum">
              <a:rPr lang="en-GB" smtClean="0"/>
              <a:t>39</a:t>
            </a:fld>
            <a:endParaRPr lang="en-GB"/>
          </a:p>
        </p:txBody>
      </p:sp>
    </p:spTree>
    <p:extLst>
      <p:ext uri="{BB962C8B-B14F-4D97-AF65-F5344CB8AC3E}">
        <p14:creationId xmlns:p14="http://schemas.microsoft.com/office/powerpoint/2010/main" val="1124680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lacks sufficient gradation</a:t>
            </a:r>
          </a:p>
        </p:txBody>
      </p:sp>
      <p:sp>
        <p:nvSpPr>
          <p:cNvPr id="4" name="Slide Number Placeholder 3"/>
          <p:cNvSpPr>
            <a:spLocks noGrp="1"/>
          </p:cNvSpPr>
          <p:nvPr>
            <p:ph type="sldNum" sz="quarter" idx="10"/>
          </p:nvPr>
        </p:nvSpPr>
        <p:spPr/>
        <p:txBody>
          <a:bodyPr/>
          <a:lstStyle/>
          <a:p>
            <a:fld id="{419E5A07-B8C7-40E1-831F-3DB11645913A}" type="slidenum">
              <a:rPr lang="en-GB" smtClean="0"/>
              <a:t>44</a:t>
            </a:fld>
            <a:endParaRPr lang="en-GB"/>
          </a:p>
        </p:txBody>
      </p:sp>
    </p:spTree>
    <p:extLst>
      <p:ext uri="{BB962C8B-B14F-4D97-AF65-F5344CB8AC3E}">
        <p14:creationId xmlns:p14="http://schemas.microsoft.com/office/powerpoint/2010/main" val="2070863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4E8D6A-CE4C-4D36-BE30-93374AA72C49}" type="slidenum">
              <a:rPr lang="en-GB" smtClean="0"/>
              <a:t>49</a:t>
            </a:fld>
            <a:endParaRPr lang="en-GB"/>
          </a:p>
        </p:txBody>
      </p:sp>
    </p:spTree>
    <p:extLst>
      <p:ext uri="{BB962C8B-B14F-4D97-AF65-F5344CB8AC3E}">
        <p14:creationId xmlns:p14="http://schemas.microsoft.com/office/powerpoint/2010/main" val="3656801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50</a:t>
            </a:fld>
            <a:endParaRPr lang="en-GB"/>
          </a:p>
        </p:txBody>
      </p:sp>
    </p:spTree>
    <p:extLst>
      <p:ext uri="{BB962C8B-B14F-4D97-AF65-F5344CB8AC3E}">
        <p14:creationId xmlns:p14="http://schemas.microsoft.com/office/powerpoint/2010/main" val="3234842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51</a:t>
            </a:fld>
            <a:endParaRPr lang="en-GB"/>
          </a:p>
        </p:txBody>
      </p:sp>
    </p:spTree>
    <p:extLst>
      <p:ext uri="{BB962C8B-B14F-4D97-AF65-F5344CB8AC3E}">
        <p14:creationId xmlns:p14="http://schemas.microsoft.com/office/powerpoint/2010/main" val="2752017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a:t>
            </a:fld>
            <a:endParaRPr lang="en-GB"/>
          </a:p>
        </p:txBody>
      </p:sp>
    </p:spTree>
    <p:extLst>
      <p:ext uri="{BB962C8B-B14F-4D97-AF65-F5344CB8AC3E}">
        <p14:creationId xmlns:p14="http://schemas.microsoft.com/office/powerpoint/2010/main" val="147178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a:t>
            </a:fld>
            <a:endParaRPr lang="en-GB"/>
          </a:p>
        </p:txBody>
      </p:sp>
    </p:spTree>
    <p:extLst>
      <p:ext uri="{BB962C8B-B14F-4D97-AF65-F5344CB8AC3E}">
        <p14:creationId xmlns:p14="http://schemas.microsoft.com/office/powerpoint/2010/main" val="72644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4E8D6A-CE4C-4D36-BE30-93374AA72C49}" type="slidenum">
              <a:rPr lang="en-GB" smtClean="0"/>
              <a:t>4</a:t>
            </a:fld>
            <a:endParaRPr lang="en-GB"/>
          </a:p>
        </p:txBody>
      </p:sp>
    </p:spTree>
    <p:extLst>
      <p:ext uri="{BB962C8B-B14F-4D97-AF65-F5344CB8AC3E}">
        <p14:creationId xmlns:p14="http://schemas.microsoft.com/office/powerpoint/2010/main" val="53778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4E8D6A-CE4C-4D36-BE30-93374AA72C49}" type="slidenum">
              <a:rPr lang="en-GB" smtClean="0"/>
              <a:t>5</a:t>
            </a:fld>
            <a:endParaRPr lang="en-GB"/>
          </a:p>
        </p:txBody>
      </p:sp>
    </p:spTree>
    <p:extLst>
      <p:ext uri="{BB962C8B-B14F-4D97-AF65-F5344CB8AC3E}">
        <p14:creationId xmlns:p14="http://schemas.microsoft.com/office/powerpoint/2010/main" val="2708539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Comments on the survey questions: Q2 (formerly Q10) Identification of stakeholders. The Lundy MPA has assumed the mantle of MCZ after a period of evolution: from voluntary MNR to statutory MNR, SAC and now MCZ, with a NTZ thrown in for good measure! Most relevant stakeholders were identified when the voluntary MNR was established, and contact with these (or the organisations they represent) has continued. So for the Lundy MCZ (which is what this Questionnaire relates to), no formal process of identifying key stakeholders was undertaken - they were there already. The allocation of the MCZ 'title' was a 'fait accompli’.”</a:t>
            </a:r>
          </a:p>
          <a:p>
            <a:endParaRPr lang="en-GB" dirty="0"/>
          </a:p>
        </p:txBody>
      </p:sp>
      <p:sp>
        <p:nvSpPr>
          <p:cNvPr id="4" name="Slide Number Placeholder 3"/>
          <p:cNvSpPr>
            <a:spLocks noGrp="1"/>
          </p:cNvSpPr>
          <p:nvPr>
            <p:ph type="sldNum" sz="quarter" idx="10"/>
          </p:nvPr>
        </p:nvSpPr>
        <p:spPr/>
        <p:txBody>
          <a:bodyPr/>
          <a:lstStyle/>
          <a:p>
            <a:fld id="{2D4E8D6A-CE4C-4D36-BE30-93374AA72C49}" type="slidenum">
              <a:rPr lang="en-GB" smtClean="0"/>
              <a:t>9</a:t>
            </a:fld>
            <a:endParaRPr lang="en-GB"/>
          </a:p>
        </p:txBody>
      </p:sp>
    </p:spTree>
    <p:extLst>
      <p:ext uri="{BB962C8B-B14F-4D97-AF65-F5344CB8AC3E}">
        <p14:creationId xmlns:p14="http://schemas.microsoft.com/office/powerpoint/2010/main" val="1891867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14</a:t>
            </a:fld>
            <a:endParaRPr lang="en-GB"/>
          </a:p>
        </p:txBody>
      </p:sp>
    </p:spTree>
    <p:extLst>
      <p:ext uri="{BB962C8B-B14F-4D97-AF65-F5344CB8AC3E}">
        <p14:creationId xmlns:p14="http://schemas.microsoft.com/office/powerpoint/2010/main" val="345219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“I am very uncertain on my responses to these questions - it would be much better to do these in a group situation with individuals who are familiar with the various aspects of the management plans.  I have probably "undervalued" the effectiveness of the management plan, but there are definitely some problems to be resolved so cannot award full marks”</a:t>
            </a:r>
          </a:p>
          <a:p>
            <a:r>
              <a:rPr lang="en-GB" dirty="0"/>
              <a:t>“Having a n/a option.”</a:t>
            </a:r>
          </a:p>
        </p:txBody>
      </p:sp>
      <p:sp>
        <p:nvSpPr>
          <p:cNvPr id="4" name="Slide Number Placeholder 3"/>
          <p:cNvSpPr>
            <a:spLocks noGrp="1"/>
          </p:cNvSpPr>
          <p:nvPr>
            <p:ph type="sldNum" sz="quarter" idx="10"/>
          </p:nvPr>
        </p:nvSpPr>
        <p:spPr/>
        <p:txBody>
          <a:bodyPr/>
          <a:lstStyle/>
          <a:p>
            <a:fld id="{419E5A07-B8C7-40E1-831F-3DB11645913A}" type="slidenum">
              <a:rPr lang="en-GB" smtClean="0"/>
              <a:t>23</a:t>
            </a:fld>
            <a:endParaRPr lang="en-GB"/>
          </a:p>
        </p:txBody>
      </p:sp>
    </p:spTree>
    <p:extLst>
      <p:ext uri="{BB962C8B-B14F-4D97-AF65-F5344CB8AC3E}">
        <p14:creationId xmlns:p14="http://schemas.microsoft.com/office/powerpoint/2010/main" val="2024695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Comments on questions: “The questions aren't that clear....the statement at the top is a bit odd. I.e. 'how well are we doing involving people'? - who is 'we'? the WWF? what is people? - everybody, society, only stakeholders or interested people?   same for qu. 7 - are 'people' aware? - does that mean the general public....if so, </a:t>
            </a:r>
            <a:r>
              <a:rPr lang="en-GB" dirty="0" err="1"/>
              <a:t>i'm</a:t>
            </a:r>
            <a:r>
              <a:rPr lang="en-GB" dirty="0"/>
              <a:t> not sure how me as an individual would know what the rest of the public think/know.“</a:t>
            </a:r>
          </a:p>
          <a:p>
            <a:endParaRPr lang="en-GB" dirty="0"/>
          </a:p>
        </p:txBody>
      </p:sp>
      <p:sp>
        <p:nvSpPr>
          <p:cNvPr id="4" name="Slide Number Placeholder 3"/>
          <p:cNvSpPr>
            <a:spLocks noGrp="1"/>
          </p:cNvSpPr>
          <p:nvPr>
            <p:ph type="sldNum" sz="quarter" idx="10"/>
          </p:nvPr>
        </p:nvSpPr>
        <p:spPr/>
        <p:txBody>
          <a:bodyPr/>
          <a:lstStyle/>
          <a:p>
            <a:fld id="{2D4E8D6A-CE4C-4D36-BE30-93374AA72C49}" type="slidenum">
              <a:rPr lang="en-GB" smtClean="0"/>
              <a:t>24</a:t>
            </a:fld>
            <a:endParaRPr lang="en-GB"/>
          </a:p>
        </p:txBody>
      </p:sp>
    </p:spTree>
    <p:extLst>
      <p:ext uri="{BB962C8B-B14F-4D97-AF65-F5344CB8AC3E}">
        <p14:creationId xmlns:p14="http://schemas.microsoft.com/office/powerpoint/2010/main" val="198868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24BB-E5CA-4A66-BC90-344A45EF9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8334C3-B177-487A-917B-3A067AEED9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F637DE-3694-490D-84AA-B73F4EB3D406}"/>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62314083-77DC-453D-B3BF-4E8CFB6A47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372919-8FCC-41C3-9BD9-F6EB28D56936}"/>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03117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4F04-82CA-4D47-A692-31240F044E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4C8DC5-0D96-490F-BEA5-BCE95CD43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DA2FC-A5CA-44BA-B883-C14F3281193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850E2D96-821E-4CA0-8F0E-C7E2A9A3C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EE991-A5A3-4EC8-80B9-8E00FEF2605D}"/>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1504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98542-9ABC-4C34-B4F7-620D58CAB5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557DC-2F5C-4126-8B99-42F1F5F617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06008-7AB4-4538-B25A-D5291A9734B9}"/>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E2D21021-E486-4028-B803-17B7C66BB1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0D80D-2FC1-4D3A-80DD-1B475B692448}"/>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52732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76AF-64DE-4B2B-B1B2-BE8FF08D3B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176147-360C-4F2C-B2EC-AB1C8CBBC5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A5FBB-5464-4A79-9B88-B0F7C34F3DAC}"/>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27A4B829-A2A6-4D75-8AB4-4285B40D3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D6EA2-AA37-4F42-A0F6-B1A06667C6E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31029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96-5D44-47DE-9E98-A5AD135EB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C1A268-E3AD-4C56-978F-773E0D17FE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FDD672-CF36-4533-8F8D-DC523EAAB7B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56E0830E-45D3-448E-B7CC-247A2CD09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5D4539-BBCE-4FEF-B8FB-F2F1C43044C9}"/>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01369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C4A2-8D60-4329-BC29-24DCBA404D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84228-48B5-41E9-AD54-DA65B400C3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4819C1-9AF1-4FB8-B279-93F1E27F78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B4BF9-EB91-49A0-9060-8C803A411C1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A0E4C84-8DB6-47A8-A2C8-D9E40A577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1D58D6-5700-4DFD-9EBC-271E7DBFF56F}"/>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40139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46EE-B10C-4096-80DC-1DD5BA7B90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123BCE-9DF6-45AC-A49E-A4B4B273C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9B60C2-77D7-441A-803C-E25E547951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997CF0-008E-4FBC-A937-2BF998F85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6B6191-42DE-4CEA-976D-F2872EAAA2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2F67D-C30B-476B-AEED-4569030F6C8F}"/>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8" name="Footer Placeholder 7">
            <a:extLst>
              <a:ext uri="{FF2B5EF4-FFF2-40B4-BE49-F238E27FC236}">
                <a16:creationId xmlns:a16="http://schemas.microsoft.com/office/drawing/2014/main" id="{DA2B0457-C3FB-4FC4-B1C8-8211123333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7C4275-C024-405E-A282-2AEB17BA258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20832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2571-9687-45AD-9F5A-596F217554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C0FB17-CE2D-410C-BB1E-1C56AFDC0DD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4" name="Footer Placeholder 3">
            <a:extLst>
              <a:ext uri="{FF2B5EF4-FFF2-40B4-BE49-F238E27FC236}">
                <a16:creationId xmlns:a16="http://schemas.microsoft.com/office/drawing/2014/main" id="{291276E7-2ABC-4EBE-B89A-3B08616C66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FC31CB-AE1E-4A29-B366-726BE01032E5}"/>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427810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5490F-049F-41D1-B3CF-0AEFC1680E80}"/>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3" name="Footer Placeholder 2">
            <a:extLst>
              <a:ext uri="{FF2B5EF4-FFF2-40B4-BE49-F238E27FC236}">
                <a16:creationId xmlns:a16="http://schemas.microsoft.com/office/drawing/2014/main" id="{798F6658-6BB9-4EBE-87C7-37DD2A28C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54465F-E54C-484C-BA09-837AD1845C9A}"/>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3495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B319-F45A-46AC-AC27-5437EC550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B23E99-5EF0-403E-B2CD-8F7426F37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354BFC-B9B0-44E8-8BC3-A987DDEC3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10412-0F4F-4CB1-8B92-10E5B81DD5A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132E291-804D-4488-BEBE-633AE743FA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F6127-D4B8-49B7-A328-090B63D90FB2}"/>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37067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0C38-E73A-4D60-9453-04227DF0B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7B17ED-577A-4A70-9276-06AE8112D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ADE743-A1CF-4F4C-9A36-2E093A9FB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C156AA-24E7-4518-A228-A4B6D084ECE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EDF18444-A71C-4C48-B8D3-A13F6E2483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973AD-26A4-4107-A2A1-481E92C64C4B}"/>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0782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E9406-5668-470A-A778-CDDA9ADAE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5CA019-86BF-4BB8-A38A-0B1C3947C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BA13A-8CF3-4383-AFE2-3A1AF2369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CA604880-FC56-458D-B49E-6D08CAC7C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0606151-7F11-4D79-A582-96DF682CE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AE8D3-BE9C-47E5-AE86-E9052108C8BF}" type="slidenum">
              <a:rPr lang="en-GB" smtClean="0"/>
              <a:t>‹#›</a:t>
            </a:fld>
            <a:endParaRPr lang="en-GB"/>
          </a:p>
        </p:txBody>
      </p:sp>
    </p:spTree>
    <p:extLst>
      <p:ext uri="{BB962C8B-B14F-4D97-AF65-F5344CB8AC3E}">
        <p14:creationId xmlns:p14="http://schemas.microsoft.com/office/powerpoint/2010/main" val="399965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ukseasproject.org.uk/cms-data/reports/Final%20Compass%20Report_1.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1375300"/>
            <a:ext cx="9144000" cy="1307328"/>
          </a:xfrm>
        </p:spPr>
        <p:txBody>
          <a:bodyPr>
            <a:normAutofit/>
          </a:bodyPr>
          <a:lstStyle/>
          <a:p>
            <a:r>
              <a:rPr lang="en-GB" dirty="0">
                <a:solidFill>
                  <a:schemeClr val="bg1"/>
                </a:solidFill>
                <a:latin typeface="WWF" panose="02000000000000000000" pitchFamily="50" charset="0"/>
              </a:rPr>
              <a:t>LUNDY</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1" y="3615601"/>
            <a:ext cx="9144000" cy="1655762"/>
          </a:xfrm>
        </p:spPr>
        <p:txBody>
          <a:bodyPr/>
          <a:lstStyle/>
          <a:p>
            <a:r>
              <a:rPr lang="en-GB" dirty="0">
                <a:solidFill>
                  <a:schemeClr val="bg1"/>
                </a:solidFill>
                <a:latin typeface="Georgia" panose="02040502050405020303" pitchFamily="18" charset="0"/>
              </a:rPr>
              <a:t>November 2018</a:t>
            </a:r>
          </a:p>
        </p:txBody>
      </p:sp>
    </p:spTree>
    <p:extLst>
      <p:ext uri="{BB962C8B-B14F-4D97-AF65-F5344CB8AC3E}">
        <p14:creationId xmlns:p14="http://schemas.microsoft.com/office/powerpoint/2010/main" val="39912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 Was a stakeholder participation process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36899694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72770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5. Was a socio-economic baseline report produced?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3705582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0292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7. Was the MPA boundary based on important areas of ecological interest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68602055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2335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17. Does the protected area have legal status?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02343705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434638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MPAs could be set up more successfully?</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
        <p:nvSpPr>
          <p:cNvPr id="5" name="Rectangle 4">
            <a:extLst>
              <a:ext uri="{FF2B5EF4-FFF2-40B4-BE49-F238E27FC236}">
                <a16:creationId xmlns:a16="http://schemas.microsoft.com/office/drawing/2014/main" id="{1C7BE437-920C-48AD-97F1-37DD27718E35}"/>
              </a:ext>
            </a:extLst>
          </p:cNvPr>
          <p:cNvSpPr/>
          <p:nvPr/>
        </p:nvSpPr>
        <p:spPr>
          <a:xfrm>
            <a:off x="3154680" y="3010003"/>
            <a:ext cx="6096000" cy="707886"/>
          </a:xfrm>
          <a:prstGeom prst="rect">
            <a:avLst/>
          </a:prstGeom>
        </p:spPr>
        <p:txBody>
          <a:bodyPr>
            <a:spAutoFit/>
          </a:bodyPr>
          <a:lstStyle/>
          <a:p>
            <a:r>
              <a:rPr lang="en-GB" sz="2000" i="1" dirty="0">
                <a:latin typeface="+mj-lt"/>
              </a:rPr>
              <a:t>“Wider participation in establishing the baseline and management.” </a:t>
            </a:r>
          </a:p>
        </p:txBody>
      </p:sp>
      <p:sp>
        <p:nvSpPr>
          <p:cNvPr id="6" name="Rectangle 5">
            <a:extLst>
              <a:ext uri="{FF2B5EF4-FFF2-40B4-BE49-F238E27FC236}">
                <a16:creationId xmlns:a16="http://schemas.microsoft.com/office/drawing/2014/main" id="{21F6A347-42DD-4CCF-9839-AC4E7AA4E072}"/>
              </a:ext>
            </a:extLst>
          </p:cNvPr>
          <p:cNvSpPr/>
          <p:nvPr/>
        </p:nvSpPr>
        <p:spPr>
          <a:xfrm>
            <a:off x="4419600" y="4093308"/>
            <a:ext cx="6096000" cy="707886"/>
          </a:xfrm>
          <a:prstGeom prst="rect">
            <a:avLst/>
          </a:prstGeom>
        </p:spPr>
        <p:txBody>
          <a:bodyPr>
            <a:spAutoFit/>
          </a:bodyPr>
          <a:lstStyle/>
          <a:p>
            <a:r>
              <a:rPr lang="en-GB" sz="2000" i="1" dirty="0">
                <a:latin typeface="+mj-lt"/>
              </a:rPr>
              <a:t>“Lundy should be used as a model - stakeholders must take ownership of an MPA for it to be successful.”</a:t>
            </a:r>
          </a:p>
        </p:txBody>
      </p:sp>
      <p:sp>
        <p:nvSpPr>
          <p:cNvPr id="7" name="Rectangle 6">
            <a:extLst>
              <a:ext uri="{FF2B5EF4-FFF2-40B4-BE49-F238E27FC236}">
                <a16:creationId xmlns:a16="http://schemas.microsoft.com/office/drawing/2014/main" id="{3F88359F-E47F-44ED-BB92-4956A994E06B}"/>
              </a:ext>
            </a:extLst>
          </p:cNvPr>
          <p:cNvSpPr/>
          <p:nvPr/>
        </p:nvSpPr>
        <p:spPr>
          <a:xfrm>
            <a:off x="5593080" y="5176613"/>
            <a:ext cx="6096000" cy="707886"/>
          </a:xfrm>
          <a:prstGeom prst="rect">
            <a:avLst/>
          </a:prstGeom>
        </p:spPr>
        <p:txBody>
          <a:bodyPr>
            <a:spAutoFit/>
          </a:bodyPr>
          <a:lstStyle/>
          <a:p>
            <a:r>
              <a:rPr lang="en-GB" sz="2000" i="1" dirty="0">
                <a:latin typeface="+mj-lt"/>
              </a:rPr>
              <a:t>“Better research and science to support the reserve status, rather than just taking anecdotal evidence.”</a:t>
            </a:r>
          </a:p>
        </p:txBody>
      </p:sp>
      <p:sp>
        <p:nvSpPr>
          <p:cNvPr id="8" name="Rectangle 7">
            <a:extLst>
              <a:ext uri="{FF2B5EF4-FFF2-40B4-BE49-F238E27FC236}">
                <a16:creationId xmlns:a16="http://schemas.microsoft.com/office/drawing/2014/main" id="{9DF71720-4E3B-46CC-980F-797B21EA57A6}"/>
              </a:ext>
            </a:extLst>
          </p:cNvPr>
          <p:cNvSpPr/>
          <p:nvPr/>
        </p:nvSpPr>
        <p:spPr>
          <a:xfrm>
            <a:off x="1925093" y="2246588"/>
            <a:ext cx="5682261" cy="400110"/>
          </a:xfrm>
          <a:prstGeom prst="rect">
            <a:avLst/>
          </a:prstGeom>
        </p:spPr>
        <p:txBody>
          <a:bodyPr wrap="none">
            <a:spAutoFit/>
          </a:bodyPr>
          <a:lstStyle/>
          <a:p>
            <a:r>
              <a:rPr lang="en-GB" sz="2000" i="1" dirty="0">
                <a:latin typeface="+mj-lt"/>
              </a:rPr>
              <a:t>“Provide more information on the sites themselves!”</a:t>
            </a:r>
          </a:p>
        </p:txBody>
      </p:sp>
    </p:spTree>
    <p:extLst>
      <p:ext uri="{BB962C8B-B14F-4D97-AF65-F5344CB8AC3E}">
        <p14:creationId xmlns:p14="http://schemas.microsoft.com/office/powerpoint/2010/main" val="50056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20. Does the protected area have a management plan?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0737426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827052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12. Does the MPA have objectives that consider environmental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29291503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19143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13. Does the MPA have objectives that consider socio-economic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82217475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411463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24. Does the MPA have a business plan describing how income can be generated to deliver the MPA objectives in the long term?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0595122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22378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8. Does the protected area have well-defined spatial units (zones) that direct the type, location and/or time of allowable human activities?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5673328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98783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482F1D-8AD0-44C2-B92C-CC9A702A7847}"/>
              </a:ext>
            </a:extLst>
          </p:cNvPr>
          <p:cNvSpPr/>
          <p:nvPr/>
        </p:nvSpPr>
        <p:spPr>
          <a:xfrm>
            <a:off x="211304" y="1726309"/>
            <a:ext cx="4176464" cy="2123658"/>
          </a:xfrm>
          <a:prstGeom prst="rect">
            <a:avLst/>
          </a:prstGeom>
        </p:spPr>
        <p:txBody>
          <a:bodyPr wrap="square">
            <a:spAutoFit/>
          </a:bodyPr>
          <a:lstStyle/>
          <a:p>
            <a:r>
              <a:rPr lang="en-GB" sz="1200" b="1" dirty="0">
                <a:solidFill>
                  <a:prstClr val="black"/>
                </a:solidFill>
                <a:latin typeface="Georgia" panose="02040502050405020303" pitchFamily="18" charset="0"/>
              </a:rPr>
              <a:t>WWF’s UK SEAS </a:t>
            </a:r>
            <a:r>
              <a:rPr lang="en-GB" sz="1200" dirty="0">
                <a:solidFill>
                  <a:prstClr val="black"/>
                </a:solidFill>
                <a:latin typeface="Georgia" panose="02040502050405020303" pitchFamily="18" charset="0"/>
              </a:rPr>
              <a:t>project is all about trying to improve how marine protected areas (MPAs) in the UK are managed.  We hope to do this by testing new approaches to management in our case study areas in North Devon (with the North Devon Marine Pioneer) and in the Outer Hebrides.  The first step in that journey is to understand how they are being managed at the moment, to gather baseline information on where we are doing really well, and where we could focus energy on improving.  The Compass Card survey forms part of that baseline assessment.</a:t>
            </a:r>
          </a:p>
          <a:p>
            <a:r>
              <a:rPr lang="en-GB" sz="1200" dirty="0">
                <a:solidFill>
                  <a:prstClr val="black"/>
                </a:solidFill>
                <a:latin typeface="Georgia" panose="02040502050405020303" pitchFamily="18" charset="0"/>
              </a:rPr>
              <a:t>It’s a pretty neat technique.  </a:t>
            </a:r>
          </a:p>
        </p:txBody>
      </p:sp>
      <p:sp>
        <p:nvSpPr>
          <p:cNvPr id="5" name="Rectangle 4">
            <a:extLst>
              <a:ext uri="{FF2B5EF4-FFF2-40B4-BE49-F238E27FC236}">
                <a16:creationId xmlns:a16="http://schemas.microsoft.com/office/drawing/2014/main" id="{E30C5472-D9A2-4C08-9B1C-6004C6E0855D}"/>
              </a:ext>
            </a:extLst>
          </p:cNvPr>
          <p:cNvSpPr/>
          <p:nvPr/>
        </p:nvSpPr>
        <p:spPr>
          <a:xfrm>
            <a:off x="169744" y="4002372"/>
            <a:ext cx="4166878" cy="2677656"/>
          </a:xfrm>
          <a:prstGeom prst="rect">
            <a:avLst/>
          </a:prstGeom>
        </p:spPr>
        <p:txBody>
          <a:bodyPr wrap="square">
            <a:spAutoFit/>
          </a:bodyPr>
          <a:lstStyle/>
          <a:p>
            <a:r>
              <a:rPr lang="en-GB" sz="1200" b="1" dirty="0">
                <a:solidFill>
                  <a:prstClr val="black"/>
                </a:solidFill>
                <a:latin typeface="Georgia" panose="02040502050405020303" pitchFamily="18" charset="0"/>
              </a:rPr>
              <a:t>The Compass Card </a:t>
            </a:r>
            <a:r>
              <a:rPr lang="en-GB" sz="1200" dirty="0">
                <a:solidFill>
                  <a:prstClr val="black"/>
                </a:solidFill>
                <a:latin typeface="Georgia" panose="02040502050405020303" pitchFamily="18" charset="0"/>
              </a:rPr>
              <a:t>divides the process of establishing an MPA into three stages:</a:t>
            </a:r>
          </a:p>
          <a:p>
            <a:pPr marL="228600" indent="-228600">
              <a:buFont typeface="+mj-lt"/>
              <a:buAutoNum type="arabicPeriod"/>
            </a:pPr>
            <a:r>
              <a:rPr lang="en-GB" sz="1200" dirty="0">
                <a:solidFill>
                  <a:prstClr val="black"/>
                </a:solidFill>
                <a:latin typeface="Georgia" panose="02040502050405020303" pitchFamily="18" charset="0"/>
              </a:rPr>
              <a:t>The “Creation phase”: In the UK we would call that the ‘designation process’.  This involves gathering all the data needed and working with stakeholders to develop management rules.   </a:t>
            </a:r>
          </a:p>
          <a:p>
            <a:pPr marL="228600" indent="-228600">
              <a:buFont typeface="+mj-lt"/>
              <a:buAutoNum type="arabicPeriod"/>
            </a:pPr>
            <a:r>
              <a:rPr lang="en-GB" sz="1200" dirty="0">
                <a:solidFill>
                  <a:prstClr val="black"/>
                </a:solidFill>
                <a:latin typeface="Georgia" panose="02040502050405020303" pitchFamily="18" charset="0"/>
              </a:rPr>
              <a:t>The “Pioneer phase”:  The pioneer phase is when management becomes operational and the management team starts monitoring and building programmes to support delivery of the objectives. </a:t>
            </a:r>
          </a:p>
          <a:p>
            <a:pPr marL="228600" indent="-228600">
              <a:buFont typeface="+mj-lt"/>
              <a:buAutoNum type="arabicPeriod"/>
            </a:pPr>
            <a:r>
              <a:rPr lang="en-GB" sz="1200" dirty="0">
                <a:solidFill>
                  <a:prstClr val="black"/>
                </a:solidFill>
                <a:latin typeface="Georgia" panose="02040502050405020303" pitchFamily="18" charset="0"/>
              </a:rPr>
              <a:t>The “Self-sufficiency phase”:  By this point the MPA is well on the way to technical, organisational and financial self-sufficiency and the environmental and social benefits of the MPA are being felt.</a:t>
            </a:r>
          </a:p>
        </p:txBody>
      </p:sp>
      <p:sp>
        <p:nvSpPr>
          <p:cNvPr id="6" name="Rectangle 5">
            <a:extLst>
              <a:ext uri="{FF2B5EF4-FFF2-40B4-BE49-F238E27FC236}">
                <a16:creationId xmlns:a16="http://schemas.microsoft.com/office/drawing/2014/main" id="{2585A4F0-6B03-49E3-8D0A-A63EA2113FD0}"/>
              </a:ext>
            </a:extLst>
          </p:cNvPr>
          <p:cNvSpPr/>
          <p:nvPr/>
        </p:nvSpPr>
        <p:spPr>
          <a:xfrm>
            <a:off x="4570681" y="2389452"/>
            <a:ext cx="3014656" cy="4524315"/>
          </a:xfrm>
          <a:prstGeom prst="rect">
            <a:avLst/>
          </a:prstGeom>
        </p:spPr>
        <p:txBody>
          <a:bodyPr wrap="square">
            <a:spAutoFit/>
          </a:bodyPr>
          <a:lstStyle/>
          <a:p>
            <a:r>
              <a:rPr lang="en-GB" sz="1200" b="1" dirty="0">
                <a:solidFill>
                  <a:prstClr val="black"/>
                </a:solidFill>
                <a:latin typeface="Georgia" panose="02040502050405020303" pitchFamily="18" charset="0"/>
              </a:rPr>
              <a:t>Progress is measured using 38 criteria </a:t>
            </a:r>
            <a:r>
              <a:rPr lang="en-GB" sz="1200" dirty="0">
                <a:solidFill>
                  <a:prstClr val="black"/>
                </a:solidFill>
                <a:latin typeface="Georgia" panose="02040502050405020303" pitchFamily="18" charset="0"/>
              </a:rPr>
              <a:t>that cover a range of management issues including things like setting objectives, collecting information, creating plans, involving stakeholders and monitoring etc.  Each criteria is scored out of 3, from 0 = it is not being done, to 3 = it is being done really well.  The criteria are arranged around the outside of the compass.  The stages and criteria may vary somewhat from one MPA to the next, however to achieve </a:t>
            </a:r>
            <a:r>
              <a:rPr lang="en-GB" sz="1200" b="1" i="1" dirty="0">
                <a:solidFill>
                  <a:prstClr val="black"/>
                </a:solidFill>
                <a:latin typeface="Georgia" panose="02040502050405020303" pitchFamily="18" charset="0"/>
              </a:rPr>
              <a:t>effective MPA management</a:t>
            </a:r>
            <a:r>
              <a:rPr lang="en-GB" sz="1200" dirty="0">
                <a:solidFill>
                  <a:prstClr val="black"/>
                </a:solidFill>
                <a:latin typeface="Georgia" panose="02040502050405020303" pitchFamily="18" charset="0"/>
              </a:rPr>
              <a:t> all of them need to be considered at some point. A quick look at the results will tell you what stage the MPA is at (creation, pioneer or self-sufficiency) and what the MPA is doing well on and what it needs to improve. The tool can be used to track the course of MPA development over time and help managers with day-to-day organisation of their MPA by filling in the progress made year after year.</a:t>
            </a:r>
          </a:p>
          <a:p>
            <a:endParaRPr lang="en-GB" sz="1200" dirty="0">
              <a:solidFill>
                <a:prstClr val="black"/>
              </a:solidFill>
              <a:latin typeface="Georgia" panose="02040502050405020303" pitchFamily="18" charset="0"/>
            </a:endParaRPr>
          </a:p>
        </p:txBody>
      </p:sp>
      <p:sp>
        <p:nvSpPr>
          <p:cNvPr id="7" name="TextBox 6">
            <a:extLst>
              <a:ext uri="{FF2B5EF4-FFF2-40B4-BE49-F238E27FC236}">
                <a16:creationId xmlns:a16="http://schemas.microsoft.com/office/drawing/2014/main" id="{B2C3F2CE-436F-4501-9F67-F49563EC81E9}"/>
              </a:ext>
            </a:extLst>
          </p:cNvPr>
          <p:cNvSpPr txBox="1"/>
          <p:nvPr/>
        </p:nvSpPr>
        <p:spPr>
          <a:xfrm>
            <a:off x="-1" y="0"/>
            <a:ext cx="7702649"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THE COMPASS CARD</a:t>
            </a:r>
          </a:p>
          <a:p>
            <a:endParaRPr lang="en-GB" dirty="0">
              <a:solidFill>
                <a:prstClr val="white"/>
              </a:solidFill>
              <a:latin typeface="WWF" pitchFamily="50" charset="0"/>
            </a:endParaRPr>
          </a:p>
        </p:txBody>
      </p:sp>
      <p:grpSp>
        <p:nvGrpSpPr>
          <p:cNvPr id="8" name="Group 7">
            <a:extLst>
              <a:ext uri="{FF2B5EF4-FFF2-40B4-BE49-F238E27FC236}">
                <a16:creationId xmlns:a16="http://schemas.microsoft.com/office/drawing/2014/main" id="{850E6A1B-757C-4453-90FE-522285B532A8}"/>
              </a:ext>
            </a:extLst>
          </p:cNvPr>
          <p:cNvGrpSpPr>
            <a:grpSpLocks noChangeAspect="1"/>
          </p:cNvGrpSpPr>
          <p:nvPr/>
        </p:nvGrpSpPr>
        <p:grpSpPr>
          <a:xfrm>
            <a:off x="5333003" y="55420"/>
            <a:ext cx="2529625" cy="2267721"/>
            <a:chOff x="1234846" y="676306"/>
            <a:chExt cx="6067132" cy="5438972"/>
          </a:xfrm>
        </p:grpSpPr>
        <p:sp>
          <p:nvSpPr>
            <p:cNvPr id="9" name="Oval 8">
              <a:extLst>
                <a:ext uri="{FF2B5EF4-FFF2-40B4-BE49-F238E27FC236}">
                  <a16:creationId xmlns:a16="http://schemas.microsoft.com/office/drawing/2014/main" id="{74F222B2-3FF4-435F-8673-A816746B8467}"/>
                </a:ext>
              </a:extLst>
            </p:cNvPr>
            <p:cNvSpPr>
              <a:spLocks noChangeAspect="1"/>
            </p:cNvSpPr>
            <p:nvPr/>
          </p:nvSpPr>
          <p:spPr>
            <a:xfrm>
              <a:off x="1547664" y="692696"/>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cxnSp>
          <p:nvCxnSpPr>
            <p:cNvPr id="10" name="Straight Connector 9">
              <a:extLst>
                <a:ext uri="{FF2B5EF4-FFF2-40B4-BE49-F238E27FC236}">
                  <a16:creationId xmlns:a16="http://schemas.microsoft.com/office/drawing/2014/main" id="{451508BB-1B9B-45A3-8FEB-BF6E127AE09B}"/>
                </a:ext>
              </a:extLst>
            </p:cNvPr>
            <p:cNvCxnSpPr>
              <a:stCxn id="9" idx="0"/>
              <a:endCxn id="9" idx="4"/>
            </p:cNvCxnSpPr>
            <p:nvPr/>
          </p:nvCxnSpPr>
          <p:spPr>
            <a:xfrm>
              <a:off x="4247664" y="692696"/>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E44CAAE-145C-4D7F-AEE8-C7E2F2DB2716}"/>
                </a:ext>
              </a:extLst>
            </p:cNvPr>
            <p:cNvCxnSpPr/>
            <p:nvPr/>
          </p:nvCxnSpPr>
          <p:spPr>
            <a:xfrm flipH="1">
              <a:off x="2230505" y="1591378"/>
              <a:ext cx="4024116" cy="359894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CFF8EC-783D-4EA9-9B18-AD22BE7487C4}"/>
                </a:ext>
              </a:extLst>
            </p:cNvPr>
            <p:cNvCxnSpPr/>
            <p:nvPr/>
          </p:nvCxnSpPr>
          <p:spPr>
            <a:xfrm>
              <a:off x="3395894" y="826392"/>
              <a:ext cx="1712135" cy="5114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17EBAB-1795-409E-AE39-BA6D79CE03EB}"/>
                </a:ext>
              </a:extLst>
            </p:cNvPr>
            <p:cNvCxnSpPr/>
            <p:nvPr/>
          </p:nvCxnSpPr>
          <p:spPr>
            <a:xfrm flipH="1">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DB03DE-74E1-4E13-BD91-ED14EF8A5B40}"/>
                </a:ext>
              </a:extLst>
            </p:cNvPr>
            <p:cNvCxnSpPr/>
            <p:nvPr/>
          </p:nvCxnSpPr>
          <p:spPr>
            <a:xfrm>
              <a:off x="3796337" y="739546"/>
              <a:ext cx="924719" cy="53219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AB2846D-B8BC-4C1E-B776-FD646940F84D}"/>
                </a:ext>
              </a:extLst>
            </p:cNvPr>
            <p:cNvCxnSpPr/>
            <p:nvPr/>
          </p:nvCxnSpPr>
          <p:spPr>
            <a:xfrm>
              <a:off x="3020673" y="997496"/>
              <a:ext cx="2488659" cy="4775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542E904-0C2D-46B6-82D5-F6A65DB309B2}"/>
                </a:ext>
              </a:extLst>
            </p:cNvPr>
            <p:cNvCxnSpPr/>
            <p:nvPr/>
          </p:nvCxnSpPr>
          <p:spPr>
            <a:xfrm flipH="1" flipV="1">
              <a:off x="1711275" y="2528217"/>
              <a:ext cx="5093386" cy="1737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A7E37B-BA76-43BA-961B-5B892E7A7562}"/>
                </a:ext>
              </a:extLst>
            </p:cNvPr>
            <p:cNvCxnSpPr/>
            <p:nvPr/>
          </p:nvCxnSpPr>
          <p:spPr>
            <a:xfrm>
              <a:off x="1868930" y="2149843"/>
              <a:ext cx="4778385" cy="2476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7A2F22-B393-4420-83A8-3B875F26452D}"/>
                </a:ext>
              </a:extLst>
            </p:cNvPr>
            <p:cNvCxnSpPr/>
            <p:nvPr/>
          </p:nvCxnSpPr>
          <p:spPr>
            <a:xfrm>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B51634-6599-43E5-A425-5A31F45F1C24}"/>
                </a:ext>
              </a:extLst>
            </p:cNvPr>
            <p:cNvCxnSpPr/>
            <p:nvPr/>
          </p:nvCxnSpPr>
          <p:spPr>
            <a:xfrm flipH="1">
              <a:off x="1812902" y="2244436"/>
              <a:ext cx="4854598" cy="231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B774D69-B13D-4E23-95FB-C8FEC5E964BE}"/>
                </a:ext>
              </a:extLst>
            </p:cNvPr>
            <p:cNvCxnSpPr/>
            <p:nvPr/>
          </p:nvCxnSpPr>
          <p:spPr>
            <a:xfrm flipH="1">
              <a:off x="3341008" y="826392"/>
              <a:ext cx="1801704" cy="5114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B7A929-1548-48DC-B822-E2A42AE440E1}"/>
                </a:ext>
              </a:extLst>
            </p:cNvPr>
            <p:cNvCxnSpPr/>
            <p:nvPr/>
          </p:nvCxnSpPr>
          <p:spPr>
            <a:xfrm>
              <a:off x="2072449" y="1805868"/>
              <a:ext cx="4371348" cy="315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70594FD-CF3D-449B-AC75-21E14144B02E}"/>
                </a:ext>
              </a:extLst>
            </p:cNvPr>
            <p:cNvCxnSpPr/>
            <p:nvPr/>
          </p:nvCxnSpPr>
          <p:spPr>
            <a:xfrm flipH="1">
              <a:off x="2546668" y="1272707"/>
              <a:ext cx="3361101" cy="4213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6B41F81-4E8B-42CB-8213-6BA042E171E1}"/>
                </a:ext>
              </a:extLst>
            </p:cNvPr>
            <p:cNvCxnSpPr/>
            <p:nvPr/>
          </p:nvCxnSpPr>
          <p:spPr>
            <a:xfrm flipH="1">
              <a:off x="3771528" y="739546"/>
              <a:ext cx="949528" cy="5321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252D2E6-D4F9-491D-B85C-A617358C3D22}"/>
                </a:ext>
              </a:extLst>
            </p:cNvPr>
            <p:cNvCxnSpPr>
              <a:stCxn id="9" idx="1"/>
              <a:endCxn id="9" idx="5"/>
            </p:cNvCxnSpPr>
            <p:nvPr/>
          </p:nvCxnSpPr>
          <p:spPr>
            <a:xfrm>
              <a:off x="2338476" y="1483596"/>
              <a:ext cx="3818376" cy="38188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A2AAE6-F999-4CD6-9CAC-DC4ECEA01FCE}"/>
                </a:ext>
              </a:extLst>
            </p:cNvPr>
            <p:cNvCxnSpPr>
              <a:stCxn id="9" idx="6"/>
              <a:endCxn id="9" idx="2"/>
            </p:cNvCxnSpPr>
            <p:nvPr/>
          </p:nvCxnSpPr>
          <p:spPr>
            <a:xfrm flipH="1">
              <a:off x="1547664" y="3392996"/>
              <a:ext cx="5400000" cy="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2DAB1-1D8B-4E81-BC96-51B97E784F8D}"/>
                </a:ext>
              </a:extLst>
            </p:cNvPr>
            <p:cNvCxnSpPr/>
            <p:nvPr/>
          </p:nvCxnSpPr>
          <p:spPr>
            <a:xfrm flipH="1">
              <a:off x="2001247" y="1914364"/>
              <a:ext cx="4502745" cy="295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21951A-FCD0-4A7E-9095-79E2DB0DF10A}"/>
                </a:ext>
              </a:extLst>
            </p:cNvPr>
            <p:cNvCxnSpPr/>
            <p:nvPr/>
          </p:nvCxnSpPr>
          <p:spPr>
            <a:xfrm flipH="1">
              <a:off x="1673760" y="2597011"/>
              <a:ext cx="5151276" cy="1611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9F8EE9-4D8D-49D1-8C1F-67D5C0EE3F9F}"/>
                </a:ext>
              </a:extLst>
            </p:cNvPr>
            <p:cNvCxnSpPr/>
            <p:nvPr/>
          </p:nvCxnSpPr>
          <p:spPr>
            <a:xfrm>
              <a:off x="2683291" y="1213945"/>
              <a:ext cx="3172882" cy="4348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67C7DAB-0F22-4153-956C-26D681C3C165}"/>
                </a:ext>
              </a:extLst>
            </p:cNvPr>
            <p:cNvCxnSpPr/>
            <p:nvPr/>
          </p:nvCxnSpPr>
          <p:spPr>
            <a:xfrm flipH="1">
              <a:off x="2916412" y="1026192"/>
              <a:ext cx="2621584" cy="47083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4-Point Star 62">
              <a:extLst>
                <a:ext uri="{FF2B5EF4-FFF2-40B4-BE49-F238E27FC236}">
                  <a16:creationId xmlns:a16="http://schemas.microsoft.com/office/drawing/2014/main" id="{8F963F45-2C99-4505-A05F-F703A9ABA284}"/>
                </a:ext>
              </a:extLst>
            </p:cNvPr>
            <p:cNvSpPr/>
            <p:nvPr/>
          </p:nvSpPr>
          <p:spPr>
            <a:xfrm>
              <a:off x="4099058" y="3247192"/>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Oval 30">
              <a:extLst>
                <a:ext uri="{FF2B5EF4-FFF2-40B4-BE49-F238E27FC236}">
                  <a16:creationId xmlns:a16="http://schemas.microsoft.com/office/drawing/2014/main" id="{7C639155-4BBE-46BB-98E0-7D096F305D28}"/>
                </a:ext>
              </a:extLst>
            </p:cNvPr>
            <p:cNvSpPr>
              <a:spLocks noChangeAspect="1"/>
            </p:cNvSpPr>
            <p:nvPr/>
          </p:nvSpPr>
          <p:spPr>
            <a:xfrm>
              <a:off x="2384865" y="1543314"/>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2" name="Oval 31">
              <a:extLst>
                <a:ext uri="{FF2B5EF4-FFF2-40B4-BE49-F238E27FC236}">
                  <a16:creationId xmlns:a16="http://schemas.microsoft.com/office/drawing/2014/main" id="{A2E9AB64-5DB3-4C26-940A-87BDA3A3C504}"/>
                </a:ext>
              </a:extLst>
            </p:cNvPr>
            <p:cNvSpPr>
              <a:spLocks noChangeAspect="1"/>
            </p:cNvSpPr>
            <p:nvPr/>
          </p:nvSpPr>
          <p:spPr>
            <a:xfrm>
              <a:off x="3208633" y="2378069"/>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3" name="Pie 65">
              <a:extLst>
                <a:ext uri="{FF2B5EF4-FFF2-40B4-BE49-F238E27FC236}">
                  <a16:creationId xmlns:a16="http://schemas.microsoft.com/office/drawing/2014/main" id="{A1646545-1973-40F2-AE41-32A80D13C0BF}"/>
                </a:ext>
              </a:extLst>
            </p:cNvPr>
            <p:cNvSpPr/>
            <p:nvPr/>
          </p:nvSpPr>
          <p:spPr>
            <a:xfrm rot="9625439">
              <a:off x="1547664" y="676306"/>
              <a:ext cx="5400000" cy="5416990"/>
            </a:xfrm>
            <a:prstGeom prst="pie">
              <a:avLst>
                <a:gd name="adj1" fmla="val 6566544"/>
                <a:gd name="adj2" fmla="val 16236588"/>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4" name="Pie 66">
              <a:extLst>
                <a:ext uri="{FF2B5EF4-FFF2-40B4-BE49-F238E27FC236}">
                  <a16:creationId xmlns:a16="http://schemas.microsoft.com/office/drawing/2014/main" id="{003D28DD-769F-4703-986D-40E97C64476B}"/>
                </a:ext>
              </a:extLst>
            </p:cNvPr>
            <p:cNvSpPr/>
            <p:nvPr/>
          </p:nvSpPr>
          <p:spPr>
            <a:xfrm rot="9625439">
              <a:off x="1542563" y="698288"/>
              <a:ext cx="5400000" cy="5416990"/>
            </a:xfrm>
            <a:prstGeom prst="pie">
              <a:avLst>
                <a:gd name="adj1" fmla="val 16213035"/>
                <a:gd name="adj2" fmla="val 1706926"/>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5" name="Pie 67">
              <a:extLst>
                <a:ext uri="{FF2B5EF4-FFF2-40B4-BE49-F238E27FC236}">
                  <a16:creationId xmlns:a16="http://schemas.microsoft.com/office/drawing/2014/main" id="{0274A8DD-D873-41DA-97CF-9639E8E8FADF}"/>
                </a:ext>
              </a:extLst>
            </p:cNvPr>
            <p:cNvSpPr/>
            <p:nvPr/>
          </p:nvSpPr>
          <p:spPr>
            <a:xfrm rot="9625439">
              <a:off x="1542563" y="676775"/>
              <a:ext cx="5400000" cy="5416990"/>
            </a:xfrm>
            <a:prstGeom prst="pie">
              <a:avLst>
                <a:gd name="adj1" fmla="val 1670633"/>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6" name="4-Point Star 68">
              <a:extLst>
                <a:ext uri="{FF2B5EF4-FFF2-40B4-BE49-F238E27FC236}">
                  <a16:creationId xmlns:a16="http://schemas.microsoft.com/office/drawing/2014/main" id="{8715D039-2834-4520-8718-1F81CF4178E5}"/>
                </a:ext>
              </a:extLst>
            </p:cNvPr>
            <p:cNvSpPr/>
            <p:nvPr/>
          </p:nvSpPr>
          <p:spPr>
            <a:xfrm>
              <a:off x="4099058" y="3251800"/>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a:extLst>
                <a:ext uri="{FF2B5EF4-FFF2-40B4-BE49-F238E27FC236}">
                  <a16:creationId xmlns:a16="http://schemas.microsoft.com/office/drawing/2014/main" id="{A351AC30-187A-47E6-B527-020DA738266E}"/>
                </a:ext>
              </a:extLst>
            </p:cNvPr>
            <p:cNvSpPr txBox="1"/>
            <p:nvPr/>
          </p:nvSpPr>
          <p:spPr>
            <a:xfrm>
              <a:off x="1234846" y="1918619"/>
              <a:ext cx="3014550"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SELF-SUFFICIENT PHASE</a:t>
              </a:r>
            </a:p>
          </p:txBody>
        </p:sp>
        <p:sp>
          <p:nvSpPr>
            <p:cNvPr id="38" name="TextBox 37">
              <a:extLst>
                <a:ext uri="{FF2B5EF4-FFF2-40B4-BE49-F238E27FC236}">
                  <a16:creationId xmlns:a16="http://schemas.microsoft.com/office/drawing/2014/main" id="{0F29EF9F-7538-4A5C-833E-BDF586542253}"/>
                </a:ext>
              </a:extLst>
            </p:cNvPr>
            <p:cNvSpPr txBox="1"/>
            <p:nvPr/>
          </p:nvSpPr>
          <p:spPr>
            <a:xfrm>
              <a:off x="1935354" y="5117732"/>
              <a:ext cx="2163704"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PIONEER PHASE</a:t>
              </a:r>
            </a:p>
          </p:txBody>
        </p:sp>
        <p:sp>
          <p:nvSpPr>
            <p:cNvPr id="39" name="TextBox 38">
              <a:extLst>
                <a:ext uri="{FF2B5EF4-FFF2-40B4-BE49-F238E27FC236}">
                  <a16:creationId xmlns:a16="http://schemas.microsoft.com/office/drawing/2014/main" id="{C61CF491-545B-4947-84B3-AE2726D102E5}"/>
                </a:ext>
              </a:extLst>
            </p:cNvPr>
            <p:cNvSpPr txBox="1"/>
            <p:nvPr/>
          </p:nvSpPr>
          <p:spPr>
            <a:xfrm>
              <a:off x="5052379" y="2887815"/>
              <a:ext cx="2249599"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CREATION PHASE</a:t>
              </a:r>
            </a:p>
          </p:txBody>
        </p:sp>
      </p:grpSp>
      <p:sp>
        <p:nvSpPr>
          <p:cNvPr id="40" name="Rectangle 39">
            <a:extLst>
              <a:ext uri="{FF2B5EF4-FFF2-40B4-BE49-F238E27FC236}">
                <a16:creationId xmlns:a16="http://schemas.microsoft.com/office/drawing/2014/main" id="{25285516-2845-4A77-8352-AACF17124403}"/>
              </a:ext>
            </a:extLst>
          </p:cNvPr>
          <p:cNvSpPr>
            <a:spLocks noChangeAspect="1"/>
          </p:cNvSpPr>
          <p:nvPr/>
        </p:nvSpPr>
        <p:spPr>
          <a:xfrm>
            <a:off x="7975154" y="526379"/>
            <a:ext cx="4024736" cy="6093976"/>
          </a:xfrm>
          <a:prstGeom prst="rect">
            <a:avLst/>
          </a:prstGeom>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    Identify important areas for species &amp; habitats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    Identify stakeholders &amp; their interests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    Set up stakeholder participation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4    Assess condition of important areas for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5    Create socio-economic baseline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6    Identify pressures impacting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7    Set MPA boundary based on areas of ecological importance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8    Establish zoning for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9  Establish management rules for zoned areas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10  Create a management body to set and monitor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11  Create a management committee to implement the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12  Establish environmental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13  Established socio-economic MPA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14  Identify benefit sharing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15  Develop alternatives for displaced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16  Create clear lines of responsibility for 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17  Ensure the MPA has legal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18  Publicly communicate about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19  Support an active &amp; inclusive stakeholder engagement process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20 Develop a management plan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21  Ensure adequate MPA staff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22  Ensure adequate infrastructures and equipment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23  Enforce management rules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24  Create a business plan fund long-term MPA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25  Capacity build skills needed to run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26  Create education programme linked to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27  Monitor biological, social and economic factors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28  Monitor management activities against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29  Build a sense of responsibility for the MPA by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30  Demonstrate the authorities take responsibility for the 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31  Effectively implement the management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32  Sustain &amp; build on community involvement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33  Demonstrate that MPA is achieving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34  Demonstrate that MPA is improving ecological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35  Demonstrate that MPA is providing socio-economic benefits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36  Report progress to the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37  Update management plan/rules based on monitoring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38  Create sustainable income stream to cover management costs</a:t>
            </a:r>
          </a:p>
        </p:txBody>
      </p:sp>
    </p:spTree>
    <p:extLst>
      <p:ext uri="{BB962C8B-B14F-4D97-AF65-F5344CB8AC3E}">
        <p14:creationId xmlns:p14="http://schemas.microsoft.com/office/powerpoint/2010/main" val="418793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9. Does the protected area have management in place for each zone as appropriate to meet the site's objectives as a whole?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21311418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9636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9687287" cy="1325563"/>
          </a:xfrm>
        </p:spPr>
        <p:txBody>
          <a:bodyPr>
            <a:noAutofit/>
          </a:bodyPr>
          <a:lstStyle/>
          <a:p>
            <a:r>
              <a:rPr lang="en-GB" sz="3200" dirty="0"/>
              <a:t>15. Have alternative income generating activities been considered to compensate for displacement of damaging activities in the MPA?</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9698480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76917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26. Is there a planned education programme linked to the site's objectives and needs?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54173822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273626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fontScale="90000"/>
          </a:bodyPr>
          <a:lstStyle/>
          <a:p>
            <a:r>
              <a:rPr lang="en-GB" sz="3200" dirty="0"/>
              <a:t>Do you have any thoughts or comments on how management plans and site objectives could be improved?</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
        <p:nvSpPr>
          <p:cNvPr id="5" name="Rectangle 4">
            <a:extLst>
              <a:ext uri="{FF2B5EF4-FFF2-40B4-BE49-F238E27FC236}">
                <a16:creationId xmlns:a16="http://schemas.microsoft.com/office/drawing/2014/main" id="{193ECF70-58B9-4C33-A7BD-EF97964D36B3}"/>
              </a:ext>
            </a:extLst>
          </p:cNvPr>
          <p:cNvSpPr/>
          <p:nvPr/>
        </p:nvSpPr>
        <p:spPr>
          <a:xfrm>
            <a:off x="2485120" y="2833856"/>
            <a:ext cx="6096000" cy="830997"/>
          </a:xfrm>
          <a:prstGeom prst="rect">
            <a:avLst/>
          </a:prstGeom>
        </p:spPr>
        <p:txBody>
          <a:bodyPr>
            <a:spAutoFit/>
          </a:bodyPr>
          <a:lstStyle/>
          <a:p>
            <a:r>
              <a:rPr lang="en-GB" sz="2400" dirty="0">
                <a:latin typeface="+mj-lt"/>
              </a:rPr>
              <a:t>“No take zone completely around the island as that is what most of our customers think.”</a:t>
            </a:r>
          </a:p>
        </p:txBody>
      </p:sp>
      <p:sp>
        <p:nvSpPr>
          <p:cNvPr id="3" name="Rectangle 2">
            <a:extLst>
              <a:ext uri="{FF2B5EF4-FFF2-40B4-BE49-F238E27FC236}">
                <a16:creationId xmlns:a16="http://schemas.microsoft.com/office/drawing/2014/main" id="{A983F07C-CC77-4417-9E20-0502F63FB71C}"/>
              </a:ext>
            </a:extLst>
          </p:cNvPr>
          <p:cNvSpPr/>
          <p:nvPr/>
        </p:nvSpPr>
        <p:spPr>
          <a:xfrm>
            <a:off x="4754880" y="4458487"/>
            <a:ext cx="6096000" cy="830997"/>
          </a:xfrm>
          <a:prstGeom prst="rect">
            <a:avLst/>
          </a:prstGeom>
        </p:spPr>
        <p:txBody>
          <a:bodyPr>
            <a:spAutoFit/>
          </a:bodyPr>
          <a:lstStyle/>
          <a:p>
            <a:r>
              <a:rPr lang="en-GB" sz="2400" dirty="0">
                <a:latin typeface="+mj-lt"/>
              </a:rPr>
              <a:t>“Not all MPA plans need to consider a business plan - it depends entirely on the MPA.”</a:t>
            </a:r>
          </a:p>
        </p:txBody>
      </p:sp>
    </p:spTree>
    <p:extLst>
      <p:ext uri="{BB962C8B-B14F-4D97-AF65-F5344CB8AC3E}">
        <p14:creationId xmlns:p14="http://schemas.microsoft.com/office/powerpoint/2010/main" val="170102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18. Are people aware of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59765828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394118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19. Do deliberate (active and inclusive) opportunities for people to be involved in decision making exist?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0086749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74066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32. How satisfied are you with your involvement with MPA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02650856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51748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29. Do you think stakeholders feel a sense of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5091563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54233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we could better involve people in MPA management?</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
        <p:nvSpPr>
          <p:cNvPr id="3" name="Rectangle 2">
            <a:extLst>
              <a:ext uri="{FF2B5EF4-FFF2-40B4-BE49-F238E27FC236}">
                <a16:creationId xmlns:a16="http://schemas.microsoft.com/office/drawing/2014/main" id="{C349DA0B-5012-48F8-AB4E-F5E607CA1282}"/>
              </a:ext>
            </a:extLst>
          </p:cNvPr>
          <p:cNvSpPr/>
          <p:nvPr/>
        </p:nvSpPr>
        <p:spPr>
          <a:xfrm>
            <a:off x="1684020" y="1685083"/>
            <a:ext cx="6507480" cy="646331"/>
          </a:xfrm>
          <a:prstGeom prst="rect">
            <a:avLst/>
          </a:prstGeom>
        </p:spPr>
        <p:txBody>
          <a:bodyPr wrap="square">
            <a:spAutoFit/>
          </a:bodyPr>
          <a:lstStyle/>
          <a:p>
            <a:r>
              <a:rPr lang="en-GB" i="1" dirty="0"/>
              <a:t>“Advisory groups work very well as do accreditation schemes for local operators as it gives them a sense of purpose and ownership.”</a:t>
            </a:r>
          </a:p>
        </p:txBody>
      </p:sp>
      <p:sp>
        <p:nvSpPr>
          <p:cNvPr id="4" name="Rectangle 3">
            <a:extLst>
              <a:ext uri="{FF2B5EF4-FFF2-40B4-BE49-F238E27FC236}">
                <a16:creationId xmlns:a16="http://schemas.microsoft.com/office/drawing/2014/main" id="{E369FBBB-3E6B-4525-9D4D-6188E57869BB}"/>
              </a:ext>
            </a:extLst>
          </p:cNvPr>
          <p:cNvSpPr/>
          <p:nvPr/>
        </p:nvSpPr>
        <p:spPr>
          <a:xfrm>
            <a:off x="2529840" y="2491521"/>
            <a:ext cx="8412480" cy="646331"/>
          </a:xfrm>
          <a:prstGeom prst="rect">
            <a:avLst/>
          </a:prstGeom>
        </p:spPr>
        <p:txBody>
          <a:bodyPr wrap="square">
            <a:spAutoFit/>
          </a:bodyPr>
          <a:lstStyle/>
          <a:p>
            <a:r>
              <a:rPr lang="en-GB" i="1" dirty="0"/>
              <a:t>“Perhaps the existence of the Advisory (Stakeholders) Group could be better publicised to a wider public. However, there is only space for so many at the meetings!”</a:t>
            </a:r>
          </a:p>
        </p:txBody>
      </p:sp>
      <p:sp>
        <p:nvSpPr>
          <p:cNvPr id="5" name="Rectangle 4">
            <a:extLst>
              <a:ext uri="{FF2B5EF4-FFF2-40B4-BE49-F238E27FC236}">
                <a16:creationId xmlns:a16="http://schemas.microsoft.com/office/drawing/2014/main" id="{9F5BCAC5-110D-458C-BAFB-5A78E6D8C129}"/>
              </a:ext>
            </a:extLst>
          </p:cNvPr>
          <p:cNvSpPr/>
          <p:nvPr/>
        </p:nvSpPr>
        <p:spPr>
          <a:xfrm>
            <a:off x="3242264" y="3297959"/>
            <a:ext cx="8507776" cy="923330"/>
          </a:xfrm>
          <a:prstGeom prst="rect">
            <a:avLst/>
          </a:prstGeom>
        </p:spPr>
        <p:txBody>
          <a:bodyPr wrap="square">
            <a:spAutoFit/>
          </a:bodyPr>
          <a:lstStyle/>
          <a:p>
            <a:r>
              <a:rPr lang="en-GB" i="1" dirty="0"/>
              <a:t>“Lundy might be unusual in having both the Lundy Management Forum and the MPA Advisory Group which means a lot meetings and efforts to co-ordinate across groups but it seems to work well and has good participation - so a useful model for other MPAs.”</a:t>
            </a:r>
          </a:p>
        </p:txBody>
      </p:sp>
      <p:sp>
        <p:nvSpPr>
          <p:cNvPr id="11" name="Rectangle 10">
            <a:extLst>
              <a:ext uri="{FF2B5EF4-FFF2-40B4-BE49-F238E27FC236}">
                <a16:creationId xmlns:a16="http://schemas.microsoft.com/office/drawing/2014/main" id="{CBDBC260-C5AF-4F7E-877E-4E60F8A220FF}"/>
              </a:ext>
            </a:extLst>
          </p:cNvPr>
          <p:cNvSpPr/>
          <p:nvPr/>
        </p:nvSpPr>
        <p:spPr>
          <a:xfrm>
            <a:off x="4239396" y="4397232"/>
            <a:ext cx="6873240" cy="646331"/>
          </a:xfrm>
          <a:prstGeom prst="rect">
            <a:avLst/>
          </a:prstGeom>
        </p:spPr>
        <p:txBody>
          <a:bodyPr wrap="square">
            <a:spAutoFit/>
          </a:bodyPr>
          <a:lstStyle/>
          <a:p>
            <a:r>
              <a:rPr lang="en-GB" i="1" dirty="0"/>
              <a:t>“More information available for the public onsite about the designations and reasons for the designations.”</a:t>
            </a:r>
          </a:p>
        </p:txBody>
      </p:sp>
      <p:sp>
        <p:nvSpPr>
          <p:cNvPr id="12" name="Rectangle 11">
            <a:extLst>
              <a:ext uri="{FF2B5EF4-FFF2-40B4-BE49-F238E27FC236}">
                <a16:creationId xmlns:a16="http://schemas.microsoft.com/office/drawing/2014/main" id="{1E37E5BA-46E8-4390-935A-C04B19EE7C73}"/>
              </a:ext>
            </a:extLst>
          </p:cNvPr>
          <p:cNvSpPr/>
          <p:nvPr/>
        </p:nvSpPr>
        <p:spPr>
          <a:xfrm>
            <a:off x="5143500" y="5231991"/>
            <a:ext cx="6096000" cy="646331"/>
          </a:xfrm>
          <a:prstGeom prst="rect">
            <a:avLst/>
          </a:prstGeom>
        </p:spPr>
        <p:txBody>
          <a:bodyPr>
            <a:spAutoFit/>
          </a:bodyPr>
          <a:lstStyle/>
          <a:p>
            <a:r>
              <a:rPr lang="en-GB" i="1" dirty="0"/>
              <a:t>“Not sure really how to engage with more people, better awareness, social media, campaigns?” </a:t>
            </a:r>
          </a:p>
        </p:txBody>
      </p:sp>
      <p:sp>
        <p:nvSpPr>
          <p:cNvPr id="15" name="Rectangle 14">
            <a:extLst>
              <a:ext uri="{FF2B5EF4-FFF2-40B4-BE49-F238E27FC236}">
                <a16:creationId xmlns:a16="http://schemas.microsoft.com/office/drawing/2014/main" id="{C41E42C2-BDEA-4683-B362-F3308CC108E3}"/>
              </a:ext>
            </a:extLst>
          </p:cNvPr>
          <p:cNvSpPr/>
          <p:nvPr/>
        </p:nvSpPr>
        <p:spPr>
          <a:xfrm>
            <a:off x="5966460" y="6054265"/>
            <a:ext cx="6096000" cy="646331"/>
          </a:xfrm>
          <a:prstGeom prst="rect">
            <a:avLst/>
          </a:prstGeom>
        </p:spPr>
        <p:txBody>
          <a:bodyPr>
            <a:spAutoFit/>
          </a:bodyPr>
          <a:lstStyle/>
          <a:p>
            <a:r>
              <a:rPr lang="en-GB" i="1" dirty="0"/>
              <a:t>“Direct discussion with users and feedback to know whether anything has been taken onboard.”</a:t>
            </a:r>
          </a:p>
        </p:txBody>
      </p:sp>
    </p:spTree>
    <p:extLst>
      <p:ext uri="{BB962C8B-B14F-4D97-AF65-F5344CB8AC3E}">
        <p14:creationId xmlns:p14="http://schemas.microsoft.com/office/powerpoint/2010/main" val="2287898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16. Is responsibility for the governance of the MPA clear?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71837493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99299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2C3F2CE-436F-4501-9F67-F49563EC81E9}"/>
              </a:ext>
            </a:extLst>
          </p:cNvPr>
          <p:cNvSpPr txBox="1"/>
          <p:nvPr/>
        </p:nvSpPr>
        <p:spPr>
          <a:xfrm>
            <a:off x="-1" y="0"/>
            <a:ext cx="12192001"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                    STEPS                                                   RESPONSES</a:t>
            </a:r>
          </a:p>
          <a:p>
            <a:endParaRPr lang="en-GB" dirty="0">
              <a:solidFill>
                <a:prstClr val="white"/>
              </a:solidFill>
              <a:latin typeface="WWF" pitchFamily="50" charset="0"/>
            </a:endParaRPr>
          </a:p>
        </p:txBody>
      </p:sp>
      <p:sp>
        <p:nvSpPr>
          <p:cNvPr id="2" name="Rectangle 1">
            <a:extLst>
              <a:ext uri="{FF2B5EF4-FFF2-40B4-BE49-F238E27FC236}">
                <a16:creationId xmlns:a16="http://schemas.microsoft.com/office/drawing/2014/main" id="{EF0CC608-E84F-45B5-90C9-4C4B9DEB8DDC}"/>
              </a:ext>
            </a:extLst>
          </p:cNvPr>
          <p:cNvSpPr/>
          <p:nvPr/>
        </p:nvSpPr>
        <p:spPr>
          <a:xfrm>
            <a:off x="6488105" y="2055691"/>
            <a:ext cx="4325038" cy="2308324"/>
          </a:xfrm>
          <a:prstGeom prst="rect">
            <a:avLst/>
          </a:prstGeom>
        </p:spPr>
        <p:txBody>
          <a:bodyPr wrap="square">
            <a:spAutoFit/>
          </a:bodyPr>
          <a:lstStyle/>
          <a:p>
            <a:pPr marL="285750" indent="-285750">
              <a:buFont typeface="Arial" panose="020B0604020202020204" pitchFamily="34" charset="0"/>
              <a:buChar char="•"/>
            </a:pPr>
            <a:r>
              <a:rPr lang="en-GB" dirty="0">
                <a:latin typeface="Georgia" panose="02040502050405020303" pitchFamily="18" charset="0"/>
              </a:rPr>
              <a:t>18 Responses (7 short, 11 full)</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6 out of 18 respondents indicated they were from North Devon</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Sector affiliation shown below:</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endParaRPr lang="en-GB" dirty="0">
              <a:latin typeface="Georgia" panose="02040502050405020303" pitchFamily="18" charset="0"/>
            </a:endParaRPr>
          </a:p>
        </p:txBody>
      </p:sp>
      <p:sp>
        <p:nvSpPr>
          <p:cNvPr id="3" name="Rectangle 2">
            <a:extLst>
              <a:ext uri="{FF2B5EF4-FFF2-40B4-BE49-F238E27FC236}">
                <a16:creationId xmlns:a16="http://schemas.microsoft.com/office/drawing/2014/main" id="{240DE353-28D0-4F78-B41F-B7538461C1CF}"/>
              </a:ext>
            </a:extLst>
          </p:cNvPr>
          <p:cNvSpPr/>
          <p:nvPr/>
        </p:nvSpPr>
        <p:spPr>
          <a:xfrm>
            <a:off x="352213" y="1971052"/>
            <a:ext cx="5308358" cy="4785926"/>
          </a:xfrm>
          <a:prstGeom prst="rect">
            <a:avLst/>
          </a:prstGeom>
        </p:spPr>
        <p:txBody>
          <a:bodyPr wrap="square">
            <a:spAutoFit/>
          </a:bodyPr>
          <a:lstStyle/>
          <a:p>
            <a:pPr marL="342900" indent="-342900">
              <a:spcBef>
                <a:spcPts val="600"/>
              </a:spcBef>
              <a:buFont typeface="+mj-lt"/>
              <a:buAutoNum type="arabicParenR"/>
            </a:pPr>
            <a:r>
              <a:rPr lang="en-GB" dirty="0">
                <a:latin typeface="Georgia" panose="02040502050405020303" pitchFamily="18" charset="0"/>
              </a:rPr>
              <a:t>Original compass card edited to better reflect UK situation.</a:t>
            </a:r>
          </a:p>
          <a:p>
            <a:pPr marL="342900" indent="-342900">
              <a:spcBef>
                <a:spcPts val="600"/>
              </a:spcBef>
              <a:buFont typeface="+mj-lt"/>
              <a:buAutoNum type="arabicParenR"/>
            </a:pPr>
            <a:r>
              <a:rPr lang="en-GB" dirty="0">
                <a:latin typeface="Georgia" panose="02040502050405020303" pitchFamily="18" charset="0"/>
              </a:rPr>
              <a:t>Four ‘graduated’ answer categories created for each criterion.</a:t>
            </a:r>
          </a:p>
          <a:p>
            <a:pPr marL="342900" indent="-342900">
              <a:spcBef>
                <a:spcPts val="600"/>
              </a:spcBef>
              <a:buFont typeface="+mj-lt"/>
              <a:buAutoNum type="arabicParenR"/>
            </a:pPr>
            <a:r>
              <a:rPr lang="en-GB" dirty="0">
                <a:latin typeface="Georgia" panose="02040502050405020303" pitchFamily="18" charset="0"/>
              </a:rPr>
              <a:t>A full and a shorter version of the survey designed using SurveyMonkey.</a:t>
            </a:r>
          </a:p>
          <a:p>
            <a:pPr marL="342900" indent="-342900">
              <a:spcBef>
                <a:spcPts val="600"/>
              </a:spcBef>
              <a:buFont typeface="+mj-lt"/>
              <a:buAutoNum type="arabicParenR"/>
            </a:pPr>
            <a:r>
              <a:rPr lang="en-GB" dirty="0">
                <a:latin typeface="Georgia" panose="02040502050405020303" pitchFamily="18" charset="0"/>
              </a:rPr>
              <a:t>Online survey link sent to 120 contacts on the UKSEAS database and advertised on the CMS listserv in Aug 2018.</a:t>
            </a:r>
          </a:p>
          <a:p>
            <a:pPr marL="342900" indent="-342900">
              <a:spcBef>
                <a:spcPts val="600"/>
              </a:spcBef>
              <a:buFont typeface="+mj-lt"/>
              <a:buAutoNum type="arabicParenR"/>
            </a:pPr>
            <a:r>
              <a:rPr lang="en-GB" dirty="0">
                <a:latin typeface="Georgia" panose="02040502050405020303" pitchFamily="18" charset="0"/>
              </a:rPr>
              <a:t>Survey open for 2 months &amp; reminders sent twice.</a:t>
            </a:r>
          </a:p>
          <a:p>
            <a:pPr marL="342900" indent="-342900">
              <a:spcBef>
                <a:spcPts val="600"/>
              </a:spcBef>
              <a:buFont typeface="+mj-lt"/>
              <a:buAutoNum type="arabicParenR"/>
            </a:pPr>
            <a:r>
              <a:rPr lang="en-GB" dirty="0">
                <a:latin typeface="Georgia" panose="02040502050405020303" pitchFamily="18" charset="0"/>
              </a:rPr>
              <a:t>Local meetings attended to encourage participation from key stakeholders.</a:t>
            </a:r>
          </a:p>
          <a:p>
            <a:pPr marL="342900" indent="-342900">
              <a:spcBef>
                <a:spcPts val="600"/>
              </a:spcBef>
              <a:buFont typeface="+mj-lt"/>
              <a:buAutoNum type="arabicParenR"/>
            </a:pPr>
            <a:r>
              <a:rPr lang="en-GB" dirty="0">
                <a:latin typeface="Georgia" panose="02040502050405020303" pitchFamily="18" charset="0"/>
              </a:rPr>
              <a:t>Data downloaded and analysed using excel.</a:t>
            </a:r>
          </a:p>
          <a:p>
            <a:pPr marL="342900" indent="-342900">
              <a:spcBef>
                <a:spcPts val="600"/>
              </a:spcBef>
              <a:buFont typeface="+mj-lt"/>
              <a:buAutoNum type="arabicParenR"/>
            </a:pPr>
            <a:r>
              <a:rPr lang="en-GB" dirty="0">
                <a:latin typeface="Georgia" panose="02040502050405020303" pitchFamily="18" charset="0"/>
              </a:rPr>
              <a:t>Mean scores added </a:t>
            </a:r>
            <a:r>
              <a:rPr lang="en-GB">
                <a:latin typeface="Georgia" panose="02040502050405020303" pitchFamily="18" charset="0"/>
              </a:rPr>
              <a:t>to compass. </a:t>
            </a:r>
            <a:endParaRPr lang="en-GB" dirty="0">
              <a:latin typeface="Georgia" panose="02040502050405020303" pitchFamily="18" charset="0"/>
            </a:endParaRPr>
          </a:p>
        </p:txBody>
      </p:sp>
      <p:graphicFrame>
        <p:nvGraphicFramePr>
          <p:cNvPr id="6" name="Chart 5">
            <a:extLst>
              <a:ext uri="{FF2B5EF4-FFF2-40B4-BE49-F238E27FC236}">
                <a16:creationId xmlns:a16="http://schemas.microsoft.com/office/drawing/2014/main" id="{0AB93DB2-8972-45C0-A2C8-F7E58F770CD2}"/>
              </a:ext>
            </a:extLst>
          </p:cNvPr>
          <p:cNvGraphicFramePr/>
          <p:nvPr>
            <p:extLst>
              <p:ext uri="{D42A27DB-BD31-4B8C-83A1-F6EECF244321}">
                <p14:modId xmlns:p14="http://schemas.microsoft.com/office/powerpoint/2010/main" val="2845023681"/>
              </p:ext>
            </p:extLst>
          </p:nvPr>
        </p:nvGraphicFramePr>
        <p:xfrm>
          <a:off x="6488105" y="4000544"/>
          <a:ext cx="5152572" cy="2857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4929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30. Do the relevant authorities take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9432859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157359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10. Does a management body exist that is empowered to set the MPA’s strategy, objectives and overall direction?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4740656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38296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11. Does a management committee exist that implements the strategy?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19976502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661974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14. MPAs generate "benefits" e.g. fish and recreational opportunities.  Were rules identified to help share access to these benefits?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89247730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2001992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Do you have any thoughts or comments on how we could improve decision making?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
        <p:nvSpPr>
          <p:cNvPr id="4" name="Rectangle 3">
            <a:extLst>
              <a:ext uri="{FF2B5EF4-FFF2-40B4-BE49-F238E27FC236}">
                <a16:creationId xmlns:a16="http://schemas.microsoft.com/office/drawing/2014/main" id="{A0C5158C-4E6F-45CC-89CE-A9D4799104E5}"/>
              </a:ext>
            </a:extLst>
          </p:cNvPr>
          <p:cNvSpPr/>
          <p:nvPr/>
        </p:nvSpPr>
        <p:spPr>
          <a:xfrm>
            <a:off x="3362363" y="3013501"/>
            <a:ext cx="6617802" cy="830997"/>
          </a:xfrm>
          <a:prstGeom prst="rect">
            <a:avLst/>
          </a:prstGeom>
        </p:spPr>
        <p:txBody>
          <a:bodyPr wrap="square">
            <a:spAutoFit/>
          </a:bodyPr>
          <a:lstStyle/>
          <a:p>
            <a:r>
              <a:rPr lang="en-GB" sz="2400" i="1" dirty="0">
                <a:solidFill>
                  <a:srgbClr val="000000"/>
                </a:solidFill>
                <a:latin typeface="+mj-lt"/>
              </a:rPr>
              <a:t>“This would need thought and discussion with the various organisations involved in management.”</a:t>
            </a:r>
            <a:r>
              <a:rPr lang="en-GB" sz="2400" i="1" dirty="0">
                <a:latin typeface="+mj-lt"/>
              </a:rPr>
              <a:t> </a:t>
            </a:r>
          </a:p>
        </p:txBody>
      </p:sp>
    </p:spTree>
    <p:extLst>
      <p:ext uri="{BB962C8B-B14F-4D97-AF65-F5344CB8AC3E}">
        <p14:creationId xmlns:p14="http://schemas.microsoft.com/office/powerpoint/2010/main" val="96896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21. Are there enough people employed to manage the site?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1958457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333014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22. Is the infrastructure and equipment needed to manage the site available?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0497143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598175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25. Do staff have the skills and training needed?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0083660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5599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38. Is there long term funding for the full cost of the MPA and its management/operating costs?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0898072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1107932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MPA management could be better resourced?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
        <p:nvSpPr>
          <p:cNvPr id="3" name="Rectangle 2">
            <a:extLst>
              <a:ext uri="{FF2B5EF4-FFF2-40B4-BE49-F238E27FC236}">
                <a16:creationId xmlns:a16="http://schemas.microsoft.com/office/drawing/2014/main" id="{AF77C456-5821-47D8-B465-99A5FEFE4F1C}"/>
              </a:ext>
            </a:extLst>
          </p:cNvPr>
          <p:cNvSpPr/>
          <p:nvPr/>
        </p:nvSpPr>
        <p:spPr>
          <a:xfrm>
            <a:off x="2364380" y="2375654"/>
            <a:ext cx="7148047" cy="461665"/>
          </a:xfrm>
          <a:prstGeom prst="rect">
            <a:avLst/>
          </a:prstGeom>
        </p:spPr>
        <p:txBody>
          <a:bodyPr wrap="none">
            <a:spAutoFit/>
          </a:bodyPr>
          <a:lstStyle/>
          <a:p>
            <a:r>
              <a:rPr lang="en-GB" sz="2400" dirty="0">
                <a:latin typeface="+mj-lt"/>
              </a:rPr>
              <a:t>“More staff and funding is needed to support the MPA.”</a:t>
            </a:r>
          </a:p>
        </p:txBody>
      </p:sp>
      <p:sp>
        <p:nvSpPr>
          <p:cNvPr id="4" name="Rectangle 3">
            <a:extLst>
              <a:ext uri="{FF2B5EF4-FFF2-40B4-BE49-F238E27FC236}">
                <a16:creationId xmlns:a16="http://schemas.microsoft.com/office/drawing/2014/main" id="{B81FB274-D87B-46B1-9FF6-6577754E75A1}"/>
              </a:ext>
            </a:extLst>
          </p:cNvPr>
          <p:cNvSpPr/>
          <p:nvPr/>
        </p:nvSpPr>
        <p:spPr>
          <a:xfrm>
            <a:off x="4373886" y="3600662"/>
            <a:ext cx="6096000" cy="830997"/>
          </a:xfrm>
          <a:prstGeom prst="rect">
            <a:avLst/>
          </a:prstGeom>
        </p:spPr>
        <p:txBody>
          <a:bodyPr>
            <a:spAutoFit/>
          </a:bodyPr>
          <a:lstStyle/>
          <a:p>
            <a:r>
              <a:rPr lang="en-GB" sz="2400" dirty="0">
                <a:latin typeface="+mj-lt"/>
              </a:rPr>
              <a:t>“Endless discussions about this in all the management committee meetings!”</a:t>
            </a:r>
          </a:p>
        </p:txBody>
      </p:sp>
      <p:sp>
        <p:nvSpPr>
          <p:cNvPr id="5" name="Rectangle 4">
            <a:extLst>
              <a:ext uri="{FF2B5EF4-FFF2-40B4-BE49-F238E27FC236}">
                <a16:creationId xmlns:a16="http://schemas.microsoft.com/office/drawing/2014/main" id="{895E1C48-9B6E-471D-ACD0-FD7A9B27919A}"/>
              </a:ext>
            </a:extLst>
          </p:cNvPr>
          <p:cNvSpPr/>
          <p:nvPr/>
        </p:nvSpPr>
        <p:spPr>
          <a:xfrm>
            <a:off x="7421886" y="5195002"/>
            <a:ext cx="2390783" cy="461665"/>
          </a:xfrm>
          <a:prstGeom prst="rect">
            <a:avLst/>
          </a:prstGeom>
        </p:spPr>
        <p:txBody>
          <a:bodyPr wrap="none">
            <a:spAutoFit/>
          </a:bodyPr>
          <a:lstStyle/>
          <a:p>
            <a:r>
              <a:rPr lang="en-GB" sz="2400" dirty="0">
                <a:latin typeface="+mj-lt"/>
              </a:rPr>
              <a:t>“Private funding.”</a:t>
            </a:r>
          </a:p>
        </p:txBody>
      </p:sp>
    </p:spTree>
    <p:extLst>
      <p:ext uri="{BB962C8B-B14F-4D97-AF65-F5344CB8AC3E}">
        <p14:creationId xmlns:p14="http://schemas.microsoft.com/office/powerpoint/2010/main" val="309543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64978247-A7B7-4D05-A1F0-7BEE38CDB69C}"/>
              </a:ext>
            </a:extLst>
          </p:cNvPr>
          <p:cNvGrpSpPr/>
          <p:nvPr/>
        </p:nvGrpSpPr>
        <p:grpSpPr>
          <a:xfrm>
            <a:off x="2979895" y="360343"/>
            <a:ext cx="6231581" cy="6223638"/>
            <a:chOff x="1503667" y="355154"/>
            <a:chExt cx="6231581" cy="6223638"/>
          </a:xfrm>
        </p:grpSpPr>
        <p:grpSp>
          <p:nvGrpSpPr>
            <p:cNvPr id="156" name="Group 155">
              <a:extLst>
                <a:ext uri="{FF2B5EF4-FFF2-40B4-BE49-F238E27FC236}">
                  <a16:creationId xmlns:a16="http://schemas.microsoft.com/office/drawing/2014/main" id="{45C620D6-FBE8-4910-8ADD-BA18FAF49813}"/>
                </a:ext>
              </a:extLst>
            </p:cNvPr>
            <p:cNvGrpSpPr/>
            <p:nvPr/>
          </p:nvGrpSpPr>
          <p:grpSpPr>
            <a:xfrm>
              <a:off x="1503667" y="355154"/>
              <a:ext cx="6231581" cy="6223638"/>
              <a:chOff x="5960419" y="269090"/>
              <a:chExt cx="6231581" cy="6223638"/>
            </a:xfrm>
          </p:grpSpPr>
          <p:grpSp>
            <p:nvGrpSpPr>
              <p:cNvPr id="70" name="Group 69">
                <a:extLst>
                  <a:ext uri="{FF2B5EF4-FFF2-40B4-BE49-F238E27FC236}">
                    <a16:creationId xmlns:a16="http://schemas.microsoft.com/office/drawing/2014/main" id="{0B4C5DA7-7890-4B59-8D1C-5D95F198399F}"/>
                  </a:ext>
                </a:extLst>
              </p:cNvPr>
              <p:cNvGrpSpPr/>
              <p:nvPr/>
            </p:nvGrpSpPr>
            <p:grpSpPr>
              <a:xfrm>
                <a:off x="5960419" y="269090"/>
                <a:ext cx="6231581" cy="6223638"/>
                <a:chOff x="1151712" y="14982"/>
                <a:chExt cx="6231581" cy="6223638"/>
              </a:xfrm>
            </p:grpSpPr>
            <p:grpSp>
              <p:nvGrpSpPr>
                <p:cNvPr id="4" name="Group 3">
                  <a:extLst>
                    <a:ext uri="{FF2B5EF4-FFF2-40B4-BE49-F238E27FC236}">
                      <a16:creationId xmlns:a16="http://schemas.microsoft.com/office/drawing/2014/main" id="{767AE01A-0FB3-4FDD-AF97-4F1565F4CE1D}"/>
                    </a:ext>
                  </a:extLst>
                </p:cNvPr>
                <p:cNvGrpSpPr/>
                <p:nvPr/>
              </p:nvGrpSpPr>
              <p:grpSpPr>
                <a:xfrm>
                  <a:off x="1487331" y="345145"/>
                  <a:ext cx="5402892" cy="5411056"/>
                  <a:chOff x="1276565" y="549426"/>
                  <a:chExt cx="5402892" cy="5411056"/>
                </a:xfrm>
              </p:grpSpPr>
              <p:grpSp>
                <p:nvGrpSpPr>
                  <p:cNvPr id="5" name="Group 4">
                    <a:extLst>
                      <a:ext uri="{FF2B5EF4-FFF2-40B4-BE49-F238E27FC236}">
                        <a16:creationId xmlns:a16="http://schemas.microsoft.com/office/drawing/2014/main" id="{8E4B4FEA-FAEC-45EF-9F8D-512114B6BD31}"/>
                      </a:ext>
                    </a:extLst>
                  </p:cNvPr>
                  <p:cNvGrpSpPr/>
                  <p:nvPr/>
                </p:nvGrpSpPr>
                <p:grpSpPr>
                  <a:xfrm>
                    <a:off x="1276565" y="549426"/>
                    <a:ext cx="5402892" cy="5411056"/>
                    <a:chOff x="1276565" y="549426"/>
                    <a:chExt cx="5402892" cy="5411056"/>
                  </a:xfrm>
                </p:grpSpPr>
                <p:sp>
                  <p:nvSpPr>
                    <p:cNvPr id="7" name="Oval 6">
                      <a:extLst>
                        <a:ext uri="{FF2B5EF4-FFF2-40B4-BE49-F238E27FC236}">
                          <a16:creationId xmlns:a16="http://schemas.microsoft.com/office/drawing/2014/main" id="{7B70FD0F-3D4E-45CB-BAB9-68A3D1587716}"/>
                        </a:ext>
                      </a:extLst>
                    </p:cNvPr>
                    <p:cNvSpPr>
                      <a:spLocks noChangeAspect="1"/>
                    </p:cNvSpPr>
                    <p:nvPr/>
                  </p:nvSpPr>
                  <p:spPr>
                    <a:xfrm>
                      <a:off x="1276565" y="559882"/>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FE9D02B6-7ACC-4CC0-97DB-FF47ADFC15A9}"/>
                        </a:ext>
                      </a:extLst>
                    </p:cNvPr>
                    <p:cNvGrpSpPr/>
                    <p:nvPr/>
                  </p:nvGrpSpPr>
                  <p:grpSpPr>
                    <a:xfrm>
                      <a:off x="1279456" y="549426"/>
                      <a:ext cx="5400001" cy="5400600"/>
                      <a:chOff x="1515430" y="706738"/>
                      <a:chExt cx="5400001" cy="5400600"/>
                    </a:xfrm>
                  </p:grpSpPr>
                  <p:cxnSp>
                    <p:nvCxnSpPr>
                      <p:cNvPr id="9" name="Straight Connector 8">
                        <a:extLst>
                          <a:ext uri="{FF2B5EF4-FFF2-40B4-BE49-F238E27FC236}">
                            <a16:creationId xmlns:a16="http://schemas.microsoft.com/office/drawing/2014/main" id="{4F69607E-AE0C-4275-B436-20018BAB7925}"/>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07DAD5-8287-4C5E-ACF5-521A8D7F2D3D}"/>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DDEE26-2F84-48BE-AF87-D3FDEA49D102}"/>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36281-234F-416E-B5A5-CDE85A1E2F85}"/>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5AA276-A8AC-40A1-9431-82CC718BAD2B}"/>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93B096-AE50-4E1D-90FE-D0D8925A4360}"/>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D7F2C0-7F99-4C4D-8C2B-8F9F00C366C3}"/>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743ED84-C0EC-4767-AEB4-DDEB01A94220}"/>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F170C6-8349-499A-9ABE-A45539475042}"/>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7C4D23-3729-4A95-BBA7-7F775E351896}"/>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51473E-07E6-44FB-9620-E18D87DEF8CC}"/>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2156B5-FF01-4B49-A24E-2F59FAE87CD4}"/>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318763E-06DF-4455-B9AD-216236BF5BA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6D7D60-4E6A-4EE3-9322-7C4145C4C62E}"/>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49B22A-2CE8-4A55-B9DF-6F3B97B1CFA0}"/>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EDE7DAE-16D4-4392-AE53-DA446555EE35}"/>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4FFB99E-332D-4925-8B65-A7B51230A19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CD1B657-A03C-4869-B51D-B4C5C37C2C0C}"/>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0AAD7F-E8DB-4A6D-BDC1-2036AD3DD855}"/>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11006D1-D807-4B71-9012-ED48A37FA249}"/>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E8E330D-AF0F-47B7-BB3E-8F40EC84403B}"/>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6" name="4-Point Star 85">
                    <a:extLst>
                      <a:ext uri="{FF2B5EF4-FFF2-40B4-BE49-F238E27FC236}">
                        <a16:creationId xmlns:a16="http://schemas.microsoft.com/office/drawing/2014/main" id="{78DC7E5A-5822-466B-A4E5-D80F9A6762B2}"/>
                      </a:ext>
                    </a:extLst>
                  </p:cNvPr>
                  <p:cNvSpPr/>
                  <p:nvPr/>
                </p:nvSpPr>
                <p:spPr>
                  <a:xfrm>
                    <a:off x="3839036" y="3141469"/>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oup 29">
                  <a:extLst>
                    <a:ext uri="{FF2B5EF4-FFF2-40B4-BE49-F238E27FC236}">
                      <a16:creationId xmlns:a16="http://schemas.microsoft.com/office/drawing/2014/main" id="{0C1A3949-AA45-466C-97D2-88817BAE6963}"/>
                    </a:ext>
                  </a:extLst>
                </p:cNvPr>
                <p:cNvGrpSpPr>
                  <a:grpSpLocks noChangeAspect="1"/>
                </p:cNvGrpSpPr>
                <p:nvPr/>
              </p:nvGrpSpPr>
              <p:grpSpPr>
                <a:xfrm>
                  <a:off x="1151712" y="14982"/>
                  <a:ext cx="6231581" cy="6223638"/>
                  <a:chOff x="693237" y="1184350"/>
                  <a:chExt cx="4205276" cy="4199916"/>
                </a:xfrm>
              </p:grpSpPr>
              <p:grpSp>
                <p:nvGrpSpPr>
                  <p:cNvPr id="31" name="Group 30">
                    <a:extLst>
                      <a:ext uri="{FF2B5EF4-FFF2-40B4-BE49-F238E27FC236}">
                        <a16:creationId xmlns:a16="http://schemas.microsoft.com/office/drawing/2014/main" id="{BFE86330-7300-4614-9C22-16F7EE39A3CE}"/>
                      </a:ext>
                    </a:extLst>
                  </p:cNvPr>
                  <p:cNvGrpSpPr>
                    <a:grpSpLocks noChangeAspect="1"/>
                  </p:cNvGrpSpPr>
                  <p:nvPr/>
                </p:nvGrpSpPr>
                <p:grpSpPr>
                  <a:xfrm>
                    <a:off x="693237" y="1184350"/>
                    <a:ext cx="4205276" cy="4199916"/>
                    <a:chOff x="982910" y="569426"/>
                    <a:chExt cx="5121336" cy="5114809"/>
                  </a:xfrm>
                </p:grpSpPr>
                <p:sp>
                  <p:nvSpPr>
                    <p:cNvPr id="33" name="Rectangle 32">
                      <a:extLst>
                        <a:ext uri="{FF2B5EF4-FFF2-40B4-BE49-F238E27FC236}">
                          <a16:creationId xmlns:a16="http://schemas.microsoft.com/office/drawing/2014/main" id="{AC656986-8CD1-40F7-B927-CCF134AC754F}"/>
                        </a:ext>
                      </a:extLst>
                    </p:cNvPr>
                    <p:cNvSpPr/>
                    <p:nvPr/>
                  </p:nvSpPr>
                  <p:spPr>
                    <a:xfrm>
                      <a:off x="3373689" y="5694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34" name="Rectangle 33">
                      <a:extLst>
                        <a:ext uri="{FF2B5EF4-FFF2-40B4-BE49-F238E27FC236}">
                          <a16:creationId xmlns:a16="http://schemas.microsoft.com/office/drawing/2014/main" id="{F8AC16F1-A560-4893-B662-C368194C1B80}"/>
                        </a:ext>
                      </a:extLst>
                    </p:cNvPr>
                    <p:cNvSpPr/>
                    <p:nvPr/>
                  </p:nvSpPr>
                  <p:spPr>
                    <a:xfrm>
                      <a:off x="3794579" y="619980"/>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35" name="Rectangle 34">
                      <a:extLst>
                        <a:ext uri="{FF2B5EF4-FFF2-40B4-BE49-F238E27FC236}">
                          <a16:creationId xmlns:a16="http://schemas.microsoft.com/office/drawing/2014/main" id="{BE438982-44EB-4546-A4D4-A27FA61722A2}"/>
                        </a:ext>
                      </a:extLst>
                    </p:cNvPr>
                    <p:cNvSpPr/>
                    <p:nvPr/>
                  </p:nvSpPr>
                  <p:spPr>
                    <a:xfrm>
                      <a:off x="4222686" y="7255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36" name="Rectangle 35">
                      <a:extLst>
                        <a:ext uri="{FF2B5EF4-FFF2-40B4-BE49-F238E27FC236}">
                          <a16:creationId xmlns:a16="http://schemas.microsoft.com/office/drawing/2014/main" id="{539DCBB1-6009-4E16-90B5-84541822A185}"/>
                        </a:ext>
                      </a:extLst>
                    </p:cNvPr>
                    <p:cNvSpPr/>
                    <p:nvPr/>
                  </p:nvSpPr>
                  <p:spPr>
                    <a:xfrm>
                      <a:off x="4604489" y="91712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37" name="Rectangle 36">
                      <a:extLst>
                        <a:ext uri="{FF2B5EF4-FFF2-40B4-BE49-F238E27FC236}">
                          <a16:creationId xmlns:a16="http://schemas.microsoft.com/office/drawing/2014/main" id="{3A262D53-97BB-4691-9E0D-1993F78A3D4E}"/>
                        </a:ext>
                      </a:extLst>
                    </p:cNvPr>
                    <p:cNvSpPr/>
                    <p:nvPr/>
                  </p:nvSpPr>
                  <p:spPr>
                    <a:xfrm>
                      <a:off x="4951830" y="117981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38" name="Rectangle 37">
                      <a:extLst>
                        <a:ext uri="{FF2B5EF4-FFF2-40B4-BE49-F238E27FC236}">
                          <a16:creationId xmlns:a16="http://schemas.microsoft.com/office/drawing/2014/main" id="{DA5886FB-3B06-4239-991D-7CBCBD1E169B}"/>
                        </a:ext>
                      </a:extLst>
                    </p:cNvPr>
                    <p:cNvSpPr/>
                    <p:nvPr/>
                  </p:nvSpPr>
                  <p:spPr>
                    <a:xfrm>
                      <a:off x="5233079" y="1477963"/>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39" name="Rectangle 38">
                      <a:extLst>
                        <a:ext uri="{FF2B5EF4-FFF2-40B4-BE49-F238E27FC236}">
                          <a16:creationId xmlns:a16="http://schemas.microsoft.com/office/drawing/2014/main" id="{26308219-9CE9-4605-8D17-89C6B3F2D153}"/>
                        </a:ext>
                      </a:extLst>
                    </p:cNvPr>
                    <p:cNvSpPr/>
                    <p:nvPr/>
                  </p:nvSpPr>
                  <p:spPr>
                    <a:xfrm>
                      <a:off x="5613299" y="21710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40" name="Rectangle 39">
                      <a:extLst>
                        <a:ext uri="{FF2B5EF4-FFF2-40B4-BE49-F238E27FC236}">
                          <a16:creationId xmlns:a16="http://schemas.microsoft.com/office/drawing/2014/main" id="{7E29DC37-DEBE-4CDD-873E-BE82DD25A493}"/>
                        </a:ext>
                      </a:extLst>
                    </p:cNvPr>
                    <p:cNvSpPr/>
                    <p:nvPr/>
                  </p:nvSpPr>
                  <p:spPr>
                    <a:xfrm>
                      <a:off x="5692932" y="25529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41" name="Rectangle 40">
                      <a:extLst>
                        <a:ext uri="{FF2B5EF4-FFF2-40B4-BE49-F238E27FC236}">
                          <a16:creationId xmlns:a16="http://schemas.microsoft.com/office/drawing/2014/main" id="{78D66459-F74F-4D61-9D08-E01F6076FC53}"/>
                        </a:ext>
                      </a:extLst>
                    </p:cNvPr>
                    <p:cNvSpPr/>
                    <p:nvPr/>
                  </p:nvSpPr>
                  <p:spPr>
                    <a:xfrm>
                      <a:off x="5707560" y="293028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42" name="Rectangle 41">
                      <a:extLst>
                        <a:ext uri="{FF2B5EF4-FFF2-40B4-BE49-F238E27FC236}">
                          <a16:creationId xmlns:a16="http://schemas.microsoft.com/office/drawing/2014/main" id="{3E8DC489-A60B-4774-ACFE-28895249C803}"/>
                        </a:ext>
                      </a:extLst>
                    </p:cNvPr>
                    <p:cNvSpPr/>
                    <p:nvPr/>
                  </p:nvSpPr>
                  <p:spPr>
                    <a:xfrm>
                      <a:off x="5675288" y="328552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43" name="Rectangle 42">
                      <a:extLst>
                        <a:ext uri="{FF2B5EF4-FFF2-40B4-BE49-F238E27FC236}">
                          <a16:creationId xmlns:a16="http://schemas.microsoft.com/office/drawing/2014/main" id="{5C4F7BE1-717C-4EFA-B45D-0FE0AE7FF53E}"/>
                        </a:ext>
                      </a:extLst>
                    </p:cNvPr>
                    <p:cNvSpPr/>
                    <p:nvPr/>
                  </p:nvSpPr>
                  <p:spPr>
                    <a:xfrm>
                      <a:off x="1079533" y="229886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44" name="Rectangle 43">
                      <a:extLst>
                        <a:ext uri="{FF2B5EF4-FFF2-40B4-BE49-F238E27FC236}">
                          <a16:creationId xmlns:a16="http://schemas.microsoft.com/office/drawing/2014/main" id="{EE89652E-98B0-4703-A664-53AFDCD5E7E4}"/>
                        </a:ext>
                      </a:extLst>
                    </p:cNvPr>
                    <p:cNvSpPr/>
                    <p:nvPr/>
                  </p:nvSpPr>
                  <p:spPr>
                    <a:xfrm>
                      <a:off x="5610152" y="36404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45" name="Rectangle 44">
                      <a:extLst>
                        <a:ext uri="{FF2B5EF4-FFF2-40B4-BE49-F238E27FC236}">
                          <a16:creationId xmlns:a16="http://schemas.microsoft.com/office/drawing/2014/main" id="{7AA5830E-B73A-4BB3-8956-B21B5A4E9754}"/>
                        </a:ext>
                      </a:extLst>
                    </p:cNvPr>
                    <p:cNvSpPr/>
                    <p:nvPr/>
                  </p:nvSpPr>
                  <p:spPr>
                    <a:xfrm>
                      <a:off x="1193412" y="191869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46" name="Rectangle 45">
                      <a:extLst>
                        <a:ext uri="{FF2B5EF4-FFF2-40B4-BE49-F238E27FC236}">
                          <a16:creationId xmlns:a16="http://schemas.microsoft.com/office/drawing/2014/main" id="{43D4D184-B3F9-41FB-B934-30F06BA1C5C3}"/>
                        </a:ext>
                      </a:extLst>
                    </p:cNvPr>
                    <p:cNvSpPr/>
                    <p:nvPr/>
                  </p:nvSpPr>
                  <p:spPr>
                    <a:xfrm>
                      <a:off x="1376353" y="160384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47" name="Rectangle 46">
                      <a:extLst>
                        <a:ext uri="{FF2B5EF4-FFF2-40B4-BE49-F238E27FC236}">
                          <a16:creationId xmlns:a16="http://schemas.microsoft.com/office/drawing/2014/main" id="{1772F163-8A19-4598-B132-F889C5AABE82}"/>
                        </a:ext>
                      </a:extLst>
                    </p:cNvPr>
                    <p:cNvSpPr/>
                    <p:nvPr/>
                  </p:nvSpPr>
                  <p:spPr>
                    <a:xfrm>
                      <a:off x="1587867" y="1325382"/>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48" name="Rectangle 47">
                      <a:extLst>
                        <a:ext uri="{FF2B5EF4-FFF2-40B4-BE49-F238E27FC236}">
                          <a16:creationId xmlns:a16="http://schemas.microsoft.com/office/drawing/2014/main" id="{E5F77776-C1A9-46A8-BDED-561B8A4333B1}"/>
                        </a:ext>
                      </a:extLst>
                    </p:cNvPr>
                    <p:cNvSpPr/>
                    <p:nvPr/>
                  </p:nvSpPr>
                  <p:spPr>
                    <a:xfrm>
                      <a:off x="1858442" y="107330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49" name="Rectangle 48">
                      <a:extLst>
                        <a:ext uri="{FF2B5EF4-FFF2-40B4-BE49-F238E27FC236}">
                          <a16:creationId xmlns:a16="http://schemas.microsoft.com/office/drawing/2014/main" id="{2978688D-FF94-4451-BE5C-15018DA198EB}"/>
                        </a:ext>
                      </a:extLst>
                    </p:cNvPr>
                    <p:cNvSpPr/>
                    <p:nvPr/>
                  </p:nvSpPr>
                  <p:spPr>
                    <a:xfrm>
                      <a:off x="2189517" y="86280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50" name="Rectangle 49">
                      <a:extLst>
                        <a:ext uri="{FF2B5EF4-FFF2-40B4-BE49-F238E27FC236}">
                          <a16:creationId xmlns:a16="http://schemas.microsoft.com/office/drawing/2014/main" id="{78F3507B-04CB-4D5E-8E75-560FD43B8F5A}"/>
                        </a:ext>
                      </a:extLst>
                    </p:cNvPr>
                    <p:cNvSpPr/>
                    <p:nvPr/>
                  </p:nvSpPr>
                  <p:spPr>
                    <a:xfrm>
                      <a:off x="2591643" y="694024"/>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51" name="Rectangle 50">
                      <a:extLst>
                        <a:ext uri="{FF2B5EF4-FFF2-40B4-BE49-F238E27FC236}">
                          <a16:creationId xmlns:a16="http://schemas.microsoft.com/office/drawing/2014/main" id="{CE630A38-F840-41C0-A575-7FB15C1844C3}"/>
                        </a:ext>
                      </a:extLst>
                    </p:cNvPr>
                    <p:cNvSpPr/>
                    <p:nvPr/>
                  </p:nvSpPr>
                  <p:spPr>
                    <a:xfrm>
                      <a:off x="2958195" y="60078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sp>
                  <p:nvSpPr>
                    <p:cNvPr id="52" name="Rectangle 51">
                      <a:extLst>
                        <a:ext uri="{FF2B5EF4-FFF2-40B4-BE49-F238E27FC236}">
                          <a16:creationId xmlns:a16="http://schemas.microsoft.com/office/drawing/2014/main" id="{869BD8F5-1BBF-49DD-A995-99535DDF24F2}"/>
                        </a:ext>
                      </a:extLst>
                    </p:cNvPr>
                    <p:cNvSpPr/>
                    <p:nvPr/>
                  </p:nvSpPr>
                  <p:spPr>
                    <a:xfrm>
                      <a:off x="4132285" y="517426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53" name="Rectangle 52">
                      <a:extLst>
                        <a:ext uri="{FF2B5EF4-FFF2-40B4-BE49-F238E27FC236}">
                          <a16:creationId xmlns:a16="http://schemas.microsoft.com/office/drawing/2014/main" id="{DCEC93D8-7AE5-42F4-8854-033385A8B31E}"/>
                        </a:ext>
                      </a:extLst>
                    </p:cNvPr>
                    <p:cNvSpPr/>
                    <p:nvPr/>
                  </p:nvSpPr>
                  <p:spPr>
                    <a:xfrm>
                      <a:off x="4498890" y="501637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54" name="Rectangle 53">
                      <a:extLst>
                        <a:ext uri="{FF2B5EF4-FFF2-40B4-BE49-F238E27FC236}">
                          <a16:creationId xmlns:a16="http://schemas.microsoft.com/office/drawing/2014/main" id="{DBA8BCE0-9F91-4C11-A39E-702FECDC4854}"/>
                        </a:ext>
                      </a:extLst>
                    </p:cNvPr>
                    <p:cNvSpPr/>
                    <p:nvPr/>
                  </p:nvSpPr>
                  <p:spPr>
                    <a:xfrm>
                      <a:off x="4810787" y="47994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55" name="Rectangle 54">
                      <a:extLst>
                        <a:ext uri="{FF2B5EF4-FFF2-40B4-BE49-F238E27FC236}">
                          <a16:creationId xmlns:a16="http://schemas.microsoft.com/office/drawing/2014/main" id="{62625C07-5C5C-428A-ADFD-973E645BE5A0}"/>
                        </a:ext>
                      </a:extLst>
                    </p:cNvPr>
                    <p:cNvSpPr/>
                    <p:nvPr/>
                  </p:nvSpPr>
                  <p:spPr>
                    <a:xfrm>
                      <a:off x="5081515" y="45566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56" name="Rectangle 55">
                      <a:extLst>
                        <a:ext uri="{FF2B5EF4-FFF2-40B4-BE49-F238E27FC236}">
                          <a16:creationId xmlns:a16="http://schemas.microsoft.com/office/drawing/2014/main" id="{BCB9EB34-511E-4069-BA26-BA512FEF16DF}"/>
                        </a:ext>
                      </a:extLst>
                    </p:cNvPr>
                    <p:cNvSpPr/>
                    <p:nvPr/>
                  </p:nvSpPr>
                  <p:spPr>
                    <a:xfrm>
                      <a:off x="5291909" y="430379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57" name="Rectangle 56">
                      <a:extLst>
                        <a:ext uri="{FF2B5EF4-FFF2-40B4-BE49-F238E27FC236}">
                          <a16:creationId xmlns:a16="http://schemas.microsoft.com/office/drawing/2014/main" id="{6E72A424-B1FF-46F7-A795-ABEEED9241DA}"/>
                        </a:ext>
                      </a:extLst>
                    </p:cNvPr>
                    <p:cNvSpPr/>
                    <p:nvPr/>
                  </p:nvSpPr>
                  <p:spPr>
                    <a:xfrm>
                      <a:off x="5476945" y="39923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58" name="Rectangle 57">
                      <a:extLst>
                        <a:ext uri="{FF2B5EF4-FFF2-40B4-BE49-F238E27FC236}">
                          <a16:creationId xmlns:a16="http://schemas.microsoft.com/office/drawing/2014/main" id="{DD0CDAA9-76C7-4A11-B8BE-70F6E52F5CD1}"/>
                        </a:ext>
                      </a:extLst>
                    </p:cNvPr>
                    <p:cNvSpPr/>
                    <p:nvPr/>
                  </p:nvSpPr>
                  <p:spPr>
                    <a:xfrm>
                      <a:off x="2495379" y="517532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59" name="Rectangle 58">
                      <a:extLst>
                        <a:ext uri="{FF2B5EF4-FFF2-40B4-BE49-F238E27FC236}">
                          <a16:creationId xmlns:a16="http://schemas.microsoft.com/office/drawing/2014/main" id="{00CC42DF-B8A4-4D1C-8105-9E25621A1E92}"/>
                        </a:ext>
                      </a:extLst>
                    </p:cNvPr>
                    <p:cNvSpPr/>
                    <p:nvPr/>
                  </p:nvSpPr>
                  <p:spPr>
                    <a:xfrm>
                      <a:off x="2929641" y="52726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60" name="Rectangle 59">
                      <a:extLst>
                        <a:ext uri="{FF2B5EF4-FFF2-40B4-BE49-F238E27FC236}">
                          <a16:creationId xmlns:a16="http://schemas.microsoft.com/office/drawing/2014/main" id="{16E27F26-31C3-4381-85F9-5CF6C3C748A4}"/>
                        </a:ext>
                      </a:extLst>
                    </p:cNvPr>
                    <p:cNvSpPr/>
                    <p:nvPr/>
                  </p:nvSpPr>
                  <p:spPr>
                    <a:xfrm>
                      <a:off x="3348405" y="530941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61" name="Rectangle 60">
                      <a:extLst>
                        <a:ext uri="{FF2B5EF4-FFF2-40B4-BE49-F238E27FC236}">
                          <a16:creationId xmlns:a16="http://schemas.microsoft.com/office/drawing/2014/main" id="{4383FC9A-E011-4A15-A8EB-AB937D8D51B3}"/>
                        </a:ext>
                      </a:extLst>
                    </p:cNvPr>
                    <p:cNvSpPr/>
                    <p:nvPr/>
                  </p:nvSpPr>
                  <p:spPr>
                    <a:xfrm>
                      <a:off x="3740654" y="52726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62" name="Rectangle 61">
                      <a:extLst>
                        <a:ext uri="{FF2B5EF4-FFF2-40B4-BE49-F238E27FC236}">
                          <a16:creationId xmlns:a16="http://schemas.microsoft.com/office/drawing/2014/main" id="{96718831-1CCA-499D-BBBB-0584922EA925}"/>
                        </a:ext>
                      </a:extLst>
                    </p:cNvPr>
                    <p:cNvSpPr/>
                    <p:nvPr/>
                  </p:nvSpPr>
                  <p:spPr>
                    <a:xfrm>
                      <a:off x="1307549" y="41627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63" name="Rectangle 62">
                      <a:extLst>
                        <a:ext uri="{FF2B5EF4-FFF2-40B4-BE49-F238E27FC236}">
                          <a16:creationId xmlns:a16="http://schemas.microsoft.com/office/drawing/2014/main" id="{59A8500A-967A-4FD6-913A-3BC1F4FC0DA6}"/>
                        </a:ext>
                      </a:extLst>
                    </p:cNvPr>
                    <p:cNvSpPr/>
                    <p:nvPr/>
                  </p:nvSpPr>
                  <p:spPr>
                    <a:xfrm>
                      <a:off x="1524901" y="446389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64" name="Rectangle 63">
                      <a:extLst>
                        <a:ext uri="{FF2B5EF4-FFF2-40B4-BE49-F238E27FC236}">
                          <a16:creationId xmlns:a16="http://schemas.microsoft.com/office/drawing/2014/main" id="{716A7352-C8B1-4E9D-92AA-24C3BE217917}"/>
                        </a:ext>
                      </a:extLst>
                    </p:cNvPr>
                    <p:cNvSpPr/>
                    <p:nvPr/>
                  </p:nvSpPr>
                  <p:spPr>
                    <a:xfrm>
                      <a:off x="1807346" y="4754855"/>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65" name="Rectangle 64">
                      <a:extLst>
                        <a:ext uri="{FF2B5EF4-FFF2-40B4-BE49-F238E27FC236}">
                          <a16:creationId xmlns:a16="http://schemas.microsoft.com/office/drawing/2014/main" id="{6461AED7-4D0A-4695-A86D-70E6444374A2}"/>
                        </a:ext>
                      </a:extLst>
                    </p:cNvPr>
                    <p:cNvSpPr/>
                    <p:nvPr/>
                  </p:nvSpPr>
                  <p:spPr>
                    <a:xfrm>
                      <a:off x="2122897" y="498130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66" name="Rectangle 65">
                      <a:extLst>
                        <a:ext uri="{FF2B5EF4-FFF2-40B4-BE49-F238E27FC236}">
                          <a16:creationId xmlns:a16="http://schemas.microsoft.com/office/drawing/2014/main" id="{1981E0F9-D1B6-47B7-B9A6-70763531FF71}"/>
                        </a:ext>
                      </a:extLst>
                    </p:cNvPr>
                    <p:cNvSpPr/>
                    <p:nvPr/>
                  </p:nvSpPr>
                  <p:spPr>
                    <a:xfrm>
                      <a:off x="982910" y="304224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67" name="Rectangle 66">
                      <a:extLst>
                        <a:ext uri="{FF2B5EF4-FFF2-40B4-BE49-F238E27FC236}">
                          <a16:creationId xmlns:a16="http://schemas.microsoft.com/office/drawing/2014/main" id="{9462EB45-0E09-45CE-B157-39F681FC4697}"/>
                        </a:ext>
                      </a:extLst>
                    </p:cNvPr>
                    <p:cNvSpPr/>
                    <p:nvPr/>
                  </p:nvSpPr>
                  <p:spPr>
                    <a:xfrm>
                      <a:off x="1028687" y="342625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68" name="Rectangle 67">
                      <a:extLst>
                        <a:ext uri="{FF2B5EF4-FFF2-40B4-BE49-F238E27FC236}">
                          <a16:creationId xmlns:a16="http://schemas.microsoft.com/office/drawing/2014/main" id="{3FB04FF7-2D0A-490D-B1C9-ACAC711606BB}"/>
                        </a:ext>
                      </a:extLst>
                    </p:cNvPr>
                    <p:cNvSpPr/>
                    <p:nvPr/>
                  </p:nvSpPr>
                  <p:spPr>
                    <a:xfrm>
                      <a:off x="1139229" y="380784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69" name="Rectangle 68">
                      <a:extLst>
                        <a:ext uri="{FF2B5EF4-FFF2-40B4-BE49-F238E27FC236}">
                          <a16:creationId xmlns:a16="http://schemas.microsoft.com/office/drawing/2014/main" id="{10AA2B04-132F-4B0D-95DE-7A013AD3B036}"/>
                        </a:ext>
                      </a:extLst>
                    </p:cNvPr>
                    <p:cNvSpPr/>
                    <p:nvPr/>
                  </p:nvSpPr>
                  <p:spPr>
                    <a:xfrm>
                      <a:off x="995070" y="268338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grpSp>
              <p:sp>
                <p:nvSpPr>
                  <p:cNvPr id="32" name="Rectangle 31">
                    <a:extLst>
                      <a:ext uri="{FF2B5EF4-FFF2-40B4-BE49-F238E27FC236}">
                        <a16:creationId xmlns:a16="http://schemas.microsoft.com/office/drawing/2014/main" id="{E0179FD1-C6B3-4431-B49A-8D54413EFA49}"/>
                      </a:ext>
                    </a:extLst>
                  </p:cNvPr>
                  <p:cNvSpPr/>
                  <p:nvPr/>
                </p:nvSpPr>
                <p:spPr>
                  <a:xfrm>
                    <a:off x="4366598" y="222993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grpSp>
          </p:grpSp>
          <p:sp>
            <p:nvSpPr>
              <p:cNvPr id="74" name="4-Point Star 85">
                <a:extLst>
                  <a:ext uri="{FF2B5EF4-FFF2-40B4-BE49-F238E27FC236}">
                    <a16:creationId xmlns:a16="http://schemas.microsoft.com/office/drawing/2014/main" id="{989DACAC-5C32-47E8-8174-5994344A926F}"/>
                  </a:ext>
                </a:extLst>
              </p:cNvPr>
              <p:cNvSpPr/>
              <p:nvPr/>
            </p:nvSpPr>
            <p:spPr>
              <a:xfrm>
                <a:off x="8855617" y="3196643"/>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55" name="Group 154">
                <a:extLst>
                  <a:ext uri="{FF2B5EF4-FFF2-40B4-BE49-F238E27FC236}">
                    <a16:creationId xmlns:a16="http://schemas.microsoft.com/office/drawing/2014/main" id="{61646F06-231D-419B-B639-4D85F539C6BB}"/>
                  </a:ext>
                </a:extLst>
              </p:cNvPr>
              <p:cNvGrpSpPr/>
              <p:nvPr/>
            </p:nvGrpSpPr>
            <p:grpSpPr>
              <a:xfrm>
                <a:off x="6283236" y="626071"/>
                <a:ext cx="5432110" cy="5417067"/>
                <a:chOff x="212258" y="687458"/>
                <a:chExt cx="5432110" cy="5417067"/>
              </a:xfrm>
            </p:grpSpPr>
            <p:sp>
              <p:nvSpPr>
                <p:cNvPr id="72" name="Pie 67">
                  <a:extLst>
                    <a:ext uri="{FF2B5EF4-FFF2-40B4-BE49-F238E27FC236}">
                      <a16:creationId xmlns:a16="http://schemas.microsoft.com/office/drawing/2014/main" id="{FA828C68-EA08-41ED-A2D6-2EFA43279041}"/>
                    </a:ext>
                  </a:extLst>
                </p:cNvPr>
                <p:cNvSpPr/>
                <p:nvPr/>
              </p:nvSpPr>
              <p:spPr>
                <a:xfrm rot="9625439">
                  <a:off x="221711" y="700786"/>
                  <a:ext cx="5410312" cy="5360246"/>
                </a:xfrm>
                <a:prstGeom prst="pie">
                  <a:avLst>
                    <a:gd name="adj1" fmla="val 16225576"/>
                    <a:gd name="adj2" fmla="val 2120158"/>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54" name="Group 153">
                  <a:extLst>
                    <a:ext uri="{FF2B5EF4-FFF2-40B4-BE49-F238E27FC236}">
                      <a16:creationId xmlns:a16="http://schemas.microsoft.com/office/drawing/2014/main" id="{7D8DBB2F-A56B-4127-9002-2D52CCFC2DD4}"/>
                    </a:ext>
                  </a:extLst>
                </p:cNvPr>
                <p:cNvGrpSpPr/>
                <p:nvPr/>
              </p:nvGrpSpPr>
              <p:grpSpPr>
                <a:xfrm>
                  <a:off x="212258" y="687458"/>
                  <a:ext cx="5432110" cy="5417067"/>
                  <a:chOff x="212258" y="687458"/>
                  <a:chExt cx="5432110" cy="5417067"/>
                </a:xfrm>
              </p:grpSpPr>
              <p:sp>
                <p:nvSpPr>
                  <p:cNvPr id="71" name="Pie 66">
                    <a:extLst>
                      <a:ext uri="{FF2B5EF4-FFF2-40B4-BE49-F238E27FC236}">
                        <a16:creationId xmlns:a16="http://schemas.microsoft.com/office/drawing/2014/main" id="{56B7EE14-BA78-47BF-B9D8-9F8F3DFC4CE9}"/>
                      </a:ext>
                    </a:extLst>
                  </p:cNvPr>
                  <p:cNvSpPr/>
                  <p:nvPr/>
                </p:nvSpPr>
                <p:spPr>
                  <a:xfrm rot="9625439">
                    <a:off x="235099" y="688005"/>
                    <a:ext cx="5403297" cy="5385807"/>
                  </a:xfrm>
                  <a:prstGeom prst="pie">
                    <a:avLst>
                      <a:gd name="adj1" fmla="val 6566544"/>
                      <a:gd name="adj2" fmla="val 16250435"/>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Pie 68">
                    <a:extLst>
                      <a:ext uri="{FF2B5EF4-FFF2-40B4-BE49-F238E27FC236}">
                        <a16:creationId xmlns:a16="http://schemas.microsoft.com/office/drawing/2014/main" id="{029040E7-1115-42CE-B8BC-702A56A15C24}"/>
                      </a:ext>
                    </a:extLst>
                  </p:cNvPr>
                  <p:cNvSpPr/>
                  <p:nvPr/>
                </p:nvSpPr>
                <p:spPr>
                  <a:xfrm rot="9625439">
                    <a:off x="212258" y="687458"/>
                    <a:ext cx="5432110" cy="5417067"/>
                  </a:xfrm>
                  <a:prstGeom prst="pie">
                    <a:avLst>
                      <a:gd name="adj1" fmla="val 2137467"/>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77" name="4-Point Star 85">
                <a:extLst>
                  <a:ext uri="{FF2B5EF4-FFF2-40B4-BE49-F238E27FC236}">
                    <a16:creationId xmlns:a16="http://schemas.microsoft.com/office/drawing/2014/main" id="{455016CF-1936-43C7-AA7B-8E845D6CB7F0}"/>
                  </a:ext>
                </a:extLst>
              </p:cNvPr>
              <p:cNvSpPr/>
              <p:nvPr/>
            </p:nvSpPr>
            <p:spPr>
              <a:xfrm>
                <a:off x="8853511" y="3196535"/>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121" name="Straight Connector 120">
              <a:extLst>
                <a:ext uri="{FF2B5EF4-FFF2-40B4-BE49-F238E27FC236}">
                  <a16:creationId xmlns:a16="http://schemas.microsoft.com/office/drawing/2014/main" id="{B5A6176A-726C-4E94-A9DA-B7726BD258AC}"/>
                </a:ext>
              </a:extLst>
            </p:cNvPr>
            <p:cNvCxnSpPr>
              <a:cxnSpLocks/>
              <a:stCxn id="86" idx="5"/>
            </p:cNvCxnSpPr>
            <p:nvPr/>
          </p:nvCxnSpPr>
          <p:spPr>
            <a:xfrm flipH="1" flipV="1">
              <a:off x="2263796" y="2740852"/>
              <a:ext cx="438210" cy="50990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2" name="Straight Connector 121">
              <a:extLst>
                <a:ext uri="{FF2B5EF4-FFF2-40B4-BE49-F238E27FC236}">
                  <a16:creationId xmlns:a16="http://schemas.microsoft.com/office/drawing/2014/main" id="{56F55582-F11B-43D9-990C-66ECCFEED4AE}"/>
                </a:ext>
              </a:extLst>
            </p:cNvPr>
            <p:cNvCxnSpPr>
              <a:cxnSpLocks/>
              <a:stCxn id="84" idx="7"/>
            </p:cNvCxnSpPr>
            <p:nvPr/>
          </p:nvCxnSpPr>
          <p:spPr>
            <a:xfrm flipH="1">
              <a:off x="2259117" y="2576443"/>
              <a:ext cx="572160" cy="16345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3" name="Straight Connector 122">
              <a:extLst>
                <a:ext uri="{FF2B5EF4-FFF2-40B4-BE49-F238E27FC236}">
                  <a16:creationId xmlns:a16="http://schemas.microsoft.com/office/drawing/2014/main" id="{278313F8-5CAB-45F0-8886-CA52D05B794C}"/>
                </a:ext>
              </a:extLst>
            </p:cNvPr>
            <p:cNvCxnSpPr>
              <a:cxnSpLocks/>
              <a:stCxn id="116" idx="4"/>
            </p:cNvCxnSpPr>
            <p:nvPr/>
          </p:nvCxnSpPr>
          <p:spPr>
            <a:xfrm flipH="1" flipV="1">
              <a:off x="3872761" y="1379599"/>
              <a:ext cx="590812" cy="16610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4" name="Straight Connector 123">
              <a:extLst>
                <a:ext uri="{FF2B5EF4-FFF2-40B4-BE49-F238E27FC236}">
                  <a16:creationId xmlns:a16="http://schemas.microsoft.com/office/drawing/2014/main" id="{8E14ED21-68EB-42CA-888E-8E8B83A6238F}"/>
                </a:ext>
              </a:extLst>
            </p:cNvPr>
            <p:cNvCxnSpPr>
              <a:cxnSpLocks/>
              <a:stCxn id="83" idx="0"/>
            </p:cNvCxnSpPr>
            <p:nvPr/>
          </p:nvCxnSpPr>
          <p:spPr>
            <a:xfrm flipH="1">
              <a:off x="2756424" y="2253740"/>
              <a:ext cx="119278" cy="34935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6" name="Straight Connector 125">
              <a:extLst>
                <a:ext uri="{FF2B5EF4-FFF2-40B4-BE49-F238E27FC236}">
                  <a16:creationId xmlns:a16="http://schemas.microsoft.com/office/drawing/2014/main" id="{9554B4DC-016A-40C8-85D6-8F507496C1E3}"/>
                </a:ext>
              </a:extLst>
            </p:cNvPr>
            <p:cNvCxnSpPr>
              <a:cxnSpLocks/>
              <a:stCxn id="118" idx="7"/>
            </p:cNvCxnSpPr>
            <p:nvPr/>
          </p:nvCxnSpPr>
          <p:spPr>
            <a:xfrm flipH="1">
              <a:off x="3457928" y="1717931"/>
              <a:ext cx="204472" cy="33316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7" name="Straight Connector 126">
              <a:extLst>
                <a:ext uri="{FF2B5EF4-FFF2-40B4-BE49-F238E27FC236}">
                  <a16:creationId xmlns:a16="http://schemas.microsoft.com/office/drawing/2014/main" id="{4ED8FBB9-DBBB-46CC-ABC2-A0FE56A70965}"/>
                </a:ext>
              </a:extLst>
            </p:cNvPr>
            <p:cNvCxnSpPr>
              <a:cxnSpLocks/>
              <a:endCxn id="119" idx="6"/>
            </p:cNvCxnSpPr>
            <p:nvPr/>
          </p:nvCxnSpPr>
          <p:spPr>
            <a:xfrm flipV="1">
              <a:off x="3134375" y="2029368"/>
              <a:ext cx="354479" cy="535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8" name="Straight Connector 127">
              <a:extLst>
                <a:ext uri="{FF2B5EF4-FFF2-40B4-BE49-F238E27FC236}">
                  <a16:creationId xmlns:a16="http://schemas.microsoft.com/office/drawing/2014/main" id="{8AA9784C-64A1-493A-A2DC-565633C4A799}"/>
                </a:ext>
              </a:extLst>
            </p:cNvPr>
            <p:cNvCxnSpPr>
              <a:cxnSpLocks/>
              <a:stCxn id="120" idx="7"/>
            </p:cNvCxnSpPr>
            <p:nvPr/>
          </p:nvCxnSpPr>
          <p:spPr>
            <a:xfrm flipH="1">
              <a:off x="2870760" y="2082594"/>
              <a:ext cx="278634" cy="1954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2" name="Straight Connector 131">
              <a:extLst>
                <a:ext uri="{FF2B5EF4-FFF2-40B4-BE49-F238E27FC236}">
                  <a16:creationId xmlns:a16="http://schemas.microsoft.com/office/drawing/2014/main" id="{4EEC4FE3-E1D5-4911-AF41-31A6EE318B91}"/>
                </a:ext>
              </a:extLst>
            </p:cNvPr>
            <p:cNvCxnSpPr>
              <a:cxnSpLocks/>
              <a:stCxn id="117" idx="7"/>
            </p:cNvCxnSpPr>
            <p:nvPr/>
          </p:nvCxnSpPr>
          <p:spPr>
            <a:xfrm flipH="1">
              <a:off x="3642328" y="1356629"/>
              <a:ext cx="240926" cy="3933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5" name="Straight Connector 134">
              <a:extLst>
                <a:ext uri="{FF2B5EF4-FFF2-40B4-BE49-F238E27FC236}">
                  <a16:creationId xmlns:a16="http://schemas.microsoft.com/office/drawing/2014/main" id="{E9A82EF0-C8F3-422A-A607-0250E4D45BDF}"/>
                </a:ext>
              </a:extLst>
            </p:cNvPr>
            <p:cNvCxnSpPr>
              <a:cxnSpLocks/>
              <a:stCxn id="116" idx="4"/>
            </p:cNvCxnSpPr>
            <p:nvPr/>
          </p:nvCxnSpPr>
          <p:spPr>
            <a:xfrm flipV="1">
              <a:off x="4463573" y="994649"/>
              <a:ext cx="84481" cy="204601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8" name="Straight Connector 137">
              <a:extLst>
                <a:ext uri="{FF2B5EF4-FFF2-40B4-BE49-F238E27FC236}">
                  <a16:creationId xmlns:a16="http://schemas.microsoft.com/office/drawing/2014/main" id="{B6234B45-BBD6-4843-858D-F4A30AF25EF5}"/>
                </a:ext>
              </a:extLst>
            </p:cNvPr>
            <p:cNvCxnSpPr>
              <a:cxnSpLocks/>
              <a:stCxn id="112" idx="5"/>
            </p:cNvCxnSpPr>
            <p:nvPr/>
          </p:nvCxnSpPr>
          <p:spPr>
            <a:xfrm flipH="1" flipV="1">
              <a:off x="2636209" y="3494183"/>
              <a:ext cx="410438" cy="28972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9" name="Straight Connector 138">
              <a:extLst>
                <a:ext uri="{FF2B5EF4-FFF2-40B4-BE49-F238E27FC236}">
                  <a16:creationId xmlns:a16="http://schemas.microsoft.com/office/drawing/2014/main" id="{F6CBE317-6825-49FC-87A8-693CAB2C5FD3}"/>
                </a:ext>
              </a:extLst>
            </p:cNvPr>
            <p:cNvCxnSpPr>
              <a:cxnSpLocks/>
              <a:stCxn id="112" idx="5"/>
              <a:endCxn id="113" idx="4"/>
            </p:cNvCxnSpPr>
            <p:nvPr/>
          </p:nvCxnSpPr>
          <p:spPr>
            <a:xfrm flipH="1">
              <a:off x="2980453" y="3783909"/>
              <a:ext cx="66194" cy="30691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0" name="Straight Connector 139">
              <a:extLst>
                <a:ext uri="{FF2B5EF4-FFF2-40B4-BE49-F238E27FC236}">
                  <a16:creationId xmlns:a16="http://schemas.microsoft.com/office/drawing/2014/main" id="{E0BAC2F2-2536-44BA-9893-4968B21B1144}"/>
                </a:ext>
              </a:extLst>
            </p:cNvPr>
            <p:cNvCxnSpPr>
              <a:cxnSpLocks/>
              <a:stCxn id="111" idx="3"/>
            </p:cNvCxnSpPr>
            <p:nvPr/>
          </p:nvCxnSpPr>
          <p:spPr>
            <a:xfrm flipV="1">
              <a:off x="2630743" y="3203418"/>
              <a:ext cx="41469" cy="33556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CE305A3E-9554-482B-A2E3-574B66672C7C}"/>
                </a:ext>
              </a:extLst>
            </p:cNvPr>
            <p:cNvCxnSpPr>
              <a:cxnSpLocks/>
              <a:stCxn id="113" idx="4"/>
              <a:endCxn id="114" idx="4"/>
            </p:cNvCxnSpPr>
            <p:nvPr/>
          </p:nvCxnSpPr>
          <p:spPr>
            <a:xfrm flipH="1">
              <a:off x="2792301" y="4090820"/>
              <a:ext cx="188152" cy="40450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6" name="Straight Connector 145">
              <a:extLst>
                <a:ext uri="{FF2B5EF4-FFF2-40B4-BE49-F238E27FC236}">
                  <a16:creationId xmlns:a16="http://schemas.microsoft.com/office/drawing/2014/main" id="{916DB704-5241-4D0E-A3B0-9C77BF3B0F92}"/>
                </a:ext>
              </a:extLst>
            </p:cNvPr>
            <p:cNvCxnSpPr>
              <a:cxnSpLocks/>
              <a:stCxn id="115" idx="3"/>
            </p:cNvCxnSpPr>
            <p:nvPr/>
          </p:nvCxnSpPr>
          <p:spPr>
            <a:xfrm flipV="1">
              <a:off x="2966191" y="4204197"/>
              <a:ext cx="966787" cy="54419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8" name="Straight Connector 147">
              <a:extLst>
                <a:ext uri="{FF2B5EF4-FFF2-40B4-BE49-F238E27FC236}">
                  <a16:creationId xmlns:a16="http://schemas.microsoft.com/office/drawing/2014/main" id="{0AA1674B-251A-49CE-BA2A-40962D7CBCA1}"/>
                </a:ext>
              </a:extLst>
            </p:cNvPr>
            <p:cNvCxnSpPr>
              <a:cxnSpLocks/>
              <a:stCxn id="88" idx="3"/>
            </p:cNvCxnSpPr>
            <p:nvPr/>
          </p:nvCxnSpPr>
          <p:spPr>
            <a:xfrm flipV="1">
              <a:off x="3574305" y="4387815"/>
              <a:ext cx="646424" cy="62927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0" name="Straight Connector 149">
              <a:extLst>
                <a:ext uri="{FF2B5EF4-FFF2-40B4-BE49-F238E27FC236}">
                  <a16:creationId xmlns:a16="http://schemas.microsoft.com/office/drawing/2014/main" id="{1F4BB7CE-2D79-4DF6-A58D-39A0800165DE}"/>
                </a:ext>
              </a:extLst>
            </p:cNvPr>
            <p:cNvCxnSpPr>
              <a:cxnSpLocks/>
              <a:stCxn id="88" idx="4"/>
            </p:cNvCxnSpPr>
            <p:nvPr/>
          </p:nvCxnSpPr>
          <p:spPr>
            <a:xfrm flipV="1">
              <a:off x="3611192" y="4211666"/>
              <a:ext cx="318250" cy="82015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2" name="Straight Connector 151">
              <a:extLst>
                <a:ext uri="{FF2B5EF4-FFF2-40B4-BE49-F238E27FC236}">
                  <a16:creationId xmlns:a16="http://schemas.microsoft.com/office/drawing/2014/main" id="{A5B289A5-A228-4BC5-8B33-8539B4F5410B}"/>
                </a:ext>
              </a:extLst>
            </p:cNvPr>
            <p:cNvCxnSpPr>
              <a:cxnSpLocks/>
              <a:stCxn id="115" idx="4"/>
            </p:cNvCxnSpPr>
            <p:nvPr/>
          </p:nvCxnSpPr>
          <p:spPr>
            <a:xfrm flipH="1" flipV="1">
              <a:off x="2798336" y="4429892"/>
              <a:ext cx="204742" cy="33323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A15299CC-3015-4F25-B5D5-C88B409901BE}"/>
                </a:ext>
              </a:extLst>
            </p:cNvPr>
            <p:cNvCxnSpPr>
              <a:cxnSpLocks/>
              <a:endCxn id="90" idx="4"/>
            </p:cNvCxnSpPr>
            <p:nvPr/>
          </p:nvCxnSpPr>
          <p:spPr>
            <a:xfrm>
              <a:off x="4174992" y="4430931"/>
              <a:ext cx="88955" cy="67039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8" name="Straight Connector 157">
              <a:extLst>
                <a:ext uri="{FF2B5EF4-FFF2-40B4-BE49-F238E27FC236}">
                  <a16:creationId xmlns:a16="http://schemas.microsoft.com/office/drawing/2014/main" id="{B026459F-EA9D-4D1E-AD39-2312B04CE089}"/>
                </a:ext>
              </a:extLst>
            </p:cNvPr>
            <p:cNvCxnSpPr>
              <a:cxnSpLocks/>
              <a:endCxn id="110" idx="4"/>
            </p:cNvCxnSpPr>
            <p:nvPr/>
          </p:nvCxnSpPr>
          <p:spPr>
            <a:xfrm>
              <a:off x="4265535" y="5067277"/>
              <a:ext cx="279355" cy="7577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9" name="Straight Connector 158">
              <a:extLst>
                <a:ext uri="{FF2B5EF4-FFF2-40B4-BE49-F238E27FC236}">
                  <a16:creationId xmlns:a16="http://schemas.microsoft.com/office/drawing/2014/main" id="{2136A6F6-A34E-4DB9-BA0E-4EA2DD64BD7B}"/>
                </a:ext>
              </a:extLst>
            </p:cNvPr>
            <p:cNvCxnSpPr>
              <a:cxnSpLocks/>
              <a:stCxn id="110" idx="3"/>
              <a:endCxn id="109" idx="6"/>
            </p:cNvCxnSpPr>
            <p:nvPr/>
          </p:nvCxnSpPr>
          <p:spPr>
            <a:xfrm flipV="1">
              <a:off x="4508003" y="5577339"/>
              <a:ext cx="447388" cy="23298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1" name="Straight Connector 160">
              <a:extLst>
                <a:ext uri="{FF2B5EF4-FFF2-40B4-BE49-F238E27FC236}">
                  <a16:creationId xmlns:a16="http://schemas.microsoft.com/office/drawing/2014/main" id="{CA37EE94-6200-46DC-8809-AF60DAB1AA05}"/>
                </a:ext>
              </a:extLst>
            </p:cNvPr>
            <p:cNvCxnSpPr>
              <a:cxnSpLocks/>
              <a:endCxn id="108" idx="7"/>
            </p:cNvCxnSpPr>
            <p:nvPr/>
          </p:nvCxnSpPr>
          <p:spPr>
            <a:xfrm flipV="1">
              <a:off x="4887150" y="5317517"/>
              <a:ext cx="362833" cy="2837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3" name="Straight Connector 162">
              <a:extLst>
                <a:ext uri="{FF2B5EF4-FFF2-40B4-BE49-F238E27FC236}">
                  <a16:creationId xmlns:a16="http://schemas.microsoft.com/office/drawing/2014/main" id="{0435FDF3-FDA1-4F17-8F98-DABDE26C0CB7}"/>
                </a:ext>
              </a:extLst>
            </p:cNvPr>
            <p:cNvCxnSpPr>
              <a:cxnSpLocks/>
              <a:endCxn id="107" idx="5"/>
            </p:cNvCxnSpPr>
            <p:nvPr/>
          </p:nvCxnSpPr>
          <p:spPr>
            <a:xfrm>
              <a:off x="5207973" y="5358656"/>
              <a:ext cx="654804" cy="43861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5" name="Straight Connector 164">
              <a:extLst>
                <a:ext uri="{FF2B5EF4-FFF2-40B4-BE49-F238E27FC236}">
                  <a16:creationId xmlns:a16="http://schemas.microsoft.com/office/drawing/2014/main" id="{119947C9-053B-455E-9F67-03A98CF2AF9F}"/>
                </a:ext>
              </a:extLst>
            </p:cNvPr>
            <p:cNvCxnSpPr>
              <a:cxnSpLocks/>
              <a:stCxn id="107" idx="4"/>
            </p:cNvCxnSpPr>
            <p:nvPr/>
          </p:nvCxnSpPr>
          <p:spPr>
            <a:xfrm flipV="1">
              <a:off x="5825890" y="5084522"/>
              <a:ext cx="28207" cy="7274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7" name="Straight Connector 166">
              <a:extLst>
                <a:ext uri="{FF2B5EF4-FFF2-40B4-BE49-F238E27FC236}">
                  <a16:creationId xmlns:a16="http://schemas.microsoft.com/office/drawing/2014/main" id="{43E111D6-CF1C-42F7-B0A9-D145541B7441}"/>
                </a:ext>
              </a:extLst>
            </p:cNvPr>
            <p:cNvCxnSpPr>
              <a:cxnSpLocks/>
              <a:endCxn id="102" idx="1"/>
            </p:cNvCxnSpPr>
            <p:nvPr/>
          </p:nvCxnSpPr>
          <p:spPr>
            <a:xfrm flipH="1" flipV="1">
              <a:off x="4885626" y="3743003"/>
              <a:ext cx="960770" cy="135095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9" name="Straight Connector 168">
              <a:extLst>
                <a:ext uri="{FF2B5EF4-FFF2-40B4-BE49-F238E27FC236}">
                  <a16:creationId xmlns:a16="http://schemas.microsoft.com/office/drawing/2014/main" id="{F9D94747-BC1D-452E-AECD-E3C64BC96D5D}"/>
                </a:ext>
              </a:extLst>
            </p:cNvPr>
            <p:cNvCxnSpPr>
              <a:cxnSpLocks/>
              <a:stCxn id="105" idx="5"/>
            </p:cNvCxnSpPr>
            <p:nvPr/>
          </p:nvCxnSpPr>
          <p:spPr>
            <a:xfrm flipH="1" flipV="1">
              <a:off x="4897356" y="3759354"/>
              <a:ext cx="633970" cy="35108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1" name="Straight Connector 170">
              <a:extLst>
                <a:ext uri="{FF2B5EF4-FFF2-40B4-BE49-F238E27FC236}">
                  <a16:creationId xmlns:a16="http://schemas.microsoft.com/office/drawing/2014/main" id="{F986B815-F6D7-4F34-9EA0-9A1DF76234E2}"/>
                </a:ext>
              </a:extLst>
            </p:cNvPr>
            <p:cNvCxnSpPr>
              <a:cxnSpLocks/>
              <a:stCxn id="101" idx="5"/>
            </p:cNvCxnSpPr>
            <p:nvPr/>
          </p:nvCxnSpPr>
          <p:spPr>
            <a:xfrm flipH="1" flipV="1">
              <a:off x="5476392" y="4087559"/>
              <a:ext cx="819536" cy="18123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3" name="Straight Connector 172">
              <a:extLst>
                <a:ext uri="{FF2B5EF4-FFF2-40B4-BE49-F238E27FC236}">
                  <a16:creationId xmlns:a16="http://schemas.microsoft.com/office/drawing/2014/main" id="{4D941DA3-0CEC-4460-B79B-75BA48383490}"/>
                </a:ext>
              </a:extLst>
            </p:cNvPr>
            <p:cNvCxnSpPr>
              <a:cxnSpLocks/>
              <a:stCxn id="100" idx="6"/>
            </p:cNvCxnSpPr>
            <p:nvPr/>
          </p:nvCxnSpPr>
          <p:spPr>
            <a:xfrm flipH="1">
              <a:off x="6213353" y="4061284"/>
              <a:ext cx="473838" cy="18649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5" name="Straight Connector 174">
              <a:extLst>
                <a:ext uri="{FF2B5EF4-FFF2-40B4-BE49-F238E27FC236}">
                  <a16:creationId xmlns:a16="http://schemas.microsoft.com/office/drawing/2014/main" id="{F082AE3D-5F3D-4415-A575-EC2ABBC33923}"/>
                </a:ext>
              </a:extLst>
            </p:cNvPr>
            <p:cNvCxnSpPr>
              <a:cxnSpLocks/>
              <a:stCxn id="99" idx="7"/>
            </p:cNvCxnSpPr>
            <p:nvPr/>
          </p:nvCxnSpPr>
          <p:spPr>
            <a:xfrm flipH="1">
              <a:off x="6629154" y="3730219"/>
              <a:ext cx="406242" cy="34421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7" name="Straight Connector 176">
              <a:extLst>
                <a:ext uri="{FF2B5EF4-FFF2-40B4-BE49-F238E27FC236}">
                  <a16:creationId xmlns:a16="http://schemas.microsoft.com/office/drawing/2014/main" id="{4578690F-73F6-4C9C-B6B9-774A8DB4409B}"/>
                </a:ext>
              </a:extLst>
            </p:cNvPr>
            <p:cNvCxnSpPr>
              <a:cxnSpLocks/>
              <a:stCxn id="103" idx="0"/>
            </p:cNvCxnSpPr>
            <p:nvPr/>
          </p:nvCxnSpPr>
          <p:spPr>
            <a:xfrm flipH="1">
              <a:off x="7011042" y="3334749"/>
              <a:ext cx="20238" cy="43534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9" name="Straight Connector 178">
              <a:extLst>
                <a:ext uri="{FF2B5EF4-FFF2-40B4-BE49-F238E27FC236}">
                  <a16:creationId xmlns:a16="http://schemas.microsoft.com/office/drawing/2014/main" id="{07DAA884-DEBB-4B95-953A-4FB5BE9E7574}"/>
                </a:ext>
              </a:extLst>
            </p:cNvPr>
            <p:cNvCxnSpPr>
              <a:cxnSpLocks/>
              <a:stCxn id="106" idx="7"/>
            </p:cNvCxnSpPr>
            <p:nvPr/>
          </p:nvCxnSpPr>
          <p:spPr>
            <a:xfrm flipH="1">
              <a:off x="7034440" y="2944407"/>
              <a:ext cx="203206" cy="44738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1" name="Straight Connector 180">
              <a:extLst>
                <a:ext uri="{FF2B5EF4-FFF2-40B4-BE49-F238E27FC236}">
                  <a16:creationId xmlns:a16="http://schemas.microsoft.com/office/drawing/2014/main" id="{940772BF-E0B4-49D0-9B56-EDAA22E7ABBF}"/>
                </a:ext>
              </a:extLst>
            </p:cNvPr>
            <p:cNvCxnSpPr>
              <a:cxnSpLocks/>
              <a:endCxn id="106" idx="5"/>
            </p:cNvCxnSpPr>
            <p:nvPr/>
          </p:nvCxnSpPr>
          <p:spPr>
            <a:xfrm>
              <a:off x="6827904" y="2600957"/>
              <a:ext cx="409742" cy="4145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3" name="Straight Connector 182">
              <a:extLst>
                <a:ext uri="{FF2B5EF4-FFF2-40B4-BE49-F238E27FC236}">
                  <a16:creationId xmlns:a16="http://schemas.microsoft.com/office/drawing/2014/main" id="{0992E5E6-2E3C-4848-AC7F-33B342520181}"/>
                </a:ext>
              </a:extLst>
            </p:cNvPr>
            <p:cNvCxnSpPr>
              <a:cxnSpLocks/>
              <a:stCxn id="97" idx="1"/>
            </p:cNvCxnSpPr>
            <p:nvPr/>
          </p:nvCxnSpPr>
          <p:spPr>
            <a:xfrm>
              <a:off x="6505128" y="2287438"/>
              <a:ext cx="352391" cy="3314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5" name="Straight Connector 184">
              <a:extLst>
                <a:ext uri="{FF2B5EF4-FFF2-40B4-BE49-F238E27FC236}">
                  <a16:creationId xmlns:a16="http://schemas.microsoft.com/office/drawing/2014/main" id="{6DFB4708-5A03-4D47-96FB-D7C75490DE11}"/>
                </a:ext>
              </a:extLst>
            </p:cNvPr>
            <p:cNvCxnSpPr>
              <a:cxnSpLocks/>
              <a:stCxn id="96" idx="1"/>
            </p:cNvCxnSpPr>
            <p:nvPr/>
          </p:nvCxnSpPr>
          <p:spPr>
            <a:xfrm>
              <a:off x="6111767" y="2108327"/>
              <a:ext cx="449591" cy="22356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7" name="Straight Connector 186">
              <a:extLst>
                <a:ext uri="{FF2B5EF4-FFF2-40B4-BE49-F238E27FC236}">
                  <a16:creationId xmlns:a16="http://schemas.microsoft.com/office/drawing/2014/main" id="{B5BAA2E6-F939-4BFA-A83D-397251047079}"/>
                </a:ext>
              </a:extLst>
            </p:cNvPr>
            <p:cNvCxnSpPr>
              <a:cxnSpLocks/>
              <a:stCxn id="95" idx="2"/>
            </p:cNvCxnSpPr>
            <p:nvPr/>
          </p:nvCxnSpPr>
          <p:spPr>
            <a:xfrm>
              <a:off x="5748605" y="2025465"/>
              <a:ext cx="427843" cy="11137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9" name="Straight Connector 188">
              <a:extLst>
                <a:ext uri="{FF2B5EF4-FFF2-40B4-BE49-F238E27FC236}">
                  <a16:creationId xmlns:a16="http://schemas.microsoft.com/office/drawing/2014/main" id="{69CA330D-1727-4971-936E-560CEAD07F0B}"/>
                </a:ext>
              </a:extLst>
            </p:cNvPr>
            <p:cNvCxnSpPr>
              <a:cxnSpLocks/>
              <a:stCxn id="94" idx="1"/>
            </p:cNvCxnSpPr>
            <p:nvPr/>
          </p:nvCxnSpPr>
          <p:spPr>
            <a:xfrm>
              <a:off x="5577417" y="1602427"/>
              <a:ext cx="239777" cy="43554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1" name="Straight Connector 190">
              <a:extLst>
                <a:ext uri="{FF2B5EF4-FFF2-40B4-BE49-F238E27FC236}">
                  <a16:creationId xmlns:a16="http://schemas.microsoft.com/office/drawing/2014/main" id="{E54C5B0F-A569-48ED-940E-2693BA0BDB0B}"/>
                </a:ext>
              </a:extLst>
            </p:cNvPr>
            <p:cNvCxnSpPr>
              <a:cxnSpLocks/>
              <a:stCxn id="93" idx="1"/>
            </p:cNvCxnSpPr>
            <p:nvPr/>
          </p:nvCxnSpPr>
          <p:spPr>
            <a:xfrm>
              <a:off x="5295097" y="1281536"/>
              <a:ext cx="336468" cy="38574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3" name="Straight Connector 192">
              <a:extLst>
                <a:ext uri="{FF2B5EF4-FFF2-40B4-BE49-F238E27FC236}">
                  <a16:creationId xmlns:a16="http://schemas.microsoft.com/office/drawing/2014/main" id="{22002FC2-5266-41C1-A36B-86C625BD0F75}"/>
                </a:ext>
              </a:extLst>
            </p:cNvPr>
            <p:cNvCxnSpPr>
              <a:cxnSpLocks/>
              <a:stCxn id="92" idx="1"/>
            </p:cNvCxnSpPr>
            <p:nvPr/>
          </p:nvCxnSpPr>
          <p:spPr>
            <a:xfrm>
              <a:off x="4921021" y="1011091"/>
              <a:ext cx="422019" cy="32640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5" name="Straight Connector 194">
              <a:extLst>
                <a:ext uri="{FF2B5EF4-FFF2-40B4-BE49-F238E27FC236}">
                  <a16:creationId xmlns:a16="http://schemas.microsoft.com/office/drawing/2014/main" id="{8481A6AC-5BC4-401E-B08A-9538EC1B5698}"/>
                </a:ext>
              </a:extLst>
            </p:cNvPr>
            <p:cNvCxnSpPr>
              <a:cxnSpLocks/>
              <a:stCxn id="91" idx="2"/>
            </p:cNvCxnSpPr>
            <p:nvPr/>
          </p:nvCxnSpPr>
          <p:spPr>
            <a:xfrm>
              <a:off x="4492724" y="1037416"/>
              <a:ext cx="506011" cy="3242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02" name="Flowchart: Connector 101">
              <a:extLst>
                <a:ext uri="{FF2B5EF4-FFF2-40B4-BE49-F238E27FC236}">
                  <a16:creationId xmlns:a16="http://schemas.microsoft.com/office/drawing/2014/main" id="{03860BAD-F364-4625-A8E6-FB1ED06D80A4}"/>
                </a:ext>
              </a:extLst>
            </p:cNvPr>
            <p:cNvSpPr/>
            <p:nvPr/>
          </p:nvSpPr>
          <p:spPr>
            <a:xfrm>
              <a:off x="4870347" y="3728272"/>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B52442BE-EFE9-469F-B479-E44918C0622D}"/>
                </a:ext>
              </a:extLst>
            </p:cNvPr>
            <p:cNvSpPr/>
            <p:nvPr/>
          </p:nvSpPr>
          <p:spPr>
            <a:xfrm>
              <a:off x="5442273" y="402457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5B37B295-943F-4E99-B27E-31F9B1229634}"/>
                </a:ext>
              </a:extLst>
            </p:cNvPr>
            <p:cNvSpPr/>
            <p:nvPr/>
          </p:nvSpPr>
          <p:spPr>
            <a:xfrm>
              <a:off x="4411407" y="294007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CE888696-3161-4EB4-978A-6754BD1A96A3}"/>
                </a:ext>
              </a:extLst>
            </p:cNvPr>
            <p:cNvSpPr/>
            <p:nvPr/>
          </p:nvSpPr>
          <p:spPr>
            <a:xfrm>
              <a:off x="6206875" y="418292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1DED5032-2C33-482E-9817-CA147C6C4678}"/>
                </a:ext>
              </a:extLst>
            </p:cNvPr>
            <p:cNvSpPr/>
            <p:nvPr/>
          </p:nvSpPr>
          <p:spPr>
            <a:xfrm>
              <a:off x="3847083" y="4150989"/>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F0849A08-2771-4C2B-B2B4-8D372946C781}"/>
                </a:ext>
              </a:extLst>
            </p:cNvPr>
            <p:cNvSpPr/>
            <p:nvPr/>
          </p:nvSpPr>
          <p:spPr>
            <a:xfrm>
              <a:off x="2957594" y="369804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D6DE0119-088F-4414-AD58-331CF004EEB8}"/>
                </a:ext>
              </a:extLst>
            </p:cNvPr>
            <p:cNvSpPr/>
            <p:nvPr/>
          </p:nvSpPr>
          <p:spPr>
            <a:xfrm>
              <a:off x="4125495" y="435282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B01D5DCF-96A0-491F-ADC7-6AD11F86D952}"/>
                </a:ext>
              </a:extLst>
            </p:cNvPr>
            <p:cNvSpPr/>
            <p:nvPr/>
          </p:nvSpPr>
          <p:spPr>
            <a:xfrm>
              <a:off x="5773724" y="571141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21A0E1D3-0B8F-42F1-A898-1FA174CBF198}"/>
                </a:ext>
              </a:extLst>
            </p:cNvPr>
            <p:cNvSpPr/>
            <p:nvPr/>
          </p:nvSpPr>
          <p:spPr>
            <a:xfrm>
              <a:off x="5160930" y="530278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C36D2669-6C13-440C-8C67-108670A4F5AA}"/>
                </a:ext>
              </a:extLst>
            </p:cNvPr>
            <p:cNvSpPr/>
            <p:nvPr/>
          </p:nvSpPr>
          <p:spPr>
            <a:xfrm>
              <a:off x="4851059" y="552704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3C1E394D-90FA-4B52-AD25-0D59A2361B73}"/>
                </a:ext>
              </a:extLst>
            </p:cNvPr>
            <p:cNvSpPr/>
            <p:nvPr/>
          </p:nvSpPr>
          <p:spPr>
            <a:xfrm>
              <a:off x="4492724" y="57244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6B666D18-D8DF-4DB7-940A-03FE76A03100}"/>
                </a:ext>
              </a:extLst>
            </p:cNvPr>
            <p:cNvSpPr/>
            <p:nvPr/>
          </p:nvSpPr>
          <p:spPr>
            <a:xfrm>
              <a:off x="4211781" y="500073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686E45AE-6ACF-4A9F-BA53-935A9DCA6BA5}"/>
                </a:ext>
              </a:extLst>
            </p:cNvPr>
            <p:cNvSpPr/>
            <p:nvPr/>
          </p:nvSpPr>
          <p:spPr>
            <a:xfrm>
              <a:off x="3559026" y="493122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9C1CDDF9-E250-42A9-B07A-C51E2947E561}"/>
                </a:ext>
              </a:extLst>
            </p:cNvPr>
            <p:cNvSpPr/>
            <p:nvPr/>
          </p:nvSpPr>
          <p:spPr>
            <a:xfrm>
              <a:off x="5776642" y="501698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90070642-9DDF-4519-842F-B03DDE81A412}"/>
                </a:ext>
              </a:extLst>
            </p:cNvPr>
            <p:cNvSpPr/>
            <p:nvPr/>
          </p:nvSpPr>
          <p:spPr>
            <a:xfrm>
              <a:off x="4492724" y="98712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7B3A93B7-0A8D-42C3-9B15-EFA1A94CD6B8}"/>
                </a:ext>
              </a:extLst>
            </p:cNvPr>
            <p:cNvSpPr/>
            <p:nvPr/>
          </p:nvSpPr>
          <p:spPr>
            <a:xfrm>
              <a:off x="4905742" y="99636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0E52E0E7-176C-404C-BCF3-33A44F1C5F47}"/>
                </a:ext>
              </a:extLst>
            </p:cNvPr>
            <p:cNvSpPr/>
            <p:nvPr/>
          </p:nvSpPr>
          <p:spPr>
            <a:xfrm>
              <a:off x="5279818" y="126680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18297441-EB3B-4B9F-94A7-0B607518A2B5}"/>
                </a:ext>
              </a:extLst>
            </p:cNvPr>
            <p:cNvSpPr/>
            <p:nvPr/>
          </p:nvSpPr>
          <p:spPr>
            <a:xfrm>
              <a:off x="5562138" y="158769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95EF1F01-C296-4CB3-886F-92C3AF416027}"/>
                </a:ext>
              </a:extLst>
            </p:cNvPr>
            <p:cNvSpPr/>
            <p:nvPr/>
          </p:nvSpPr>
          <p:spPr>
            <a:xfrm>
              <a:off x="5748605" y="1975169"/>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C6C560A9-AA5B-4852-8834-06996E6201CF}"/>
                </a:ext>
              </a:extLst>
            </p:cNvPr>
            <p:cNvSpPr/>
            <p:nvPr/>
          </p:nvSpPr>
          <p:spPr>
            <a:xfrm>
              <a:off x="6096488" y="209359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BA47B191-BFCF-4F4F-A654-78C3433D2936}"/>
                </a:ext>
              </a:extLst>
            </p:cNvPr>
            <p:cNvSpPr/>
            <p:nvPr/>
          </p:nvSpPr>
          <p:spPr>
            <a:xfrm>
              <a:off x="6489849" y="22727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B80DA78C-F449-475B-9FFC-BC376E8486C2}"/>
                </a:ext>
              </a:extLst>
            </p:cNvPr>
            <p:cNvSpPr/>
            <p:nvPr/>
          </p:nvSpPr>
          <p:spPr>
            <a:xfrm>
              <a:off x="6786440" y="256283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35E15FF8-0F68-481A-AC9D-225C19FC693B}"/>
                </a:ext>
              </a:extLst>
            </p:cNvPr>
            <p:cNvSpPr/>
            <p:nvPr/>
          </p:nvSpPr>
          <p:spPr>
            <a:xfrm>
              <a:off x="7148593" y="292967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F4D06D4E-1592-429F-A125-EC9D9ECDC407}"/>
                </a:ext>
              </a:extLst>
            </p:cNvPr>
            <p:cNvSpPr/>
            <p:nvPr/>
          </p:nvSpPr>
          <p:spPr>
            <a:xfrm>
              <a:off x="6979114" y="333474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051B7BC5-29F4-4049-AA60-72DA7162305B}"/>
                </a:ext>
              </a:extLst>
            </p:cNvPr>
            <p:cNvSpPr/>
            <p:nvPr/>
          </p:nvSpPr>
          <p:spPr>
            <a:xfrm>
              <a:off x="6946343" y="371548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B82D87EE-54BF-4147-AE76-1046D408FFED}"/>
                </a:ext>
              </a:extLst>
            </p:cNvPr>
            <p:cNvSpPr/>
            <p:nvPr/>
          </p:nvSpPr>
          <p:spPr>
            <a:xfrm>
              <a:off x="6582859" y="401098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021CAC50-6130-41CA-9DE4-54F0BFFE9B65}"/>
                </a:ext>
              </a:extLst>
            </p:cNvPr>
            <p:cNvSpPr/>
            <p:nvPr/>
          </p:nvSpPr>
          <p:spPr>
            <a:xfrm>
              <a:off x="2928287" y="399022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B7B71A88-D233-4E3D-A2F8-61692E4D3AED}"/>
                </a:ext>
              </a:extLst>
            </p:cNvPr>
            <p:cNvSpPr/>
            <p:nvPr/>
          </p:nvSpPr>
          <p:spPr>
            <a:xfrm>
              <a:off x="2740135" y="439473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18176DFF-C95B-43E7-99C6-2DC0C76BA98D}"/>
                </a:ext>
              </a:extLst>
            </p:cNvPr>
            <p:cNvSpPr/>
            <p:nvPr/>
          </p:nvSpPr>
          <p:spPr>
            <a:xfrm>
              <a:off x="2950912" y="466253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60574A94-9E40-464A-B8A4-A3B3684972CC}"/>
                </a:ext>
              </a:extLst>
            </p:cNvPr>
            <p:cNvSpPr/>
            <p:nvPr/>
          </p:nvSpPr>
          <p:spPr>
            <a:xfrm>
              <a:off x="2615464" y="345312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BAC25C2F-832A-4FFD-BD77-2B71D55A48E4}"/>
                </a:ext>
              </a:extLst>
            </p:cNvPr>
            <p:cNvSpPr/>
            <p:nvPr/>
          </p:nvSpPr>
          <p:spPr>
            <a:xfrm>
              <a:off x="2612953" y="316489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B4D2BC67-24CF-44C3-8622-CD87A18820CE}"/>
                </a:ext>
              </a:extLst>
            </p:cNvPr>
            <p:cNvSpPr/>
            <p:nvPr/>
          </p:nvSpPr>
          <p:spPr>
            <a:xfrm>
              <a:off x="3573347" y="170320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32BCD71B-04C3-41BE-88CD-DF53BB2DB774}"/>
                </a:ext>
              </a:extLst>
            </p:cNvPr>
            <p:cNvSpPr/>
            <p:nvPr/>
          </p:nvSpPr>
          <p:spPr>
            <a:xfrm>
              <a:off x="3384522" y="197907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0" name="Flowchart: Connector 119">
              <a:extLst>
                <a:ext uri="{FF2B5EF4-FFF2-40B4-BE49-F238E27FC236}">
                  <a16:creationId xmlns:a16="http://schemas.microsoft.com/office/drawing/2014/main" id="{C8A0C9A0-5E60-43D0-87F0-2B03B21D1B0E}"/>
                </a:ext>
              </a:extLst>
            </p:cNvPr>
            <p:cNvSpPr/>
            <p:nvPr/>
          </p:nvSpPr>
          <p:spPr>
            <a:xfrm>
              <a:off x="3060341" y="206786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3" name="Flowchart: Connector 82">
              <a:extLst>
                <a:ext uri="{FF2B5EF4-FFF2-40B4-BE49-F238E27FC236}">
                  <a16:creationId xmlns:a16="http://schemas.microsoft.com/office/drawing/2014/main" id="{89D251B2-CC8D-4AA9-90FD-F26FDE449E69}"/>
                </a:ext>
              </a:extLst>
            </p:cNvPr>
            <p:cNvSpPr/>
            <p:nvPr/>
          </p:nvSpPr>
          <p:spPr>
            <a:xfrm>
              <a:off x="2823536" y="225374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4" name="Flowchart: Connector 83">
              <a:extLst>
                <a:ext uri="{FF2B5EF4-FFF2-40B4-BE49-F238E27FC236}">
                  <a16:creationId xmlns:a16="http://schemas.microsoft.com/office/drawing/2014/main" id="{1CE4614F-AA0A-488E-81DF-BAC8A2DA8504}"/>
                </a:ext>
              </a:extLst>
            </p:cNvPr>
            <p:cNvSpPr/>
            <p:nvPr/>
          </p:nvSpPr>
          <p:spPr>
            <a:xfrm>
              <a:off x="2742224" y="256171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5" name="Flowchart: Connector 84">
              <a:extLst>
                <a:ext uri="{FF2B5EF4-FFF2-40B4-BE49-F238E27FC236}">
                  <a16:creationId xmlns:a16="http://schemas.microsoft.com/office/drawing/2014/main" id="{F535FF4B-32C3-4DF8-9BE5-C8B5F96A749A}"/>
                </a:ext>
              </a:extLst>
            </p:cNvPr>
            <p:cNvSpPr/>
            <p:nvPr/>
          </p:nvSpPr>
          <p:spPr>
            <a:xfrm>
              <a:off x="2208157" y="27013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4A4F7E84-FA54-4A27-8D41-19C590D65264}"/>
                </a:ext>
              </a:extLst>
            </p:cNvPr>
            <p:cNvSpPr/>
            <p:nvPr/>
          </p:nvSpPr>
          <p:spPr>
            <a:xfrm>
              <a:off x="3794201" y="1341898"/>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34" name="Group 133">
            <a:extLst>
              <a:ext uri="{FF2B5EF4-FFF2-40B4-BE49-F238E27FC236}">
                <a16:creationId xmlns:a16="http://schemas.microsoft.com/office/drawing/2014/main" id="{D4BCA16A-F946-47AC-BADF-E886D4239FC9}"/>
              </a:ext>
            </a:extLst>
          </p:cNvPr>
          <p:cNvGrpSpPr/>
          <p:nvPr/>
        </p:nvGrpSpPr>
        <p:grpSpPr>
          <a:xfrm>
            <a:off x="256015" y="0"/>
            <a:ext cx="1923177" cy="3185487"/>
            <a:chOff x="9868635" y="69633"/>
            <a:chExt cx="1923177" cy="3185487"/>
          </a:xfrm>
        </p:grpSpPr>
        <p:grpSp>
          <p:nvGrpSpPr>
            <p:cNvPr id="164" name="Group 163">
              <a:extLst>
                <a:ext uri="{FF2B5EF4-FFF2-40B4-BE49-F238E27FC236}">
                  <a16:creationId xmlns:a16="http://schemas.microsoft.com/office/drawing/2014/main" id="{E355EB97-4F8F-4BB4-BC2B-E67C35C3875C}"/>
                </a:ext>
              </a:extLst>
            </p:cNvPr>
            <p:cNvGrpSpPr/>
            <p:nvPr/>
          </p:nvGrpSpPr>
          <p:grpSpPr>
            <a:xfrm>
              <a:off x="9868635" y="69633"/>
              <a:ext cx="1923177" cy="3185487"/>
              <a:chOff x="10159377" y="1114644"/>
              <a:chExt cx="1923177" cy="3185487"/>
            </a:xfrm>
          </p:grpSpPr>
          <p:sp>
            <p:nvSpPr>
              <p:cNvPr id="166" name="TextBox 165">
                <a:extLst>
                  <a:ext uri="{FF2B5EF4-FFF2-40B4-BE49-F238E27FC236}">
                    <a16:creationId xmlns:a16="http://schemas.microsoft.com/office/drawing/2014/main" id="{67C3C0D3-F4C5-4A28-8CF5-12AD78575E32}"/>
                  </a:ext>
                </a:extLst>
              </p:cNvPr>
              <p:cNvSpPr txBox="1"/>
              <p:nvPr/>
            </p:nvSpPr>
            <p:spPr>
              <a:xfrm>
                <a:off x="10159377" y="1114644"/>
                <a:ext cx="1923177" cy="3185487"/>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LUNDY</a:t>
                </a:r>
                <a:endParaRPr kumimoji="0" lang="en-GB" sz="2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168" name="Flowchart: Connector 167">
                <a:extLst>
                  <a:ext uri="{FF2B5EF4-FFF2-40B4-BE49-F238E27FC236}">
                    <a16:creationId xmlns:a16="http://schemas.microsoft.com/office/drawing/2014/main" id="{ECE5ED90-51B2-49AC-A242-57CBD77F5A81}"/>
                  </a:ext>
                </a:extLst>
              </p:cNvPr>
              <p:cNvSpPr/>
              <p:nvPr/>
            </p:nvSpPr>
            <p:spPr>
              <a:xfrm>
                <a:off x="10387367" y="2959472"/>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0" name="Flowchart: Connector 169">
                <a:extLst>
                  <a:ext uri="{FF2B5EF4-FFF2-40B4-BE49-F238E27FC236}">
                    <a16:creationId xmlns:a16="http://schemas.microsoft.com/office/drawing/2014/main" id="{553D0D57-0563-4581-B6B2-23853FBDEDAD}"/>
                  </a:ext>
                </a:extLst>
              </p:cNvPr>
              <p:cNvSpPr/>
              <p:nvPr/>
            </p:nvSpPr>
            <p:spPr>
              <a:xfrm>
                <a:off x="10387367" y="276322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2" name="Rectangle 171">
                <a:extLst>
                  <a:ext uri="{FF2B5EF4-FFF2-40B4-BE49-F238E27FC236}">
                    <a16:creationId xmlns:a16="http://schemas.microsoft.com/office/drawing/2014/main" id="{FF8CC1D2-4CE9-4C08-97EB-DC22F7F43AD3}"/>
                  </a:ext>
                </a:extLst>
              </p:cNvPr>
              <p:cNvSpPr/>
              <p:nvPr/>
            </p:nvSpPr>
            <p:spPr>
              <a:xfrm>
                <a:off x="10309868" y="2467293"/>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174" name="Rectangle 173">
                <a:extLst>
                  <a:ext uri="{FF2B5EF4-FFF2-40B4-BE49-F238E27FC236}">
                    <a16:creationId xmlns:a16="http://schemas.microsoft.com/office/drawing/2014/main" id="{474885DA-CFDB-4858-8B3B-47738ED13925}"/>
                  </a:ext>
                </a:extLst>
              </p:cNvPr>
              <p:cNvSpPr/>
              <p:nvPr/>
            </p:nvSpPr>
            <p:spPr>
              <a:xfrm>
                <a:off x="10314640" y="2247875"/>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176" name="Rectangle 175">
                <a:extLst>
                  <a:ext uri="{FF2B5EF4-FFF2-40B4-BE49-F238E27FC236}">
                    <a16:creationId xmlns:a16="http://schemas.microsoft.com/office/drawing/2014/main" id="{5FC46B68-311B-42E3-BD2D-C60F863D79D7}"/>
                  </a:ext>
                </a:extLst>
              </p:cNvPr>
              <p:cNvSpPr/>
              <p:nvPr/>
            </p:nvSpPr>
            <p:spPr>
              <a:xfrm>
                <a:off x="10314640" y="199644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18</a:t>
                </a:r>
              </a:p>
            </p:txBody>
          </p:sp>
        </p:grpSp>
        <p:grpSp>
          <p:nvGrpSpPr>
            <p:cNvPr id="130" name="Group 129">
              <a:extLst>
                <a:ext uri="{FF2B5EF4-FFF2-40B4-BE49-F238E27FC236}">
                  <a16:creationId xmlns:a16="http://schemas.microsoft.com/office/drawing/2014/main" id="{20E4EBBF-60B9-408A-B032-7C2504B28E18}"/>
                </a:ext>
              </a:extLst>
            </p:cNvPr>
            <p:cNvGrpSpPr/>
            <p:nvPr/>
          </p:nvGrpSpPr>
          <p:grpSpPr>
            <a:xfrm>
              <a:off x="9998314" y="2272707"/>
              <a:ext cx="405286" cy="180322"/>
              <a:chOff x="8108800" y="1796053"/>
              <a:chExt cx="961967" cy="751245"/>
            </a:xfrm>
          </p:grpSpPr>
          <p:sp>
            <p:nvSpPr>
              <p:cNvPr id="188" name="Rectangle 187">
                <a:extLst>
                  <a:ext uri="{FF2B5EF4-FFF2-40B4-BE49-F238E27FC236}">
                    <a16:creationId xmlns:a16="http://schemas.microsoft.com/office/drawing/2014/main" id="{6DAB9162-6EAC-42B8-A3D7-91338B1829D6}"/>
                  </a:ext>
                </a:extLst>
              </p:cNvPr>
              <p:cNvSpPr/>
              <p:nvPr/>
            </p:nvSpPr>
            <p:spPr>
              <a:xfrm>
                <a:off x="8117463" y="1802497"/>
                <a:ext cx="953304" cy="744801"/>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Rectangle 189">
                <a:extLst>
                  <a:ext uri="{FF2B5EF4-FFF2-40B4-BE49-F238E27FC236}">
                    <a16:creationId xmlns:a16="http://schemas.microsoft.com/office/drawing/2014/main" id="{3D161790-205D-4FEF-92E5-A95C29CE7CF8}"/>
                  </a:ext>
                </a:extLst>
              </p:cNvPr>
              <p:cNvSpPr/>
              <p:nvPr/>
            </p:nvSpPr>
            <p:spPr>
              <a:xfrm>
                <a:off x="8108800" y="1796053"/>
                <a:ext cx="953304" cy="744801"/>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3" name="Group 132">
              <a:extLst>
                <a:ext uri="{FF2B5EF4-FFF2-40B4-BE49-F238E27FC236}">
                  <a16:creationId xmlns:a16="http://schemas.microsoft.com/office/drawing/2014/main" id="{532F71CB-FCC2-46F9-9EC7-0B41E7C93F3E}"/>
                </a:ext>
              </a:extLst>
            </p:cNvPr>
            <p:cNvGrpSpPr/>
            <p:nvPr/>
          </p:nvGrpSpPr>
          <p:grpSpPr>
            <a:xfrm>
              <a:off x="9993500" y="2732510"/>
              <a:ext cx="404466" cy="179561"/>
              <a:chOff x="8417650" y="2423110"/>
              <a:chExt cx="408071" cy="257341"/>
            </a:xfrm>
          </p:grpSpPr>
          <p:sp>
            <p:nvSpPr>
              <p:cNvPr id="194" name="Rectangle 193">
                <a:extLst>
                  <a:ext uri="{FF2B5EF4-FFF2-40B4-BE49-F238E27FC236}">
                    <a16:creationId xmlns:a16="http://schemas.microsoft.com/office/drawing/2014/main" id="{CB38A752-8831-4BB2-B91D-5AC9432EB7D4}"/>
                  </a:ext>
                </a:extLst>
              </p:cNvPr>
              <p:cNvSpPr/>
              <p:nvPr/>
            </p:nvSpPr>
            <p:spPr>
              <a:xfrm>
                <a:off x="8417650" y="2424237"/>
                <a:ext cx="405216" cy="256214"/>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Rectangle 195">
                <a:extLst>
                  <a:ext uri="{FF2B5EF4-FFF2-40B4-BE49-F238E27FC236}">
                    <a16:creationId xmlns:a16="http://schemas.microsoft.com/office/drawing/2014/main" id="{AD9691A8-E7B6-4D3B-AF8B-C61C442FCB38}"/>
                  </a:ext>
                </a:extLst>
              </p:cNvPr>
              <p:cNvSpPr/>
              <p:nvPr/>
            </p:nvSpPr>
            <p:spPr>
              <a:xfrm>
                <a:off x="8420505" y="2423110"/>
                <a:ext cx="405216" cy="256214"/>
              </a:xfrm>
              <a:prstGeom prst="rect">
                <a:avLst/>
              </a:prstGeom>
              <a:solidFill>
                <a:srgbClr val="006666">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1" name="Group 130">
              <a:extLst>
                <a:ext uri="{FF2B5EF4-FFF2-40B4-BE49-F238E27FC236}">
                  <a16:creationId xmlns:a16="http://schemas.microsoft.com/office/drawing/2014/main" id="{FD4CE504-2DEC-4540-85EC-85D1983F56EA}"/>
                </a:ext>
              </a:extLst>
            </p:cNvPr>
            <p:cNvGrpSpPr/>
            <p:nvPr/>
          </p:nvGrpSpPr>
          <p:grpSpPr>
            <a:xfrm>
              <a:off x="9998314" y="2493493"/>
              <a:ext cx="401637" cy="180322"/>
              <a:chOff x="8818110" y="2931744"/>
              <a:chExt cx="405216" cy="258431"/>
            </a:xfrm>
          </p:grpSpPr>
          <p:sp>
            <p:nvSpPr>
              <p:cNvPr id="198" name="Rectangle 197">
                <a:extLst>
                  <a:ext uri="{FF2B5EF4-FFF2-40B4-BE49-F238E27FC236}">
                    <a16:creationId xmlns:a16="http://schemas.microsoft.com/office/drawing/2014/main" id="{D362B6BD-743D-45C2-A9B7-A2AA74F9CA16}"/>
                  </a:ext>
                </a:extLst>
              </p:cNvPr>
              <p:cNvSpPr/>
              <p:nvPr/>
            </p:nvSpPr>
            <p:spPr>
              <a:xfrm>
                <a:off x="8818110" y="2931744"/>
                <a:ext cx="405216" cy="256214"/>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Rectangle 198">
                <a:extLst>
                  <a:ext uri="{FF2B5EF4-FFF2-40B4-BE49-F238E27FC236}">
                    <a16:creationId xmlns:a16="http://schemas.microsoft.com/office/drawing/2014/main" id="{1435CB04-4665-460F-9BBD-D96EB0CADD8E}"/>
                  </a:ext>
                </a:extLst>
              </p:cNvPr>
              <p:cNvSpPr/>
              <p:nvPr/>
            </p:nvSpPr>
            <p:spPr>
              <a:xfrm>
                <a:off x="8818110" y="2933961"/>
                <a:ext cx="405216" cy="256214"/>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78" name="Group 177">
            <a:extLst>
              <a:ext uri="{FF2B5EF4-FFF2-40B4-BE49-F238E27FC236}">
                <a16:creationId xmlns:a16="http://schemas.microsoft.com/office/drawing/2014/main" id="{056D7B4D-7D30-4195-BDDA-70C077BD67BF}"/>
              </a:ext>
            </a:extLst>
          </p:cNvPr>
          <p:cNvGrpSpPr/>
          <p:nvPr/>
        </p:nvGrpSpPr>
        <p:grpSpPr>
          <a:xfrm>
            <a:off x="9566672" y="10148"/>
            <a:ext cx="2364499" cy="4016484"/>
            <a:chOff x="452660" y="1622323"/>
            <a:chExt cx="2364499" cy="4062651"/>
          </a:xfrm>
        </p:grpSpPr>
        <p:sp>
          <p:nvSpPr>
            <p:cNvPr id="180" name="TextBox 179">
              <a:extLst>
                <a:ext uri="{FF2B5EF4-FFF2-40B4-BE49-F238E27FC236}">
                  <a16:creationId xmlns:a16="http://schemas.microsoft.com/office/drawing/2014/main" id="{8A788E3F-0DC3-438D-B7BF-5DB5C4D39836}"/>
                </a:ext>
              </a:extLst>
            </p:cNvPr>
            <p:cNvSpPr txBox="1"/>
            <p:nvPr/>
          </p:nvSpPr>
          <p:spPr>
            <a:xfrm>
              <a:off x="452660" y="1622323"/>
              <a:ext cx="2364499" cy="4062651"/>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LUNDY</a:t>
              </a:r>
            </a:p>
            <a:p>
              <a:pPr lvl="0" algn="r">
                <a:defRPr/>
              </a:pPr>
              <a:endParaRPr lang="en-GB" sz="1400" dirty="0">
                <a:solidFill>
                  <a:prstClr val="white"/>
                </a:solidFill>
                <a:latin typeface="WWF" pitchFamily="50" charset="0"/>
              </a:endParaRPr>
            </a:p>
            <a:p>
              <a:pPr lvl="0" algn="r">
                <a:defRPr/>
              </a:pPr>
              <a:endParaRPr lang="en-GB" sz="900" dirty="0">
                <a:solidFill>
                  <a:prstClr val="white"/>
                </a:solidFill>
                <a:latin typeface="WWF" pitchFamily="50" charset="0"/>
              </a:endParaRP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70</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82" name="Group 181">
              <a:extLst>
                <a:ext uri="{FF2B5EF4-FFF2-40B4-BE49-F238E27FC236}">
                  <a16:creationId xmlns:a16="http://schemas.microsoft.com/office/drawing/2014/main" id="{DFBD2C84-99AF-4486-8E36-2F9E5A0C92E3}"/>
                </a:ext>
              </a:extLst>
            </p:cNvPr>
            <p:cNvGrpSpPr/>
            <p:nvPr/>
          </p:nvGrpSpPr>
          <p:grpSpPr>
            <a:xfrm>
              <a:off x="656225" y="5021284"/>
              <a:ext cx="620745" cy="320289"/>
              <a:chOff x="4334496" y="2295036"/>
              <a:chExt cx="493802" cy="178776"/>
            </a:xfrm>
          </p:grpSpPr>
          <p:sp>
            <p:nvSpPr>
              <p:cNvPr id="202" name="Rectangle 201">
                <a:extLst>
                  <a:ext uri="{FF2B5EF4-FFF2-40B4-BE49-F238E27FC236}">
                    <a16:creationId xmlns:a16="http://schemas.microsoft.com/office/drawing/2014/main" id="{38E46BBF-0BBC-4DB1-9B4D-07EF53DE7A7D}"/>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Rectangle 202">
                <a:extLst>
                  <a:ext uri="{FF2B5EF4-FFF2-40B4-BE49-F238E27FC236}">
                    <a16:creationId xmlns:a16="http://schemas.microsoft.com/office/drawing/2014/main" id="{8486E75C-955B-402B-9213-AE1B22E38346}"/>
                  </a:ext>
                </a:extLst>
              </p:cNvPr>
              <p:cNvSpPr/>
              <p:nvPr/>
            </p:nvSpPr>
            <p:spPr>
              <a:xfrm>
                <a:off x="4334496" y="2295037"/>
                <a:ext cx="493802" cy="178775"/>
              </a:xfrm>
              <a:prstGeom prst="rect">
                <a:avLst/>
              </a:prstGeom>
              <a:solidFill>
                <a:srgbClr val="006666">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4" name="Group 183">
              <a:extLst>
                <a:ext uri="{FF2B5EF4-FFF2-40B4-BE49-F238E27FC236}">
                  <a16:creationId xmlns:a16="http://schemas.microsoft.com/office/drawing/2014/main" id="{076D91CC-D108-424E-BEB8-46B6F0E251DF}"/>
                </a:ext>
              </a:extLst>
            </p:cNvPr>
            <p:cNvGrpSpPr/>
            <p:nvPr/>
          </p:nvGrpSpPr>
          <p:grpSpPr>
            <a:xfrm>
              <a:off x="656225" y="4608874"/>
              <a:ext cx="620746" cy="320287"/>
              <a:chOff x="4518469" y="1721388"/>
              <a:chExt cx="493803" cy="178775"/>
            </a:xfrm>
          </p:grpSpPr>
          <p:sp>
            <p:nvSpPr>
              <p:cNvPr id="200" name="Rectangle 199">
                <a:extLst>
                  <a:ext uri="{FF2B5EF4-FFF2-40B4-BE49-F238E27FC236}">
                    <a16:creationId xmlns:a16="http://schemas.microsoft.com/office/drawing/2014/main" id="{7DA0079C-A683-48F3-BB41-84B176EA9BFB}"/>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Rectangle 200">
                <a:extLst>
                  <a:ext uri="{FF2B5EF4-FFF2-40B4-BE49-F238E27FC236}">
                    <a16:creationId xmlns:a16="http://schemas.microsoft.com/office/drawing/2014/main" id="{9C399E74-8646-4B50-B18E-AD11E25FB7C4}"/>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6" name="Group 185">
              <a:extLst>
                <a:ext uri="{FF2B5EF4-FFF2-40B4-BE49-F238E27FC236}">
                  <a16:creationId xmlns:a16="http://schemas.microsoft.com/office/drawing/2014/main" id="{F6E99F99-1E78-4949-B12B-017A9F3EBE24}"/>
                </a:ext>
              </a:extLst>
            </p:cNvPr>
            <p:cNvGrpSpPr/>
            <p:nvPr/>
          </p:nvGrpSpPr>
          <p:grpSpPr>
            <a:xfrm>
              <a:off x="656225" y="4186922"/>
              <a:ext cx="620745" cy="320287"/>
              <a:chOff x="3852838" y="2393284"/>
              <a:chExt cx="493802" cy="178775"/>
            </a:xfrm>
          </p:grpSpPr>
          <p:sp>
            <p:nvSpPr>
              <p:cNvPr id="192" name="Rectangle 191">
                <a:extLst>
                  <a:ext uri="{FF2B5EF4-FFF2-40B4-BE49-F238E27FC236}">
                    <a16:creationId xmlns:a16="http://schemas.microsoft.com/office/drawing/2014/main" id="{5D44B5E0-88F4-4E10-8FE9-B70C6C1A3C2D}"/>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Rectangle 196">
                <a:extLst>
                  <a:ext uri="{FF2B5EF4-FFF2-40B4-BE49-F238E27FC236}">
                    <a16:creationId xmlns:a16="http://schemas.microsoft.com/office/drawing/2014/main" id="{DAA52687-A62D-4648-B813-47DAD978D8AA}"/>
                  </a:ext>
                </a:extLst>
              </p:cNvPr>
              <p:cNvSpPr/>
              <p:nvPr/>
            </p:nvSpPr>
            <p:spPr>
              <a:xfrm>
                <a:off x="3852838" y="2393284"/>
                <a:ext cx="493802"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3951610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27. Are biological, social and economic factors monitored which could be used in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72125983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3740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28. Are management activities monitored against performance by those responsible for the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4994974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873420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37. Has the management plan/rules for the protected area been reviewed and updated based on monitoring of the plan's progress?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4945345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4163554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23. Is enforcement of management rules undertaken?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88945172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68990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marine protected areas could be monitored better?</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
        <p:nvSpPr>
          <p:cNvPr id="4" name="Rectangle 3">
            <a:extLst>
              <a:ext uri="{FF2B5EF4-FFF2-40B4-BE49-F238E27FC236}">
                <a16:creationId xmlns:a16="http://schemas.microsoft.com/office/drawing/2014/main" id="{477D12EE-D7E9-45F1-AC49-2F02668AF6AE}"/>
              </a:ext>
            </a:extLst>
          </p:cNvPr>
          <p:cNvSpPr/>
          <p:nvPr/>
        </p:nvSpPr>
        <p:spPr>
          <a:xfrm>
            <a:off x="7613488" y="5728454"/>
            <a:ext cx="2257285" cy="461665"/>
          </a:xfrm>
          <a:prstGeom prst="rect">
            <a:avLst/>
          </a:prstGeom>
        </p:spPr>
        <p:txBody>
          <a:bodyPr wrap="none">
            <a:spAutoFit/>
          </a:bodyPr>
          <a:lstStyle/>
          <a:p>
            <a:r>
              <a:rPr lang="en-GB" sz="2400" i="1" dirty="0">
                <a:latin typeface="+mj-lt"/>
              </a:rPr>
              <a:t>“Better funding”</a:t>
            </a:r>
          </a:p>
        </p:txBody>
      </p:sp>
      <p:sp>
        <p:nvSpPr>
          <p:cNvPr id="5" name="Rectangle 4">
            <a:extLst>
              <a:ext uri="{FF2B5EF4-FFF2-40B4-BE49-F238E27FC236}">
                <a16:creationId xmlns:a16="http://schemas.microsoft.com/office/drawing/2014/main" id="{DE20B8EA-0EDA-4DC9-ACAE-0FDB44F5D12C}"/>
              </a:ext>
            </a:extLst>
          </p:cNvPr>
          <p:cNvSpPr/>
          <p:nvPr/>
        </p:nvSpPr>
        <p:spPr>
          <a:xfrm>
            <a:off x="4379493" y="4279981"/>
            <a:ext cx="5236690" cy="461665"/>
          </a:xfrm>
          <a:prstGeom prst="rect">
            <a:avLst/>
          </a:prstGeom>
        </p:spPr>
        <p:txBody>
          <a:bodyPr wrap="none">
            <a:spAutoFit/>
          </a:bodyPr>
          <a:lstStyle/>
          <a:p>
            <a:r>
              <a:rPr lang="en-GB" sz="2400" i="1" dirty="0">
                <a:latin typeface="+mj-lt"/>
              </a:rPr>
              <a:t>“Another ongoing topic of discussion ....”</a:t>
            </a:r>
          </a:p>
        </p:txBody>
      </p:sp>
      <p:sp>
        <p:nvSpPr>
          <p:cNvPr id="6" name="Rectangle 5">
            <a:extLst>
              <a:ext uri="{FF2B5EF4-FFF2-40B4-BE49-F238E27FC236}">
                <a16:creationId xmlns:a16="http://schemas.microsoft.com/office/drawing/2014/main" id="{B47E19AA-792D-45CE-ACE1-68EB4F39E9FF}"/>
              </a:ext>
            </a:extLst>
          </p:cNvPr>
          <p:cNvSpPr/>
          <p:nvPr/>
        </p:nvSpPr>
        <p:spPr>
          <a:xfrm>
            <a:off x="2364380" y="2200420"/>
            <a:ext cx="6096000" cy="1569660"/>
          </a:xfrm>
          <a:prstGeom prst="rect">
            <a:avLst/>
          </a:prstGeom>
        </p:spPr>
        <p:txBody>
          <a:bodyPr>
            <a:spAutoFit/>
          </a:bodyPr>
          <a:lstStyle/>
          <a:p>
            <a:r>
              <a:rPr lang="en-GB" sz="2400" i="1" dirty="0">
                <a:latin typeface="+mj-lt"/>
              </a:rPr>
              <a:t>“Funding and resources are needed to ensure effective enforcement, however if all stakeholders are engaged effectively then they self-police the MPA.”</a:t>
            </a:r>
          </a:p>
        </p:txBody>
      </p:sp>
    </p:spTree>
    <p:extLst>
      <p:ext uri="{BB962C8B-B14F-4D97-AF65-F5344CB8AC3E}">
        <p14:creationId xmlns:p14="http://schemas.microsoft.com/office/powerpoint/2010/main" val="3985443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31. Is the protected area meeting its objectives/in good condition, thanks to the implementation of the management plan or rules?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4809351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214378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33. Is the MPA achieving its objectives (whether it has a management plan or not)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86588170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75969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34. Is the MPA delivering improved ecological effects?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18541487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3454488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35. Has the MPA generated any *socio-economic benefits?</a:t>
            </a:r>
            <a:br>
              <a:rPr lang="en-GB" sz="3200" dirty="0"/>
            </a:br>
            <a:r>
              <a:rPr lang="en-GB" sz="3200" dirty="0"/>
              <a:t>*Things like culture, jobs and recreational use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6217969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126827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36. Are the benefits of the MPA reported to the community?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7446776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5008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3" name="Group 282">
            <a:extLst>
              <a:ext uri="{FF2B5EF4-FFF2-40B4-BE49-F238E27FC236}">
                <a16:creationId xmlns:a16="http://schemas.microsoft.com/office/drawing/2014/main" id="{38CFEF9D-D0E0-4253-B8D2-CDA99D42F686}"/>
              </a:ext>
            </a:extLst>
          </p:cNvPr>
          <p:cNvGrpSpPr/>
          <p:nvPr/>
        </p:nvGrpSpPr>
        <p:grpSpPr>
          <a:xfrm>
            <a:off x="3247417" y="429257"/>
            <a:ext cx="5950080" cy="5996106"/>
            <a:chOff x="1634680" y="367394"/>
            <a:chExt cx="5950080" cy="5996106"/>
          </a:xfrm>
        </p:grpSpPr>
        <p:grpSp>
          <p:nvGrpSpPr>
            <p:cNvPr id="265" name="Group 264">
              <a:extLst>
                <a:ext uri="{FF2B5EF4-FFF2-40B4-BE49-F238E27FC236}">
                  <a16:creationId xmlns:a16="http://schemas.microsoft.com/office/drawing/2014/main" id="{05DB51CC-8E37-48DF-849E-39CDF4C9757B}"/>
                </a:ext>
              </a:extLst>
            </p:cNvPr>
            <p:cNvGrpSpPr/>
            <p:nvPr/>
          </p:nvGrpSpPr>
          <p:grpSpPr>
            <a:xfrm>
              <a:off x="1634680" y="367394"/>
              <a:ext cx="5950080" cy="5996106"/>
              <a:chOff x="1634680" y="367394"/>
              <a:chExt cx="5950080" cy="5996106"/>
            </a:xfrm>
          </p:grpSpPr>
          <p:grpSp>
            <p:nvGrpSpPr>
              <p:cNvPr id="180" name="Group 179">
                <a:extLst>
                  <a:ext uri="{FF2B5EF4-FFF2-40B4-BE49-F238E27FC236}">
                    <a16:creationId xmlns:a16="http://schemas.microsoft.com/office/drawing/2014/main" id="{E51937BA-5DD1-4304-8295-9C0334F74801}"/>
                  </a:ext>
                </a:extLst>
              </p:cNvPr>
              <p:cNvGrpSpPr/>
              <p:nvPr/>
            </p:nvGrpSpPr>
            <p:grpSpPr>
              <a:xfrm>
                <a:off x="1886811" y="553039"/>
                <a:ext cx="5442261" cy="5587599"/>
                <a:chOff x="1901739" y="533574"/>
                <a:chExt cx="5442261" cy="5587599"/>
              </a:xfrm>
            </p:grpSpPr>
            <p:grpSp>
              <p:nvGrpSpPr>
                <p:cNvPr id="179" name="Group 178">
                  <a:extLst>
                    <a:ext uri="{FF2B5EF4-FFF2-40B4-BE49-F238E27FC236}">
                      <a16:creationId xmlns:a16="http://schemas.microsoft.com/office/drawing/2014/main" id="{2746DE06-0190-4163-BE93-DA3FAA1B18E3}"/>
                    </a:ext>
                  </a:extLst>
                </p:cNvPr>
                <p:cNvGrpSpPr/>
                <p:nvPr/>
              </p:nvGrpSpPr>
              <p:grpSpPr>
                <a:xfrm>
                  <a:off x="1901739" y="533574"/>
                  <a:ext cx="5442261" cy="5587599"/>
                  <a:chOff x="1901739" y="533574"/>
                  <a:chExt cx="5442261" cy="5587599"/>
                </a:xfrm>
              </p:grpSpPr>
              <p:sp>
                <p:nvSpPr>
                  <p:cNvPr id="152" name="Pie 95">
                    <a:extLst>
                      <a:ext uri="{FF2B5EF4-FFF2-40B4-BE49-F238E27FC236}">
                        <a16:creationId xmlns:a16="http://schemas.microsoft.com/office/drawing/2014/main" id="{29296353-D8AA-454A-A012-CA14B98BB0EC}"/>
                      </a:ext>
                    </a:extLst>
                  </p:cNvPr>
                  <p:cNvSpPr/>
                  <p:nvPr/>
                </p:nvSpPr>
                <p:spPr>
                  <a:xfrm rot="9625439">
                    <a:off x="1910167" y="626897"/>
                    <a:ext cx="5417250" cy="5422777"/>
                  </a:xfrm>
                  <a:prstGeom prst="pie">
                    <a:avLst>
                      <a:gd name="adj1" fmla="val 11085393"/>
                      <a:gd name="adj2" fmla="val 15426747"/>
                    </a:avLst>
                  </a:prstGeom>
                  <a:solidFill>
                    <a:srgbClr val="92AC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Pie 96">
                    <a:extLst>
                      <a:ext uri="{FF2B5EF4-FFF2-40B4-BE49-F238E27FC236}">
                        <a16:creationId xmlns:a16="http://schemas.microsoft.com/office/drawing/2014/main" id="{F2F559B0-5931-41D9-9B01-8C456196D7DE}"/>
                      </a:ext>
                    </a:extLst>
                  </p:cNvPr>
                  <p:cNvSpPr/>
                  <p:nvPr/>
                </p:nvSpPr>
                <p:spPr>
                  <a:xfrm rot="553271">
                    <a:off x="1927973" y="621791"/>
                    <a:ext cx="5385062" cy="5424656"/>
                  </a:xfrm>
                  <a:prstGeom prst="pie">
                    <a:avLst>
                      <a:gd name="adj1" fmla="val 2898607"/>
                      <a:gd name="adj2" fmla="val 5120867"/>
                    </a:avLst>
                  </a:prstGeom>
                  <a:solidFill>
                    <a:srgbClr val="6DB3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Pie 94">
                    <a:extLst>
                      <a:ext uri="{FF2B5EF4-FFF2-40B4-BE49-F238E27FC236}">
                        <a16:creationId xmlns:a16="http://schemas.microsoft.com/office/drawing/2014/main" id="{E0D6BFFC-8CD2-4AA4-9963-58D7713BC8BA}"/>
                      </a:ext>
                    </a:extLst>
                  </p:cNvPr>
                  <p:cNvSpPr/>
                  <p:nvPr/>
                </p:nvSpPr>
                <p:spPr>
                  <a:xfrm rot="9625439">
                    <a:off x="1905946" y="642563"/>
                    <a:ext cx="5438054" cy="5478610"/>
                  </a:xfrm>
                  <a:prstGeom prst="pie">
                    <a:avLst>
                      <a:gd name="adj1" fmla="val 6320833"/>
                      <a:gd name="adj2" fmla="val 11073733"/>
                    </a:avLst>
                  </a:prstGeom>
                  <a:solidFill>
                    <a:srgbClr val="85A0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Pie 96">
                    <a:extLst>
                      <a:ext uri="{FF2B5EF4-FFF2-40B4-BE49-F238E27FC236}">
                        <a16:creationId xmlns:a16="http://schemas.microsoft.com/office/drawing/2014/main" id="{B9005237-FB32-4805-BE30-26F7EB4DFA08}"/>
                      </a:ext>
                    </a:extLst>
                  </p:cNvPr>
                  <p:cNvSpPr/>
                  <p:nvPr/>
                </p:nvSpPr>
                <p:spPr>
                  <a:xfrm rot="4112452">
                    <a:off x="1844437" y="590876"/>
                    <a:ext cx="5531565" cy="5416962"/>
                  </a:xfrm>
                  <a:prstGeom prst="pie">
                    <a:avLst>
                      <a:gd name="adj1" fmla="val 1547608"/>
                      <a:gd name="adj2" fmla="val 4498203"/>
                    </a:avLst>
                  </a:prstGeom>
                  <a:solidFill>
                    <a:srgbClr val="0DB7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Pie 96">
                    <a:extLst>
                      <a:ext uri="{FF2B5EF4-FFF2-40B4-BE49-F238E27FC236}">
                        <a16:creationId xmlns:a16="http://schemas.microsoft.com/office/drawing/2014/main" id="{DD3D5061-1765-4DB7-ACB2-EBB67B2821C7}"/>
                      </a:ext>
                    </a:extLst>
                  </p:cNvPr>
                  <p:cNvSpPr/>
                  <p:nvPr/>
                </p:nvSpPr>
                <p:spPr>
                  <a:xfrm rot="7729858">
                    <a:off x="1935999" y="644149"/>
                    <a:ext cx="5362236" cy="5429472"/>
                  </a:xfrm>
                  <a:prstGeom prst="pie">
                    <a:avLst>
                      <a:gd name="adj1" fmla="val 944049"/>
                      <a:gd name="adj2" fmla="val 3150457"/>
                    </a:avLst>
                  </a:prstGeom>
                  <a:solidFill>
                    <a:srgbClr val="08B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Pie 96">
                    <a:extLst>
                      <a:ext uri="{FF2B5EF4-FFF2-40B4-BE49-F238E27FC236}">
                        <a16:creationId xmlns:a16="http://schemas.microsoft.com/office/drawing/2014/main" id="{4D8DE949-3FA4-4393-B9B6-BF09D9CA126F}"/>
                      </a:ext>
                    </a:extLst>
                  </p:cNvPr>
                  <p:cNvSpPr/>
                  <p:nvPr/>
                </p:nvSpPr>
                <p:spPr>
                  <a:xfrm rot="9476113">
                    <a:off x="1924768" y="650995"/>
                    <a:ext cx="5385054" cy="5419586"/>
                  </a:xfrm>
                  <a:prstGeom prst="pie">
                    <a:avLst>
                      <a:gd name="adj1" fmla="val 1399949"/>
                      <a:gd name="adj2" fmla="val 3687858"/>
                    </a:avLst>
                  </a:prstGeom>
                  <a:solidFill>
                    <a:srgbClr val="008B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47" name="Pie 96">
                  <a:extLst>
                    <a:ext uri="{FF2B5EF4-FFF2-40B4-BE49-F238E27FC236}">
                      <a16:creationId xmlns:a16="http://schemas.microsoft.com/office/drawing/2014/main" id="{F903DFB2-535D-4718-9EA0-27B544DBFEBC}"/>
                    </a:ext>
                  </a:extLst>
                </p:cNvPr>
                <p:cNvSpPr/>
                <p:nvPr/>
              </p:nvSpPr>
              <p:spPr>
                <a:xfrm rot="11226377">
                  <a:off x="1928006" y="659419"/>
                  <a:ext cx="5385054" cy="5376122"/>
                </a:xfrm>
                <a:prstGeom prst="pie">
                  <a:avLst>
                    <a:gd name="adj1" fmla="val 1861175"/>
                    <a:gd name="adj2" fmla="val 4718761"/>
                  </a:avLst>
                </a:prstGeom>
                <a:solidFill>
                  <a:srgbClr val="0C61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63" name="Group 262">
                <a:extLst>
                  <a:ext uri="{FF2B5EF4-FFF2-40B4-BE49-F238E27FC236}">
                    <a16:creationId xmlns:a16="http://schemas.microsoft.com/office/drawing/2014/main" id="{3489CB06-1D14-4C3D-8A99-5CFFCC201B82}"/>
                  </a:ext>
                </a:extLst>
              </p:cNvPr>
              <p:cNvGrpSpPr/>
              <p:nvPr/>
            </p:nvGrpSpPr>
            <p:grpSpPr>
              <a:xfrm>
                <a:off x="1634680" y="367394"/>
                <a:ext cx="5950080" cy="5996106"/>
                <a:chOff x="1634680" y="367394"/>
                <a:chExt cx="5950080" cy="5996106"/>
              </a:xfrm>
            </p:grpSpPr>
            <p:sp>
              <p:nvSpPr>
                <p:cNvPr id="184" name="Rectangle 183">
                  <a:extLst>
                    <a:ext uri="{FF2B5EF4-FFF2-40B4-BE49-F238E27FC236}">
                      <a16:creationId xmlns:a16="http://schemas.microsoft.com/office/drawing/2014/main" id="{E27C287E-94A7-457C-8A94-BF37B8A6F146}"/>
                    </a:ext>
                  </a:extLst>
                </p:cNvPr>
                <p:cNvSpPr/>
                <p:nvPr/>
              </p:nvSpPr>
              <p:spPr>
                <a:xfrm>
                  <a:off x="4462240" y="36739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185" name="Rectangle 184">
                  <a:extLst>
                    <a:ext uri="{FF2B5EF4-FFF2-40B4-BE49-F238E27FC236}">
                      <a16:creationId xmlns:a16="http://schemas.microsoft.com/office/drawing/2014/main" id="{AD1267AC-8DE4-4E6F-8916-1931D4EEE857}"/>
                    </a:ext>
                  </a:extLst>
                </p:cNvPr>
                <p:cNvSpPr/>
                <p:nvPr/>
              </p:nvSpPr>
              <p:spPr>
                <a:xfrm>
                  <a:off x="5963656" y="79698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186" name="Rectangle 185">
                  <a:extLst>
                    <a:ext uri="{FF2B5EF4-FFF2-40B4-BE49-F238E27FC236}">
                      <a16:creationId xmlns:a16="http://schemas.microsoft.com/office/drawing/2014/main" id="{404B98ED-BE0A-4288-93DE-F264D7369287}"/>
                    </a:ext>
                  </a:extLst>
                </p:cNvPr>
                <p:cNvSpPr/>
                <p:nvPr/>
              </p:nvSpPr>
              <p:spPr>
                <a:xfrm>
                  <a:off x="6362061" y="113190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187" name="Rectangle 186">
                  <a:extLst>
                    <a:ext uri="{FF2B5EF4-FFF2-40B4-BE49-F238E27FC236}">
                      <a16:creationId xmlns:a16="http://schemas.microsoft.com/office/drawing/2014/main" id="{05D2575D-3EFF-4B50-8D8B-38816838C928}"/>
                    </a:ext>
                  </a:extLst>
                </p:cNvPr>
                <p:cNvSpPr/>
                <p:nvPr/>
              </p:nvSpPr>
              <p:spPr>
                <a:xfrm>
                  <a:off x="4959297" y="43735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188" name="Rectangle 187">
                  <a:extLst>
                    <a:ext uri="{FF2B5EF4-FFF2-40B4-BE49-F238E27FC236}">
                      <a16:creationId xmlns:a16="http://schemas.microsoft.com/office/drawing/2014/main" id="{60C9A6E3-6489-4AD5-B324-B19FD16ED3AB}"/>
                    </a:ext>
                  </a:extLst>
                </p:cNvPr>
                <p:cNvSpPr/>
                <p:nvPr/>
              </p:nvSpPr>
              <p:spPr>
                <a:xfrm>
                  <a:off x="6696355" y="147958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189" name="Rectangle 188">
                  <a:extLst>
                    <a:ext uri="{FF2B5EF4-FFF2-40B4-BE49-F238E27FC236}">
                      <a16:creationId xmlns:a16="http://schemas.microsoft.com/office/drawing/2014/main" id="{64244581-CEAA-4952-B7F7-FCC03FA2CDF0}"/>
                    </a:ext>
                  </a:extLst>
                </p:cNvPr>
                <p:cNvSpPr/>
                <p:nvPr/>
              </p:nvSpPr>
              <p:spPr>
                <a:xfrm>
                  <a:off x="5478731" y="58775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190" name="Rectangle 189">
                  <a:extLst>
                    <a:ext uri="{FF2B5EF4-FFF2-40B4-BE49-F238E27FC236}">
                      <a16:creationId xmlns:a16="http://schemas.microsoft.com/office/drawing/2014/main" id="{A7E2CBAE-EB04-49EE-B003-9199B690B913}"/>
                    </a:ext>
                  </a:extLst>
                </p:cNvPr>
                <p:cNvSpPr/>
                <p:nvPr/>
              </p:nvSpPr>
              <p:spPr>
                <a:xfrm>
                  <a:off x="6928615" y="185407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sp>
              <p:nvSpPr>
                <p:cNvPr id="191" name="Rectangle 190">
                  <a:extLst>
                    <a:ext uri="{FF2B5EF4-FFF2-40B4-BE49-F238E27FC236}">
                      <a16:creationId xmlns:a16="http://schemas.microsoft.com/office/drawing/2014/main" id="{4FB620EB-BF91-410A-B3BD-9EB50484FB33}"/>
                    </a:ext>
                  </a:extLst>
                </p:cNvPr>
                <p:cNvSpPr/>
                <p:nvPr/>
              </p:nvSpPr>
              <p:spPr>
                <a:xfrm>
                  <a:off x="6972153" y="446970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192" name="Rectangle 191">
                  <a:extLst>
                    <a:ext uri="{FF2B5EF4-FFF2-40B4-BE49-F238E27FC236}">
                      <a16:creationId xmlns:a16="http://schemas.microsoft.com/office/drawing/2014/main" id="{F84CCFFF-A4E6-45B0-886D-750175A24DFE}"/>
                    </a:ext>
                  </a:extLst>
                </p:cNvPr>
                <p:cNvSpPr/>
                <p:nvPr/>
              </p:nvSpPr>
              <p:spPr>
                <a:xfrm>
                  <a:off x="6766319" y="482650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197" name="Rectangle 196">
                  <a:extLst>
                    <a:ext uri="{FF2B5EF4-FFF2-40B4-BE49-F238E27FC236}">
                      <a16:creationId xmlns:a16="http://schemas.microsoft.com/office/drawing/2014/main" id="{64734AD6-B770-45AD-9F20-274CE0C527F3}"/>
                    </a:ext>
                  </a:extLst>
                </p:cNvPr>
                <p:cNvSpPr/>
                <p:nvPr/>
              </p:nvSpPr>
              <p:spPr>
                <a:xfrm>
                  <a:off x="4923134" y="601364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203" name="Rectangle 202">
                  <a:extLst>
                    <a:ext uri="{FF2B5EF4-FFF2-40B4-BE49-F238E27FC236}">
                      <a16:creationId xmlns:a16="http://schemas.microsoft.com/office/drawing/2014/main" id="{A54D7675-016B-4993-8783-0877A3CE27C1}"/>
                    </a:ext>
                  </a:extLst>
                </p:cNvPr>
                <p:cNvSpPr/>
                <p:nvPr/>
              </p:nvSpPr>
              <p:spPr>
                <a:xfrm>
                  <a:off x="7107968" y="228837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205" name="Rectangle 204">
                  <a:extLst>
                    <a:ext uri="{FF2B5EF4-FFF2-40B4-BE49-F238E27FC236}">
                      <a16:creationId xmlns:a16="http://schemas.microsoft.com/office/drawing/2014/main" id="{1CF9B603-454B-4D49-AD81-5A106A33F0DB}"/>
                    </a:ext>
                  </a:extLst>
                </p:cNvPr>
                <p:cNvSpPr/>
                <p:nvPr/>
              </p:nvSpPr>
              <p:spPr>
                <a:xfrm>
                  <a:off x="6495400" y="515951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207" name="Rectangle 206">
                  <a:extLst>
                    <a:ext uri="{FF2B5EF4-FFF2-40B4-BE49-F238E27FC236}">
                      <a16:creationId xmlns:a16="http://schemas.microsoft.com/office/drawing/2014/main" id="{5AEE55FE-CBB1-4B0F-A7D4-685E9F63BE41}"/>
                    </a:ext>
                  </a:extLst>
                </p:cNvPr>
                <p:cNvSpPr/>
                <p:nvPr/>
              </p:nvSpPr>
              <p:spPr>
                <a:xfrm>
                  <a:off x="7230176" y="364596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208" name="Rectangle 207">
                  <a:extLst>
                    <a:ext uri="{FF2B5EF4-FFF2-40B4-BE49-F238E27FC236}">
                      <a16:creationId xmlns:a16="http://schemas.microsoft.com/office/drawing/2014/main" id="{A40BAF7A-58C7-4F57-8830-B4927AE883AE}"/>
                    </a:ext>
                  </a:extLst>
                </p:cNvPr>
                <p:cNvSpPr/>
                <p:nvPr/>
              </p:nvSpPr>
              <p:spPr>
                <a:xfrm>
                  <a:off x="7259030" y="319338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210" name="Rectangle 209">
                  <a:extLst>
                    <a:ext uri="{FF2B5EF4-FFF2-40B4-BE49-F238E27FC236}">
                      <a16:creationId xmlns:a16="http://schemas.microsoft.com/office/drawing/2014/main" id="{33C46BDC-3785-4735-B220-16D8047E1196}"/>
                    </a:ext>
                  </a:extLst>
                </p:cNvPr>
                <p:cNvSpPr/>
                <p:nvPr/>
              </p:nvSpPr>
              <p:spPr>
                <a:xfrm>
                  <a:off x="7230041" y="276512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211" name="Rectangle 210">
                  <a:extLst>
                    <a:ext uri="{FF2B5EF4-FFF2-40B4-BE49-F238E27FC236}">
                      <a16:creationId xmlns:a16="http://schemas.microsoft.com/office/drawing/2014/main" id="{2E682E19-B0EC-489D-90E5-3B0F12592AF6}"/>
                    </a:ext>
                  </a:extLst>
                </p:cNvPr>
                <p:cNvSpPr/>
                <p:nvPr/>
              </p:nvSpPr>
              <p:spPr>
                <a:xfrm>
                  <a:off x="5363188" y="59037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212" name="Rectangle 211">
                  <a:extLst>
                    <a:ext uri="{FF2B5EF4-FFF2-40B4-BE49-F238E27FC236}">
                      <a16:creationId xmlns:a16="http://schemas.microsoft.com/office/drawing/2014/main" id="{C8B3A0F9-6329-4214-B67B-D4B63794C2B6}"/>
                    </a:ext>
                  </a:extLst>
                </p:cNvPr>
                <p:cNvSpPr/>
                <p:nvPr/>
              </p:nvSpPr>
              <p:spPr>
                <a:xfrm>
                  <a:off x="5782507" y="57013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214" name="Rectangle 213">
                  <a:extLst>
                    <a:ext uri="{FF2B5EF4-FFF2-40B4-BE49-F238E27FC236}">
                      <a16:creationId xmlns:a16="http://schemas.microsoft.com/office/drawing/2014/main" id="{EFDEF3E9-9F13-4FD7-A15A-E56B5DD6EF88}"/>
                    </a:ext>
                  </a:extLst>
                </p:cNvPr>
                <p:cNvSpPr/>
                <p:nvPr/>
              </p:nvSpPr>
              <p:spPr>
                <a:xfrm>
                  <a:off x="7130381" y="410155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219" name="Rectangle 218">
                  <a:extLst>
                    <a:ext uri="{FF2B5EF4-FFF2-40B4-BE49-F238E27FC236}">
                      <a16:creationId xmlns:a16="http://schemas.microsoft.com/office/drawing/2014/main" id="{AD5E02DA-4007-49B7-B2AB-92E1489886F7}"/>
                    </a:ext>
                  </a:extLst>
                </p:cNvPr>
                <p:cNvSpPr/>
                <p:nvPr/>
              </p:nvSpPr>
              <p:spPr>
                <a:xfrm>
                  <a:off x="6168248" y="546724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220" name="Rectangle 219">
                  <a:extLst>
                    <a:ext uri="{FF2B5EF4-FFF2-40B4-BE49-F238E27FC236}">
                      <a16:creationId xmlns:a16="http://schemas.microsoft.com/office/drawing/2014/main" id="{EA0C8133-9151-4A79-AC5E-94506DC62F04}"/>
                    </a:ext>
                  </a:extLst>
                </p:cNvPr>
                <p:cNvSpPr/>
                <p:nvPr/>
              </p:nvSpPr>
              <p:spPr>
                <a:xfrm>
                  <a:off x="4404252" y="60557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221" name="Rectangle 220">
                  <a:extLst>
                    <a:ext uri="{FF2B5EF4-FFF2-40B4-BE49-F238E27FC236}">
                      <a16:creationId xmlns:a16="http://schemas.microsoft.com/office/drawing/2014/main" id="{CDCD1FF5-BBBC-4D78-993D-8496527C3D27}"/>
                    </a:ext>
                  </a:extLst>
                </p:cNvPr>
                <p:cNvSpPr/>
                <p:nvPr/>
              </p:nvSpPr>
              <p:spPr>
                <a:xfrm>
                  <a:off x="3000530" y="565806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222" name="Rectangle 221">
                  <a:extLst>
                    <a:ext uri="{FF2B5EF4-FFF2-40B4-BE49-F238E27FC236}">
                      <a16:creationId xmlns:a16="http://schemas.microsoft.com/office/drawing/2014/main" id="{45EF9E12-804E-4D1F-BB11-FC261DA6CEBF}"/>
                    </a:ext>
                  </a:extLst>
                </p:cNvPr>
                <p:cNvSpPr/>
                <p:nvPr/>
              </p:nvSpPr>
              <p:spPr>
                <a:xfrm>
                  <a:off x="3446283" y="58765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sp>
              <p:nvSpPr>
                <p:cNvPr id="223" name="Rectangle 222">
                  <a:extLst>
                    <a:ext uri="{FF2B5EF4-FFF2-40B4-BE49-F238E27FC236}">
                      <a16:creationId xmlns:a16="http://schemas.microsoft.com/office/drawing/2014/main" id="{E25B6A07-FBB6-4938-B8F3-0AE142ECEE7C}"/>
                    </a:ext>
                  </a:extLst>
                </p:cNvPr>
                <p:cNvSpPr/>
                <p:nvPr/>
              </p:nvSpPr>
              <p:spPr>
                <a:xfrm>
                  <a:off x="2629364" y="539006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224" name="Rectangle 223">
                  <a:extLst>
                    <a:ext uri="{FF2B5EF4-FFF2-40B4-BE49-F238E27FC236}">
                      <a16:creationId xmlns:a16="http://schemas.microsoft.com/office/drawing/2014/main" id="{431E24E8-6DEE-4E83-8B3C-78B042EBC1A6}"/>
                    </a:ext>
                  </a:extLst>
                </p:cNvPr>
                <p:cNvSpPr/>
                <p:nvPr/>
              </p:nvSpPr>
              <p:spPr>
                <a:xfrm>
                  <a:off x="2335871" y="130509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225" name="Rectangle 224">
                  <a:extLst>
                    <a:ext uri="{FF2B5EF4-FFF2-40B4-BE49-F238E27FC236}">
                      <a16:creationId xmlns:a16="http://schemas.microsoft.com/office/drawing/2014/main" id="{D9F39B3E-DEA1-4FC3-AE6F-09DB3C9A871D}"/>
                    </a:ext>
                  </a:extLst>
                </p:cNvPr>
                <p:cNvSpPr/>
                <p:nvPr/>
              </p:nvSpPr>
              <p:spPr>
                <a:xfrm>
                  <a:off x="2680247" y="100822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226" name="Rectangle 225">
                  <a:extLst>
                    <a:ext uri="{FF2B5EF4-FFF2-40B4-BE49-F238E27FC236}">
                      <a16:creationId xmlns:a16="http://schemas.microsoft.com/office/drawing/2014/main" id="{1082DD50-A855-4E60-AFFD-44FAE08A5D83}"/>
                    </a:ext>
                  </a:extLst>
                </p:cNvPr>
                <p:cNvSpPr/>
                <p:nvPr/>
              </p:nvSpPr>
              <p:spPr>
                <a:xfrm>
                  <a:off x="3066353" y="76123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227" name="Rectangle 226">
                  <a:extLst>
                    <a:ext uri="{FF2B5EF4-FFF2-40B4-BE49-F238E27FC236}">
                      <a16:creationId xmlns:a16="http://schemas.microsoft.com/office/drawing/2014/main" id="{189334B0-1C68-4EFD-A09B-B6761E84B56C}"/>
                    </a:ext>
                  </a:extLst>
                </p:cNvPr>
                <p:cNvSpPr/>
                <p:nvPr/>
              </p:nvSpPr>
              <p:spPr>
                <a:xfrm>
                  <a:off x="3504871" y="54562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228" name="Rectangle 227">
                  <a:extLst>
                    <a:ext uri="{FF2B5EF4-FFF2-40B4-BE49-F238E27FC236}">
                      <a16:creationId xmlns:a16="http://schemas.microsoft.com/office/drawing/2014/main" id="{84CFD755-84E6-46BD-9F7F-E9CF2ED4DD94}"/>
                    </a:ext>
                  </a:extLst>
                </p:cNvPr>
                <p:cNvSpPr/>
                <p:nvPr/>
              </p:nvSpPr>
              <p:spPr>
                <a:xfrm>
                  <a:off x="3936521" y="4488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229" name="Rectangle 228">
                  <a:extLst>
                    <a:ext uri="{FF2B5EF4-FFF2-40B4-BE49-F238E27FC236}">
                      <a16:creationId xmlns:a16="http://schemas.microsoft.com/office/drawing/2014/main" id="{3036061A-02CF-4458-BE37-AB36A862DB52}"/>
                    </a:ext>
                  </a:extLst>
                </p:cNvPr>
                <p:cNvSpPr/>
                <p:nvPr/>
              </p:nvSpPr>
              <p:spPr>
                <a:xfrm>
                  <a:off x="3941621" y="600084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230" name="Rectangle 229">
                  <a:extLst>
                    <a:ext uri="{FF2B5EF4-FFF2-40B4-BE49-F238E27FC236}">
                      <a16:creationId xmlns:a16="http://schemas.microsoft.com/office/drawing/2014/main" id="{AAB4005A-F083-4682-92E5-9251B5330FE8}"/>
                    </a:ext>
                  </a:extLst>
                </p:cNvPr>
                <p:cNvSpPr/>
                <p:nvPr/>
              </p:nvSpPr>
              <p:spPr>
                <a:xfrm>
                  <a:off x="2290391" y="504213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231" name="Rectangle 230">
                  <a:extLst>
                    <a:ext uri="{FF2B5EF4-FFF2-40B4-BE49-F238E27FC236}">
                      <a16:creationId xmlns:a16="http://schemas.microsoft.com/office/drawing/2014/main" id="{459603F1-59CD-49BF-8110-65209C991356}"/>
                    </a:ext>
                  </a:extLst>
                </p:cNvPr>
                <p:cNvSpPr/>
                <p:nvPr/>
              </p:nvSpPr>
              <p:spPr>
                <a:xfrm>
                  <a:off x="2008285" y="467629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232" name="Rectangle 231">
                  <a:extLst>
                    <a:ext uri="{FF2B5EF4-FFF2-40B4-BE49-F238E27FC236}">
                      <a16:creationId xmlns:a16="http://schemas.microsoft.com/office/drawing/2014/main" id="{A5B142AC-A752-481A-B521-A55AB2F93F79}"/>
                    </a:ext>
                  </a:extLst>
                </p:cNvPr>
                <p:cNvSpPr/>
                <p:nvPr/>
              </p:nvSpPr>
              <p:spPr>
                <a:xfrm>
                  <a:off x="1672471" y="379120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233" name="Rectangle 232">
                  <a:extLst>
                    <a:ext uri="{FF2B5EF4-FFF2-40B4-BE49-F238E27FC236}">
                      <a16:creationId xmlns:a16="http://schemas.microsoft.com/office/drawing/2014/main" id="{69ABB2DE-364B-456C-BB30-262561E807F9}"/>
                    </a:ext>
                  </a:extLst>
                </p:cNvPr>
                <p:cNvSpPr/>
                <p:nvPr/>
              </p:nvSpPr>
              <p:spPr>
                <a:xfrm>
                  <a:off x="2080645" y="165694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234" name="Rectangle 233">
                  <a:extLst>
                    <a:ext uri="{FF2B5EF4-FFF2-40B4-BE49-F238E27FC236}">
                      <a16:creationId xmlns:a16="http://schemas.microsoft.com/office/drawing/2014/main" id="{66D538C9-3009-4207-8490-B852D0F5916A}"/>
                    </a:ext>
                  </a:extLst>
                </p:cNvPr>
                <p:cNvSpPr/>
                <p:nvPr/>
              </p:nvSpPr>
              <p:spPr>
                <a:xfrm>
                  <a:off x="1821807" y="425187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235" name="Rectangle 234">
                  <a:extLst>
                    <a:ext uri="{FF2B5EF4-FFF2-40B4-BE49-F238E27FC236}">
                      <a16:creationId xmlns:a16="http://schemas.microsoft.com/office/drawing/2014/main" id="{35875FA5-5F02-44DF-8BD6-A9C2ED4A6F54}"/>
                    </a:ext>
                  </a:extLst>
                </p:cNvPr>
                <p:cNvSpPr/>
                <p:nvPr/>
              </p:nvSpPr>
              <p:spPr>
                <a:xfrm>
                  <a:off x="1719369" y="24671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236" name="Rectangle 235">
                  <a:extLst>
                    <a:ext uri="{FF2B5EF4-FFF2-40B4-BE49-F238E27FC236}">
                      <a16:creationId xmlns:a16="http://schemas.microsoft.com/office/drawing/2014/main" id="{29C57475-F503-48F6-BFFD-F387CF18311A}"/>
                    </a:ext>
                  </a:extLst>
                </p:cNvPr>
                <p:cNvSpPr/>
                <p:nvPr/>
              </p:nvSpPr>
              <p:spPr>
                <a:xfrm>
                  <a:off x="1654562" y="290342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237" name="Rectangle 236">
                  <a:extLst>
                    <a:ext uri="{FF2B5EF4-FFF2-40B4-BE49-F238E27FC236}">
                      <a16:creationId xmlns:a16="http://schemas.microsoft.com/office/drawing/2014/main" id="{20A0EFCB-273F-46B7-9CAE-57D949A9941C}"/>
                    </a:ext>
                  </a:extLst>
                </p:cNvPr>
                <p:cNvSpPr/>
                <p:nvPr/>
              </p:nvSpPr>
              <p:spPr>
                <a:xfrm>
                  <a:off x="1873576" y="205126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238" name="Rectangle 237">
                  <a:extLst>
                    <a:ext uri="{FF2B5EF4-FFF2-40B4-BE49-F238E27FC236}">
                      <a16:creationId xmlns:a16="http://schemas.microsoft.com/office/drawing/2014/main" id="{3AFCDD06-B887-427C-9BD4-DB42C26FEF12}"/>
                    </a:ext>
                  </a:extLst>
                </p:cNvPr>
                <p:cNvSpPr/>
                <p:nvPr/>
              </p:nvSpPr>
              <p:spPr>
                <a:xfrm>
                  <a:off x="1634680" y="334727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grpSp>
          <p:grpSp>
            <p:nvGrpSpPr>
              <p:cNvPr id="239" name="Group 238">
                <a:extLst>
                  <a:ext uri="{FF2B5EF4-FFF2-40B4-BE49-F238E27FC236}">
                    <a16:creationId xmlns:a16="http://schemas.microsoft.com/office/drawing/2014/main" id="{7A4FAEEF-1636-4150-A223-D14E1E4895CA}"/>
                  </a:ext>
                </a:extLst>
              </p:cNvPr>
              <p:cNvGrpSpPr/>
              <p:nvPr/>
            </p:nvGrpSpPr>
            <p:grpSpPr>
              <a:xfrm>
                <a:off x="1896103" y="658717"/>
                <a:ext cx="5406206" cy="5406863"/>
                <a:chOff x="1495716" y="588336"/>
                <a:chExt cx="5406206" cy="5406863"/>
              </a:xfrm>
            </p:grpSpPr>
            <p:sp>
              <p:nvSpPr>
                <p:cNvPr id="240" name="Oval 239">
                  <a:extLst>
                    <a:ext uri="{FF2B5EF4-FFF2-40B4-BE49-F238E27FC236}">
                      <a16:creationId xmlns:a16="http://schemas.microsoft.com/office/drawing/2014/main" id="{510382CE-2E8D-48EA-9759-7767206DCBFB}"/>
                    </a:ext>
                  </a:extLst>
                </p:cNvPr>
                <p:cNvSpPr>
                  <a:spLocks noChangeAspect="1"/>
                </p:cNvSpPr>
                <p:nvPr/>
              </p:nvSpPr>
              <p:spPr>
                <a:xfrm>
                  <a:off x="1501922" y="594599"/>
                  <a:ext cx="5400000" cy="540060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41" name="Group 240">
                  <a:extLst>
                    <a:ext uri="{FF2B5EF4-FFF2-40B4-BE49-F238E27FC236}">
                      <a16:creationId xmlns:a16="http://schemas.microsoft.com/office/drawing/2014/main" id="{5867BA8E-D5FF-4620-A70C-E268A7AE32C0}"/>
                    </a:ext>
                  </a:extLst>
                </p:cNvPr>
                <p:cNvGrpSpPr/>
                <p:nvPr/>
              </p:nvGrpSpPr>
              <p:grpSpPr>
                <a:xfrm>
                  <a:off x="1495716" y="588336"/>
                  <a:ext cx="5400001" cy="5400600"/>
                  <a:chOff x="1515430" y="706738"/>
                  <a:chExt cx="5400001" cy="5400600"/>
                </a:xfrm>
              </p:grpSpPr>
              <p:cxnSp>
                <p:nvCxnSpPr>
                  <p:cNvPr id="242" name="Straight Connector 241">
                    <a:extLst>
                      <a:ext uri="{FF2B5EF4-FFF2-40B4-BE49-F238E27FC236}">
                        <a16:creationId xmlns:a16="http://schemas.microsoft.com/office/drawing/2014/main" id="{A1B57762-111B-4B85-8B85-97C3DF396F02}"/>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95F3975C-3ECC-4BC3-9E39-4FB9BA844837}"/>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A5582BED-50BE-4413-83B4-00DB7D5085A6}"/>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AA0FC48-F9C3-4602-AE35-02A3416005B9}"/>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14E619C8-433C-4E75-AC32-C1E64F995716}"/>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C543BE46-583B-440D-A350-7E404921D632}"/>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21C2094A-A8B4-449C-B43F-20176177480E}"/>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441C7F1E-E299-4C73-8110-26942D7FC1C5}"/>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7ECB1616-BE30-4DD3-81C0-252B1E37A497}"/>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6E9F9410-63E5-41A5-8961-0189B25447A4}"/>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B73244E-82EF-441E-BD51-94975AA7CCE0}"/>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5865BCDD-9082-44F9-8E2A-524B0CCD4577}"/>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A64533E-F642-48A5-A9F7-2C9E8F1F03F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1EC81212-BE3A-498E-B5B7-6B7717199CF4}"/>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4D0ADB02-7516-4D8A-AA97-DA516CEC1487}"/>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79C8E424-254D-4C01-B0D2-6B851F4F6EF0}"/>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A6B14AA1-4DD7-498B-95E5-6405D966C91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87BB1D0B-2F08-40AA-991F-2AAE58E712F0}"/>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26BCA2B3-A699-429A-A206-2DB7363B9D2E}"/>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61" name="Oval 260">
                    <a:extLst>
                      <a:ext uri="{FF2B5EF4-FFF2-40B4-BE49-F238E27FC236}">
                        <a16:creationId xmlns:a16="http://schemas.microsoft.com/office/drawing/2014/main" id="{9C8D94AA-5571-423B-97F9-D2BD10F55397}"/>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2" name="Oval 261">
                    <a:extLst>
                      <a:ext uri="{FF2B5EF4-FFF2-40B4-BE49-F238E27FC236}">
                        <a16:creationId xmlns:a16="http://schemas.microsoft.com/office/drawing/2014/main" id="{3C23D572-5C2F-49B3-BA94-1D7A3E8451D1}"/>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264" name="4-Point Star 85">
                <a:extLst>
                  <a:ext uri="{FF2B5EF4-FFF2-40B4-BE49-F238E27FC236}">
                    <a16:creationId xmlns:a16="http://schemas.microsoft.com/office/drawing/2014/main" id="{DE50F214-0108-441F-83E0-BA80E283456D}"/>
                  </a:ext>
                </a:extLst>
              </p:cNvPr>
              <p:cNvSpPr/>
              <p:nvPr/>
            </p:nvSpPr>
            <p:spPr>
              <a:xfrm>
                <a:off x="4440828" y="3223367"/>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123" name="Straight Connector 122">
              <a:extLst>
                <a:ext uri="{FF2B5EF4-FFF2-40B4-BE49-F238E27FC236}">
                  <a16:creationId xmlns:a16="http://schemas.microsoft.com/office/drawing/2014/main" id="{AD15E0C9-C348-40FB-A8BF-85F9FBDC4605}"/>
                </a:ext>
              </a:extLst>
            </p:cNvPr>
            <p:cNvCxnSpPr>
              <a:cxnSpLocks/>
              <a:stCxn id="91" idx="6"/>
            </p:cNvCxnSpPr>
            <p:nvPr/>
          </p:nvCxnSpPr>
          <p:spPr>
            <a:xfrm flipH="1" flipV="1">
              <a:off x="4601835" y="1088669"/>
              <a:ext cx="391178" cy="26090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6" name="Straight Connector 125">
              <a:extLst>
                <a:ext uri="{FF2B5EF4-FFF2-40B4-BE49-F238E27FC236}">
                  <a16:creationId xmlns:a16="http://schemas.microsoft.com/office/drawing/2014/main" id="{5B9C67BB-DD2F-4041-BB4C-4C56471E217D}"/>
                </a:ext>
              </a:extLst>
            </p:cNvPr>
            <p:cNvCxnSpPr>
              <a:cxnSpLocks/>
              <a:stCxn id="90" idx="6"/>
            </p:cNvCxnSpPr>
            <p:nvPr/>
          </p:nvCxnSpPr>
          <p:spPr>
            <a:xfrm flipH="1" flipV="1">
              <a:off x="4976821" y="1346646"/>
              <a:ext cx="390198" cy="10630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8" name="Straight Connector 127">
              <a:extLst>
                <a:ext uri="{FF2B5EF4-FFF2-40B4-BE49-F238E27FC236}">
                  <a16:creationId xmlns:a16="http://schemas.microsoft.com/office/drawing/2014/main" id="{59098683-8B3F-4ACB-BB8B-469D30192340}"/>
                </a:ext>
              </a:extLst>
            </p:cNvPr>
            <p:cNvCxnSpPr>
              <a:cxnSpLocks/>
              <a:stCxn id="118" idx="0"/>
            </p:cNvCxnSpPr>
            <p:nvPr/>
          </p:nvCxnSpPr>
          <p:spPr>
            <a:xfrm flipH="1">
              <a:off x="4049850" y="1482048"/>
              <a:ext cx="223538" cy="2979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9" name="Straight Connector 128">
              <a:extLst>
                <a:ext uri="{FF2B5EF4-FFF2-40B4-BE49-F238E27FC236}">
                  <a16:creationId xmlns:a16="http://schemas.microsoft.com/office/drawing/2014/main" id="{0CED86A2-70F2-44A5-8D8F-B5344DCBAF41}"/>
                </a:ext>
              </a:extLst>
            </p:cNvPr>
            <p:cNvCxnSpPr>
              <a:cxnSpLocks/>
            </p:cNvCxnSpPr>
            <p:nvPr/>
          </p:nvCxnSpPr>
          <p:spPr>
            <a:xfrm flipH="1" flipV="1">
              <a:off x="3652210" y="1665794"/>
              <a:ext cx="390198" cy="10630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0" name="Straight Connector 129">
              <a:extLst>
                <a:ext uri="{FF2B5EF4-FFF2-40B4-BE49-F238E27FC236}">
                  <a16:creationId xmlns:a16="http://schemas.microsoft.com/office/drawing/2014/main" id="{AD261E11-0584-487D-84C6-320F7AD0FA4A}"/>
                </a:ext>
              </a:extLst>
            </p:cNvPr>
            <p:cNvCxnSpPr>
              <a:cxnSpLocks/>
              <a:stCxn id="122" idx="0"/>
            </p:cNvCxnSpPr>
            <p:nvPr/>
          </p:nvCxnSpPr>
          <p:spPr>
            <a:xfrm flipH="1">
              <a:off x="3358505" y="1635561"/>
              <a:ext cx="294202" cy="15494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1" name="Straight Connector 130">
              <a:extLst>
                <a:ext uri="{FF2B5EF4-FFF2-40B4-BE49-F238E27FC236}">
                  <a16:creationId xmlns:a16="http://schemas.microsoft.com/office/drawing/2014/main" id="{471A4EF8-CC5E-47F6-BA9B-6AB639E90289}"/>
                </a:ext>
              </a:extLst>
            </p:cNvPr>
            <p:cNvCxnSpPr>
              <a:cxnSpLocks/>
              <a:stCxn id="120" idx="7"/>
            </p:cNvCxnSpPr>
            <p:nvPr/>
          </p:nvCxnSpPr>
          <p:spPr>
            <a:xfrm flipH="1">
              <a:off x="2923044" y="1770206"/>
              <a:ext cx="459746" cy="522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2" name="Straight Connector 131">
              <a:extLst>
                <a:ext uri="{FF2B5EF4-FFF2-40B4-BE49-F238E27FC236}">
                  <a16:creationId xmlns:a16="http://schemas.microsoft.com/office/drawing/2014/main" id="{EE859B02-BB78-4E61-B041-D0D583E43A0D}"/>
                </a:ext>
              </a:extLst>
            </p:cNvPr>
            <p:cNvCxnSpPr>
              <a:cxnSpLocks/>
              <a:stCxn id="92" idx="3"/>
            </p:cNvCxnSpPr>
            <p:nvPr/>
          </p:nvCxnSpPr>
          <p:spPr>
            <a:xfrm flipH="1">
              <a:off x="4271892" y="1103390"/>
              <a:ext cx="286512" cy="40369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7" name="Straight Connector 136">
              <a:extLst>
                <a:ext uri="{FF2B5EF4-FFF2-40B4-BE49-F238E27FC236}">
                  <a16:creationId xmlns:a16="http://schemas.microsoft.com/office/drawing/2014/main" id="{92BEC0D0-C5B1-42A8-A39E-E06830F68335}"/>
                </a:ext>
              </a:extLst>
            </p:cNvPr>
            <p:cNvCxnSpPr>
              <a:cxnSpLocks/>
              <a:endCxn id="87" idx="7"/>
            </p:cNvCxnSpPr>
            <p:nvPr/>
          </p:nvCxnSpPr>
          <p:spPr>
            <a:xfrm flipH="1">
              <a:off x="6118955" y="1674025"/>
              <a:ext cx="34170" cy="50358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8" name="Straight Connector 137">
              <a:extLst>
                <a:ext uri="{FF2B5EF4-FFF2-40B4-BE49-F238E27FC236}">
                  <a16:creationId xmlns:a16="http://schemas.microsoft.com/office/drawing/2014/main" id="{92DB9C3B-A22C-4409-97EA-A12A6F52C5D4}"/>
                </a:ext>
              </a:extLst>
            </p:cNvPr>
            <p:cNvCxnSpPr>
              <a:cxnSpLocks/>
              <a:stCxn id="97" idx="7"/>
            </p:cNvCxnSpPr>
            <p:nvPr/>
          </p:nvCxnSpPr>
          <p:spPr>
            <a:xfrm flipH="1" flipV="1">
              <a:off x="6084807" y="2197681"/>
              <a:ext cx="576366" cy="3022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9" name="Straight Connector 138">
              <a:extLst>
                <a:ext uri="{FF2B5EF4-FFF2-40B4-BE49-F238E27FC236}">
                  <a16:creationId xmlns:a16="http://schemas.microsoft.com/office/drawing/2014/main" id="{B5EFD564-CB70-4138-89A5-BF76DF86CFCD}"/>
                </a:ext>
              </a:extLst>
            </p:cNvPr>
            <p:cNvCxnSpPr>
              <a:cxnSpLocks/>
              <a:stCxn id="88" idx="6"/>
            </p:cNvCxnSpPr>
            <p:nvPr/>
          </p:nvCxnSpPr>
          <p:spPr>
            <a:xfrm flipH="1" flipV="1">
              <a:off x="5840424" y="1309732"/>
              <a:ext cx="331628" cy="37340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0" name="Straight Connector 139">
              <a:extLst>
                <a:ext uri="{FF2B5EF4-FFF2-40B4-BE49-F238E27FC236}">
                  <a16:creationId xmlns:a16="http://schemas.microsoft.com/office/drawing/2014/main" id="{2197DC22-2E5D-4266-923E-5B9CBE6A0412}"/>
                </a:ext>
              </a:extLst>
            </p:cNvPr>
            <p:cNvCxnSpPr>
              <a:cxnSpLocks/>
              <a:stCxn id="89" idx="7"/>
            </p:cNvCxnSpPr>
            <p:nvPr/>
          </p:nvCxnSpPr>
          <p:spPr>
            <a:xfrm flipH="1">
              <a:off x="5333932" y="1304184"/>
              <a:ext cx="533712" cy="14053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78B6DB68-9F9A-4B48-BEF4-59D9B5C1B690}"/>
                </a:ext>
              </a:extLst>
            </p:cNvPr>
            <p:cNvCxnSpPr>
              <a:cxnSpLocks/>
              <a:stCxn id="96" idx="4"/>
            </p:cNvCxnSpPr>
            <p:nvPr/>
          </p:nvCxnSpPr>
          <p:spPr>
            <a:xfrm flipH="1" flipV="1">
              <a:off x="6623067" y="2244140"/>
              <a:ext cx="513690" cy="28048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0" name="Straight Connector 149">
              <a:extLst>
                <a:ext uri="{FF2B5EF4-FFF2-40B4-BE49-F238E27FC236}">
                  <a16:creationId xmlns:a16="http://schemas.microsoft.com/office/drawing/2014/main" id="{5904F115-F900-4D2C-982A-7935441E0DD9}"/>
                </a:ext>
              </a:extLst>
            </p:cNvPr>
            <p:cNvCxnSpPr>
              <a:cxnSpLocks/>
              <a:endCxn id="95" idx="3"/>
            </p:cNvCxnSpPr>
            <p:nvPr/>
          </p:nvCxnSpPr>
          <p:spPr>
            <a:xfrm flipH="1">
              <a:off x="6909611" y="2502767"/>
              <a:ext cx="213730" cy="53847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4" name="Straight Connector 153">
              <a:extLst>
                <a:ext uri="{FF2B5EF4-FFF2-40B4-BE49-F238E27FC236}">
                  <a16:creationId xmlns:a16="http://schemas.microsoft.com/office/drawing/2014/main" id="{41699651-D12B-41D4-AB2A-74D33EDAE540}"/>
                </a:ext>
              </a:extLst>
            </p:cNvPr>
            <p:cNvCxnSpPr>
              <a:cxnSpLocks/>
              <a:endCxn id="85" idx="1"/>
            </p:cNvCxnSpPr>
            <p:nvPr/>
          </p:nvCxnSpPr>
          <p:spPr>
            <a:xfrm flipH="1" flipV="1">
              <a:off x="5514217" y="3659362"/>
              <a:ext cx="1132876" cy="70508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5" name="Straight Connector 154">
              <a:extLst>
                <a:ext uri="{FF2B5EF4-FFF2-40B4-BE49-F238E27FC236}">
                  <a16:creationId xmlns:a16="http://schemas.microsoft.com/office/drawing/2014/main" id="{0E4539CD-C6FB-463C-A7E9-4F5BA155FD2F}"/>
                </a:ext>
              </a:extLst>
            </p:cNvPr>
            <p:cNvCxnSpPr>
              <a:cxnSpLocks/>
              <a:stCxn id="93" idx="5"/>
            </p:cNvCxnSpPr>
            <p:nvPr/>
          </p:nvCxnSpPr>
          <p:spPr>
            <a:xfrm flipH="1" flipV="1">
              <a:off x="5543520" y="3668795"/>
              <a:ext cx="995436" cy="4317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6" name="Straight Connector 155">
              <a:extLst>
                <a:ext uri="{FF2B5EF4-FFF2-40B4-BE49-F238E27FC236}">
                  <a16:creationId xmlns:a16="http://schemas.microsoft.com/office/drawing/2014/main" id="{C5947BBF-E85D-403B-BB3E-3617D7581BA4}"/>
                </a:ext>
              </a:extLst>
            </p:cNvPr>
            <p:cNvCxnSpPr>
              <a:cxnSpLocks/>
              <a:endCxn id="94" idx="3"/>
            </p:cNvCxnSpPr>
            <p:nvPr/>
          </p:nvCxnSpPr>
          <p:spPr>
            <a:xfrm flipH="1">
              <a:off x="6771372" y="2976340"/>
              <a:ext cx="165822" cy="40734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D47D7CA8-7A8F-44ED-9ACA-B32BF4F8B93A}"/>
                </a:ext>
              </a:extLst>
            </p:cNvPr>
            <p:cNvCxnSpPr>
              <a:cxnSpLocks/>
              <a:endCxn id="93" idx="7"/>
            </p:cNvCxnSpPr>
            <p:nvPr/>
          </p:nvCxnSpPr>
          <p:spPr>
            <a:xfrm flipH="1">
              <a:off x="6538956" y="3297208"/>
              <a:ext cx="270700" cy="3436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9" name="Straight Connector 158">
              <a:extLst>
                <a:ext uri="{FF2B5EF4-FFF2-40B4-BE49-F238E27FC236}">
                  <a16:creationId xmlns:a16="http://schemas.microsoft.com/office/drawing/2014/main" id="{037A4CD5-8FD4-4771-A112-113F58ECC753}"/>
                </a:ext>
              </a:extLst>
            </p:cNvPr>
            <p:cNvCxnSpPr>
              <a:cxnSpLocks/>
              <a:endCxn id="100" idx="1"/>
            </p:cNvCxnSpPr>
            <p:nvPr/>
          </p:nvCxnSpPr>
          <p:spPr>
            <a:xfrm flipH="1" flipV="1">
              <a:off x="4870244" y="3635346"/>
              <a:ext cx="1944694" cy="13006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1" name="Straight Connector 160">
              <a:extLst>
                <a:ext uri="{FF2B5EF4-FFF2-40B4-BE49-F238E27FC236}">
                  <a16:creationId xmlns:a16="http://schemas.microsoft.com/office/drawing/2014/main" id="{B3980E65-6739-4802-95EF-FECBFA104ED9}"/>
                </a:ext>
              </a:extLst>
            </p:cNvPr>
            <p:cNvCxnSpPr>
              <a:cxnSpLocks/>
              <a:stCxn id="101" idx="1"/>
              <a:endCxn id="158" idx="5"/>
            </p:cNvCxnSpPr>
            <p:nvPr/>
          </p:nvCxnSpPr>
          <p:spPr>
            <a:xfrm>
              <a:off x="6611653" y="4361017"/>
              <a:ext cx="249269" cy="59065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4" name="Straight Connector 163">
              <a:extLst>
                <a:ext uri="{FF2B5EF4-FFF2-40B4-BE49-F238E27FC236}">
                  <a16:creationId xmlns:a16="http://schemas.microsoft.com/office/drawing/2014/main" id="{D8FE1010-D56C-494B-9D59-B217F16784B4}"/>
                </a:ext>
              </a:extLst>
            </p:cNvPr>
            <p:cNvCxnSpPr>
              <a:cxnSpLocks/>
              <a:endCxn id="100" idx="1"/>
            </p:cNvCxnSpPr>
            <p:nvPr/>
          </p:nvCxnSpPr>
          <p:spPr>
            <a:xfrm flipH="1" flipV="1">
              <a:off x="4870244" y="3635346"/>
              <a:ext cx="984664" cy="135473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7515959E-1C05-4438-85C9-DD15D049F873}"/>
                </a:ext>
              </a:extLst>
            </p:cNvPr>
            <p:cNvCxnSpPr>
              <a:cxnSpLocks/>
              <a:endCxn id="105" idx="1"/>
            </p:cNvCxnSpPr>
            <p:nvPr/>
          </p:nvCxnSpPr>
          <p:spPr>
            <a:xfrm flipH="1">
              <a:off x="5523562" y="4985952"/>
              <a:ext cx="316208" cy="13203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9" name="Straight Connector 168">
              <a:extLst>
                <a:ext uri="{FF2B5EF4-FFF2-40B4-BE49-F238E27FC236}">
                  <a16:creationId xmlns:a16="http://schemas.microsoft.com/office/drawing/2014/main" id="{2CCF1D40-C8A3-4E06-A9E4-227815A18AA4}"/>
                </a:ext>
              </a:extLst>
            </p:cNvPr>
            <p:cNvCxnSpPr>
              <a:cxnSpLocks/>
              <a:stCxn id="103" idx="7"/>
            </p:cNvCxnSpPr>
            <p:nvPr/>
          </p:nvCxnSpPr>
          <p:spPr>
            <a:xfrm flipH="1">
              <a:off x="4584324" y="5154453"/>
              <a:ext cx="350738" cy="4515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0" name="Straight Connector 169">
              <a:extLst>
                <a:ext uri="{FF2B5EF4-FFF2-40B4-BE49-F238E27FC236}">
                  <a16:creationId xmlns:a16="http://schemas.microsoft.com/office/drawing/2014/main" id="{E4A1B266-C690-4C38-B1AC-95730DAFF728}"/>
                </a:ext>
              </a:extLst>
            </p:cNvPr>
            <p:cNvCxnSpPr>
              <a:cxnSpLocks/>
              <a:stCxn id="102" idx="0"/>
            </p:cNvCxnSpPr>
            <p:nvPr/>
          </p:nvCxnSpPr>
          <p:spPr>
            <a:xfrm flipH="1">
              <a:off x="4242196" y="5174016"/>
              <a:ext cx="344322" cy="34722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1" name="Straight Connector 170">
              <a:extLst>
                <a:ext uri="{FF2B5EF4-FFF2-40B4-BE49-F238E27FC236}">
                  <a16:creationId xmlns:a16="http://schemas.microsoft.com/office/drawing/2014/main" id="{615D23ED-6AE7-4065-AE63-6F67F17E10A6}"/>
                </a:ext>
              </a:extLst>
            </p:cNvPr>
            <p:cNvCxnSpPr>
              <a:cxnSpLocks/>
              <a:stCxn id="109" idx="0"/>
            </p:cNvCxnSpPr>
            <p:nvPr/>
          </p:nvCxnSpPr>
          <p:spPr>
            <a:xfrm flipH="1" flipV="1">
              <a:off x="3955077" y="5128349"/>
              <a:ext cx="272646" cy="36530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2" name="Straight Connector 171">
              <a:extLst>
                <a:ext uri="{FF2B5EF4-FFF2-40B4-BE49-F238E27FC236}">
                  <a16:creationId xmlns:a16="http://schemas.microsoft.com/office/drawing/2014/main" id="{6777CCF0-AA1F-4763-8576-0DC85D66288E}"/>
                </a:ext>
              </a:extLst>
            </p:cNvPr>
            <p:cNvCxnSpPr>
              <a:cxnSpLocks/>
              <a:stCxn id="104" idx="1"/>
            </p:cNvCxnSpPr>
            <p:nvPr/>
          </p:nvCxnSpPr>
          <p:spPr>
            <a:xfrm flipH="1" flipV="1">
              <a:off x="4896626" y="5171741"/>
              <a:ext cx="344650" cy="16593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3" name="Straight Connector 172">
              <a:extLst>
                <a:ext uri="{FF2B5EF4-FFF2-40B4-BE49-F238E27FC236}">
                  <a16:creationId xmlns:a16="http://schemas.microsoft.com/office/drawing/2014/main" id="{C3912F4B-BFC7-425B-8909-EEB81902D5C6}"/>
                </a:ext>
              </a:extLst>
            </p:cNvPr>
            <p:cNvCxnSpPr>
              <a:cxnSpLocks/>
              <a:stCxn id="105" idx="0"/>
            </p:cNvCxnSpPr>
            <p:nvPr/>
          </p:nvCxnSpPr>
          <p:spPr>
            <a:xfrm flipH="1">
              <a:off x="5256251" y="5103255"/>
              <a:ext cx="304198" cy="24975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1" name="Straight Connector 180">
              <a:extLst>
                <a:ext uri="{FF2B5EF4-FFF2-40B4-BE49-F238E27FC236}">
                  <a16:creationId xmlns:a16="http://schemas.microsoft.com/office/drawing/2014/main" id="{F17F4266-1E37-4588-9632-2DA56B27621F}"/>
                </a:ext>
              </a:extLst>
            </p:cNvPr>
            <p:cNvCxnSpPr>
              <a:cxnSpLocks/>
              <a:stCxn id="106" idx="2"/>
              <a:endCxn id="98" idx="5"/>
            </p:cNvCxnSpPr>
            <p:nvPr/>
          </p:nvCxnSpPr>
          <p:spPr>
            <a:xfrm flipV="1">
              <a:off x="2958842" y="4265081"/>
              <a:ext cx="719712" cy="10309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2" name="Straight Connector 181">
              <a:extLst>
                <a:ext uri="{FF2B5EF4-FFF2-40B4-BE49-F238E27FC236}">
                  <a16:creationId xmlns:a16="http://schemas.microsoft.com/office/drawing/2014/main" id="{0529FFD4-D727-4C7D-B27A-90D2A65B022C}"/>
                </a:ext>
              </a:extLst>
            </p:cNvPr>
            <p:cNvCxnSpPr>
              <a:cxnSpLocks/>
              <a:endCxn id="106" idx="5"/>
            </p:cNvCxnSpPr>
            <p:nvPr/>
          </p:nvCxnSpPr>
          <p:spPr>
            <a:xfrm flipH="1" flipV="1">
              <a:off x="3047895" y="5331605"/>
              <a:ext cx="328938" cy="14931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3" name="Straight Connector 182">
              <a:extLst>
                <a:ext uri="{FF2B5EF4-FFF2-40B4-BE49-F238E27FC236}">
                  <a16:creationId xmlns:a16="http://schemas.microsoft.com/office/drawing/2014/main" id="{865DAFDD-1736-4CF1-9D21-EC81D2396699}"/>
                </a:ext>
              </a:extLst>
            </p:cNvPr>
            <p:cNvCxnSpPr>
              <a:cxnSpLocks/>
              <a:endCxn id="108" idx="3"/>
            </p:cNvCxnSpPr>
            <p:nvPr/>
          </p:nvCxnSpPr>
          <p:spPr>
            <a:xfrm flipV="1">
              <a:off x="3379314" y="5149152"/>
              <a:ext cx="542786" cy="3194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3" name="Straight Connector 192">
              <a:extLst>
                <a:ext uri="{FF2B5EF4-FFF2-40B4-BE49-F238E27FC236}">
                  <a16:creationId xmlns:a16="http://schemas.microsoft.com/office/drawing/2014/main" id="{717B40D1-F57F-4BFD-8F42-B5FC5E3D4371}"/>
                </a:ext>
              </a:extLst>
            </p:cNvPr>
            <p:cNvCxnSpPr>
              <a:cxnSpLocks/>
              <a:stCxn id="113" idx="4"/>
            </p:cNvCxnSpPr>
            <p:nvPr/>
          </p:nvCxnSpPr>
          <p:spPr>
            <a:xfrm flipV="1">
              <a:off x="3218773" y="4208772"/>
              <a:ext cx="427259" cy="585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4" name="Straight Connector 193">
              <a:extLst>
                <a:ext uri="{FF2B5EF4-FFF2-40B4-BE49-F238E27FC236}">
                  <a16:creationId xmlns:a16="http://schemas.microsoft.com/office/drawing/2014/main" id="{CAD03EB1-E807-4172-9798-3E762D889391}"/>
                </a:ext>
              </a:extLst>
            </p:cNvPr>
            <p:cNvCxnSpPr>
              <a:cxnSpLocks/>
              <a:endCxn id="112" idx="4"/>
            </p:cNvCxnSpPr>
            <p:nvPr/>
          </p:nvCxnSpPr>
          <p:spPr>
            <a:xfrm flipV="1">
              <a:off x="3225448" y="3845441"/>
              <a:ext cx="346782" cy="34593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5" name="Straight Connector 194">
              <a:extLst>
                <a:ext uri="{FF2B5EF4-FFF2-40B4-BE49-F238E27FC236}">
                  <a16:creationId xmlns:a16="http://schemas.microsoft.com/office/drawing/2014/main" id="{EAE0BD17-720C-423D-A50E-5445FFB5ABE1}"/>
                </a:ext>
              </a:extLst>
            </p:cNvPr>
            <p:cNvCxnSpPr>
              <a:cxnSpLocks/>
              <a:endCxn id="117" idx="6"/>
            </p:cNvCxnSpPr>
            <p:nvPr/>
          </p:nvCxnSpPr>
          <p:spPr>
            <a:xfrm flipV="1">
              <a:off x="2548365" y="3429080"/>
              <a:ext cx="1684557" cy="3782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6" name="Straight Connector 195">
              <a:extLst>
                <a:ext uri="{FF2B5EF4-FFF2-40B4-BE49-F238E27FC236}">
                  <a16:creationId xmlns:a16="http://schemas.microsoft.com/office/drawing/2014/main" id="{C1D4E8AC-AB05-4AFC-A0D1-D8ECED321DB8}"/>
                </a:ext>
              </a:extLst>
            </p:cNvPr>
            <p:cNvCxnSpPr>
              <a:cxnSpLocks/>
              <a:endCxn id="112" idx="7"/>
            </p:cNvCxnSpPr>
            <p:nvPr/>
          </p:nvCxnSpPr>
          <p:spPr>
            <a:xfrm flipV="1">
              <a:off x="2555846" y="3759581"/>
              <a:ext cx="1053271" cy="6066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8" name="Straight Connector 197">
              <a:extLst>
                <a:ext uri="{FF2B5EF4-FFF2-40B4-BE49-F238E27FC236}">
                  <a16:creationId xmlns:a16="http://schemas.microsoft.com/office/drawing/2014/main" id="{61930AB1-2891-408F-9F8B-0B5A346D1C43}"/>
                </a:ext>
              </a:extLst>
            </p:cNvPr>
            <p:cNvCxnSpPr>
              <a:cxnSpLocks/>
              <a:stCxn id="116" idx="3"/>
            </p:cNvCxnSpPr>
            <p:nvPr/>
          </p:nvCxnSpPr>
          <p:spPr>
            <a:xfrm>
              <a:off x="2982643" y="3265570"/>
              <a:ext cx="1201407" cy="13521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9" name="Straight Connector 198">
              <a:extLst>
                <a:ext uri="{FF2B5EF4-FFF2-40B4-BE49-F238E27FC236}">
                  <a16:creationId xmlns:a16="http://schemas.microsoft.com/office/drawing/2014/main" id="{2AB9DAFD-A331-4450-8ECE-CC9E8E584B0A}"/>
                </a:ext>
              </a:extLst>
            </p:cNvPr>
            <p:cNvCxnSpPr>
              <a:cxnSpLocks/>
              <a:endCxn id="115" idx="1"/>
            </p:cNvCxnSpPr>
            <p:nvPr/>
          </p:nvCxnSpPr>
          <p:spPr>
            <a:xfrm>
              <a:off x="2594851" y="2436479"/>
              <a:ext cx="592442" cy="5282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0" name="Straight Connector 199">
              <a:extLst>
                <a:ext uri="{FF2B5EF4-FFF2-40B4-BE49-F238E27FC236}">
                  <a16:creationId xmlns:a16="http://schemas.microsoft.com/office/drawing/2014/main" id="{A09CE809-0983-47E8-AD32-280C49532EC6}"/>
                </a:ext>
              </a:extLst>
            </p:cNvPr>
            <p:cNvCxnSpPr>
              <a:cxnSpLocks/>
              <a:endCxn id="110" idx="6"/>
            </p:cNvCxnSpPr>
            <p:nvPr/>
          </p:nvCxnSpPr>
          <p:spPr>
            <a:xfrm>
              <a:off x="2944132" y="1871898"/>
              <a:ext cx="670339" cy="80795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1" name="Straight Connector 200">
              <a:extLst>
                <a:ext uri="{FF2B5EF4-FFF2-40B4-BE49-F238E27FC236}">
                  <a16:creationId xmlns:a16="http://schemas.microsoft.com/office/drawing/2014/main" id="{CAF06F6A-2FE1-4DB1-B701-90850549A9D8}"/>
                </a:ext>
              </a:extLst>
            </p:cNvPr>
            <p:cNvCxnSpPr>
              <a:cxnSpLocks/>
              <a:stCxn id="114" idx="1"/>
              <a:endCxn id="110" idx="2"/>
            </p:cNvCxnSpPr>
            <p:nvPr/>
          </p:nvCxnSpPr>
          <p:spPr>
            <a:xfrm>
              <a:off x="2585006" y="2402014"/>
              <a:ext cx="925133" cy="27783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2" name="Straight Connector 201">
              <a:extLst>
                <a:ext uri="{FF2B5EF4-FFF2-40B4-BE49-F238E27FC236}">
                  <a16:creationId xmlns:a16="http://schemas.microsoft.com/office/drawing/2014/main" id="{BAEF9CCE-AAA9-4318-899C-A7A758A7FB1E}"/>
                </a:ext>
              </a:extLst>
            </p:cNvPr>
            <p:cNvCxnSpPr>
              <a:cxnSpLocks/>
              <a:endCxn id="115" idx="1"/>
            </p:cNvCxnSpPr>
            <p:nvPr/>
          </p:nvCxnSpPr>
          <p:spPr>
            <a:xfrm flipV="1">
              <a:off x="3015040" y="2964759"/>
              <a:ext cx="172253" cy="27251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17" name="Flowchart: Connector 116">
              <a:extLst>
                <a:ext uri="{FF2B5EF4-FFF2-40B4-BE49-F238E27FC236}">
                  <a16:creationId xmlns:a16="http://schemas.microsoft.com/office/drawing/2014/main" id="{A267746A-C8F7-4277-96F0-B2B32191388F}"/>
                </a:ext>
              </a:extLst>
            </p:cNvPr>
            <p:cNvSpPr/>
            <p:nvPr/>
          </p:nvSpPr>
          <p:spPr>
            <a:xfrm>
              <a:off x="4128590" y="337878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B61551B6-522B-44D9-8BBE-19728023EA79}"/>
                </a:ext>
              </a:extLst>
            </p:cNvPr>
            <p:cNvSpPr/>
            <p:nvPr/>
          </p:nvSpPr>
          <p:spPr>
            <a:xfrm>
              <a:off x="2967364" y="317971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B3C588AC-B7C4-4865-83CA-27A37E2D4B2B}"/>
                </a:ext>
              </a:extLst>
            </p:cNvPr>
            <p:cNvSpPr/>
            <p:nvPr/>
          </p:nvSpPr>
          <p:spPr>
            <a:xfrm>
              <a:off x="3172014" y="295002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13F5F7EE-05DF-4860-8C99-0629DEB57275}"/>
                </a:ext>
              </a:extLst>
            </p:cNvPr>
            <p:cNvSpPr/>
            <p:nvPr/>
          </p:nvSpPr>
          <p:spPr>
            <a:xfrm>
              <a:off x="3510139" y="262955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A078F968-E41E-4398-8C2C-C1843AE125D2}"/>
                </a:ext>
              </a:extLst>
            </p:cNvPr>
            <p:cNvSpPr/>
            <p:nvPr/>
          </p:nvSpPr>
          <p:spPr>
            <a:xfrm>
              <a:off x="2569727" y="238728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E6B8463A-21C5-4C4B-ADCE-BAC12DA5742F}"/>
                </a:ext>
              </a:extLst>
            </p:cNvPr>
            <p:cNvSpPr/>
            <p:nvPr/>
          </p:nvSpPr>
          <p:spPr>
            <a:xfrm>
              <a:off x="3520064" y="374485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93E8E635-0E0B-41BB-BB0A-4CF172D80BAA}"/>
                </a:ext>
              </a:extLst>
            </p:cNvPr>
            <p:cNvSpPr/>
            <p:nvPr/>
          </p:nvSpPr>
          <p:spPr>
            <a:xfrm>
              <a:off x="3166607" y="416674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11481AA7-34B2-466D-BE0A-C22053951257}"/>
                </a:ext>
              </a:extLst>
            </p:cNvPr>
            <p:cNvSpPr/>
            <p:nvPr/>
          </p:nvSpPr>
          <p:spPr>
            <a:xfrm>
              <a:off x="3589501" y="417922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2278CDBC-ED9D-4B3F-82FC-2046D307AF7B}"/>
                </a:ext>
              </a:extLst>
            </p:cNvPr>
            <p:cNvSpPr/>
            <p:nvPr/>
          </p:nvSpPr>
          <p:spPr>
            <a:xfrm>
              <a:off x="4854965" y="362061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5" name="Flowchart: Connector 84">
              <a:extLst>
                <a:ext uri="{FF2B5EF4-FFF2-40B4-BE49-F238E27FC236}">
                  <a16:creationId xmlns:a16="http://schemas.microsoft.com/office/drawing/2014/main" id="{7E24C424-A4D3-4467-A5A7-9C49D401D73C}"/>
                </a:ext>
              </a:extLst>
            </p:cNvPr>
            <p:cNvSpPr/>
            <p:nvPr/>
          </p:nvSpPr>
          <p:spPr>
            <a:xfrm>
              <a:off x="5498938" y="3644631"/>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22C61C3B-D76D-4CFF-8AB3-A5E19434F87B}"/>
                </a:ext>
              </a:extLst>
            </p:cNvPr>
            <p:cNvSpPr/>
            <p:nvPr/>
          </p:nvSpPr>
          <p:spPr>
            <a:xfrm>
              <a:off x="6449903" y="362610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D7CAFA14-EF3A-4B21-AEB4-FC80BF46C2B3}"/>
                </a:ext>
              </a:extLst>
            </p:cNvPr>
            <p:cNvSpPr/>
            <p:nvPr/>
          </p:nvSpPr>
          <p:spPr>
            <a:xfrm>
              <a:off x="2492239" y="375608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BC5DC68B-11EE-4747-AC42-39D63178E876}"/>
                </a:ext>
              </a:extLst>
            </p:cNvPr>
            <p:cNvSpPr/>
            <p:nvPr/>
          </p:nvSpPr>
          <p:spPr>
            <a:xfrm>
              <a:off x="2958842" y="524574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A04082C5-26C0-4BF2-A53D-016BCCEB4D05}"/>
                </a:ext>
              </a:extLst>
            </p:cNvPr>
            <p:cNvSpPr/>
            <p:nvPr/>
          </p:nvSpPr>
          <p:spPr>
            <a:xfrm>
              <a:off x="3304110" y="544482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7A429D8E-DFB0-4652-B7FF-5387A1E3576B}"/>
                </a:ext>
              </a:extLst>
            </p:cNvPr>
            <p:cNvSpPr/>
            <p:nvPr/>
          </p:nvSpPr>
          <p:spPr>
            <a:xfrm>
              <a:off x="3906821" y="506329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E5EA01BD-FDDE-42CE-8F69-5E647540F912}"/>
                </a:ext>
              </a:extLst>
            </p:cNvPr>
            <p:cNvSpPr/>
            <p:nvPr/>
          </p:nvSpPr>
          <p:spPr>
            <a:xfrm>
              <a:off x="4175557" y="549365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2731C92E-AD8B-4979-8CD0-DB64DA0F4388}"/>
                </a:ext>
              </a:extLst>
            </p:cNvPr>
            <p:cNvSpPr/>
            <p:nvPr/>
          </p:nvSpPr>
          <p:spPr>
            <a:xfrm>
              <a:off x="4534352" y="517401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57461EC2-DC80-4DE1-AFAB-22B73E8BF293}"/>
                </a:ext>
              </a:extLst>
            </p:cNvPr>
            <p:cNvSpPr/>
            <p:nvPr/>
          </p:nvSpPr>
          <p:spPr>
            <a:xfrm>
              <a:off x="4846009" y="513972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76427B75-62E2-45C0-9085-27C318315D40}"/>
                </a:ext>
              </a:extLst>
            </p:cNvPr>
            <p:cNvSpPr/>
            <p:nvPr/>
          </p:nvSpPr>
          <p:spPr>
            <a:xfrm>
              <a:off x="5225997" y="532294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3370B2AA-F10F-421A-9C77-D2522899B900}"/>
                </a:ext>
              </a:extLst>
            </p:cNvPr>
            <p:cNvSpPr/>
            <p:nvPr/>
          </p:nvSpPr>
          <p:spPr>
            <a:xfrm>
              <a:off x="5508283" y="510325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4754D19B-990D-43EB-B906-A56C1B54489B}"/>
                </a:ext>
              </a:extLst>
            </p:cNvPr>
            <p:cNvSpPr/>
            <p:nvPr/>
          </p:nvSpPr>
          <p:spPr>
            <a:xfrm>
              <a:off x="5803216" y="495488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58" name="Flowchart: Connector 157">
              <a:extLst>
                <a:ext uri="{FF2B5EF4-FFF2-40B4-BE49-F238E27FC236}">
                  <a16:creationId xmlns:a16="http://schemas.microsoft.com/office/drawing/2014/main" id="{5D4F3AC4-DEA1-42D1-8E0F-CA47AE8E27B1}"/>
                </a:ext>
              </a:extLst>
            </p:cNvPr>
            <p:cNvSpPr/>
            <p:nvPr/>
          </p:nvSpPr>
          <p:spPr>
            <a:xfrm>
              <a:off x="6771869" y="486581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2002B635-D048-4A9F-AEF7-6720EFB17C56}"/>
                </a:ext>
              </a:extLst>
            </p:cNvPr>
            <p:cNvSpPr/>
            <p:nvPr/>
          </p:nvSpPr>
          <p:spPr>
            <a:xfrm>
              <a:off x="6596374" y="434628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86B7F8FB-D43E-4A65-AF56-491503E55A54}"/>
                </a:ext>
              </a:extLst>
            </p:cNvPr>
            <p:cNvSpPr/>
            <p:nvPr/>
          </p:nvSpPr>
          <p:spPr>
            <a:xfrm>
              <a:off x="6756093" y="329782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6C7BD968-AF1E-42CD-A346-1A0F832F7DBD}"/>
                </a:ext>
              </a:extLst>
            </p:cNvPr>
            <p:cNvSpPr/>
            <p:nvPr/>
          </p:nvSpPr>
          <p:spPr>
            <a:xfrm>
              <a:off x="6894332" y="295538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03B3DA35-97F6-478C-A67A-B9CCBD306050}"/>
                </a:ext>
              </a:extLst>
            </p:cNvPr>
            <p:cNvSpPr/>
            <p:nvPr/>
          </p:nvSpPr>
          <p:spPr>
            <a:xfrm>
              <a:off x="7084591" y="242403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29BE21A2-3FAE-467B-8B38-D28FCD1D38C1}"/>
                </a:ext>
              </a:extLst>
            </p:cNvPr>
            <p:cNvSpPr/>
            <p:nvPr/>
          </p:nvSpPr>
          <p:spPr>
            <a:xfrm>
              <a:off x="6572120" y="221317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3DAE4E9A-18D5-49B4-90BC-7EA76D0461F6}"/>
                </a:ext>
              </a:extLst>
            </p:cNvPr>
            <p:cNvSpPr/>
            <p:nvPr/>
          </p:nvSpPr>
          <p:spPr>
            <a:xfrm>
              <a:off x="6029902" y="216287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F268002B-661A-4E7B-B1BF-D3B5199057CE}"/>
                </a:ext>
              </a:extLst>
            </p:cNvPr>
            <p:cNvSpPr/>
            <p:nvPr/>
          </p:nvSpPr>
          <p:spPr>
            <a:xfrm>
              <a:off x="6067720" y="163284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EB281365-473D-4226-BA39-4EECA9CE7351}"/>
                </a:ext>
              </a:extLst>
            </p:cNvPr>
            <p:cNvSpPr/>
            <p:nvPr/>
          </p:nvSpPr>
          <p:spPr>
            <a:xfrm>
              <a:off x="5778591" y="128945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BC746C9A-D233-4095-94E1-804D1E231A1E}"/>
                </a:ext>
              </a:extLst>
            </p:cNvPr>
            <p:cNvSpPr/>
            <p:nvPr/>
          </p:nvSpPr>
          <p:spPr>
            <a:xfrm>
              <a:off x="5262687" y="140265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AC348765-5914-47D4-AD98-821E808F8F04}"/>
                </a:ext>
              </a:extLst>
            </p:cNvPr>
            <p:cNvSpPr/>
            <p:nvPr/>
          </p:nvSpPr>
          <p:spPr>
            <a:xfrm>
              <a:off x="4888681" y="129927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80178B0D-FFDC-4E9B-8D43-3541AB126E5E}"/>
                </a:ext>
              </a:extLst>
            </p:cNvPr>
            <p:cNvSpPr/>
            <p:nvPr/>
          </p:nvSpPr>
          <p:spPr>
            <a:xfrm>
              <a:off x="4543125" y="101753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2A2A4B82-78B1-4F0B-A15A-C1A93DF410FA}"/>
                </a:ext>
              </a:extLst>
            </p:cNvPr>
            <p:cNvSpPr/>
            <p:nvPr/>
          </p:nvSpPr>
          <p:spPr>
            <a:xfrm>
              <a:off x="4221222" y="148204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DFB66D75-1244-44AC-8201-04638EB34757}"/>
                </a:ext>
              </a:extLst>
            </p:cNvPr>
            <p:cNvSpPr/>
            <p:nvPr/>
          </p:nvSpPr>
          <p:spPr>
            <a:xfrm>
              <a:off x="4001539" y="176444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2" name="Flowchart: Connector 121">
              <a:extLst>
                <a:ext uri="{FF2B5EF4-FFF2-40B4-BE49-F238E27FC236}">
                  <a16:creationId xmlns:a16="http://schemas.microsoft.com/office/drawing/2014/main" id="{B89EB72F-538B-47DD-A26D-1A8AA187AFAF}"/>
                </a:ext>
              </a:extLst>
            </p:cNvPr>
            <p:cNvSpPr/>
            <p:nvPr/>
          </p:nvSpPr>
          <p:spPr>
            <a:xfrm>
              <a:off x="3600541" y="163556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0" name="Flowchart: Connector 119">
              <a:extLst>
                <a:ext uri="{FF2B5EF4-FFF2-40B4-BE49-F238E27FC236}">
                  <a16:creationId xmlns:a16="http://schemas.microsoft.com/office/drawing/2014/main" id="{76FC04F6-8E70-4ADC-B601-41A770033536}"/>
                </a:ext>
              </a:extLst>
            </p:cNvPr>
            <p:cNvSpPr/>
            <p:nvPr/>
          </p:nvSpPr>
          <p:spPr>
            <a:xfrm>
              <a:off x="3293737" y="17554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1" name="Flowchart: Connector 120">
              <a:extLst>
                <a:ext uri="{FF2B5EF4-FFF2-40B4-BE49-F238E27FC236}">
                  <a16:creationId xmlns:a16="http://schemas.microsoft.com/office/drawing/2014/main" id="{202185C1-C0EE-4230-AB7E-814B27757D6D}"/>
                </a:ext>
              </a:extLst>
            </p:cNvPr>
            <p:cNvSpPr/>
            <p:nvPr/>
          </p:nvSpPr>
          <p:spPr>
            <a:xfrm>
              <a:off x="2880994" y="180010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278" name="Group 277">
            <a:extLst>
              <a:ext uri="{FF2B5EF4-FFF2-40B4-BE49-F238E27FC236}">
                <a16:creationId xmlns:a16="http://schemas.microsoft.com/office/drawing/2014/main" id="{15EABB57-72DB-4EF5-A1E1-056D19636099}"/>
              </a:ext>
            </a:extLst>
          </p:cNvPr>
          <p:cNvGrpSpPr/>
          <p:nvPr/>
        </p:nvGrpSpPr>
        <p:grpSpPr>
          <a:xfrm>
            <a:off x="270575" y="-183"/>
            <a:ext cx="2506428" cy="4047262"/>
            <a:chOff x="10159377" y="1114644"/>
            <a:chExt cx="2506428" cy="4047262"/>
          </a:xfrm>
        </p:grpSpPr>
        <p:sp>
          <p:nvSpPr>
            <p:cNvPr id="279" name="TextBox 278">
              <a:extLst>
                <a:ext uri="{FF2B5EF4-FFF2-40B4-BE49-F238E27FC236}">
                  <a16:creationId xmlns:a16="http://schemas.microsoft.com/office/drawing/2014/main" id="{BE37650F-A006-4BA1-AEC3-CA7BBE57596C}"/>
                </a:ext>
              </a:extLst>
            </p:cNvPr>
            <p:cNvSpPr txBox="1"/>
            <p:nvPr/>
          </p:nvSpPr>
          <p:spPr>
            <a:xfrm>
              <a:off x="10159377" y="1114644"/>
              <a:ext cx="2506428" cy="4047262"/>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WWF" pitchFamily="50" charset="0"/>
                  <a:ea typeface="+mn-ea"/>
                  <a:cs typeface="+mn-cs"/>
                </a:rPr>
                <a:t>LUNDY</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Set up</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Plans &amp; management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Involving people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Decision making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Resources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Monitoring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Results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80" name="Flowchart: Connector 279">
              <a:extLst>
                <a:ext uri="{FF2B5EF4-FFF2-40B4-BE49-F238E27FC236}">
                  <a16:creationId xmlns:a16="http://schemas.microsoft.com/office/drawing/2014/main" id="{2C7455B8-E4FF-4F2B-956A-573364C52EDD}"/>
                </a:ext>
              </a:extLst>
            </p:cNvPr>
            <p:cNvSpPr/>
            <p:nvPr/>
          </p:nvSpPr>
          <p:spPr>
            <a:xfrm>
              <a:off x="10376637" y="299988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81" name="Flowchart: Connector 280">
              <a:extLst>
                <a:ext uri="{FF2B5EF4-FFF2-40B4-BE49-F238E27FC236}">
                  <a16:creationId xmlns:a16="http://schemas.microsoft.com/office/drawing/2014/main" id="{F8681D12-FA79-4481-827E-A69C68D4BAC6}"/>
                </a:ext>
              </a:extLst>
            </p:cNvPr>
            <p:cNvSpPr/>
            <p:nvPr/>
          </p:nvSpPr>
          <p:spPr>
            <a:xfrm>
              <a:off x="10380217" y="277927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82" name="Rectangle 281">
              <a:extLst>
                <a:ext uri="{FF2B5EF4-FFF2-40B4-BE49-F238E27FC236}">
                  <a16:creationId xmlns:a16="http://schemas.microsoft.com/office/drawing/2014/main" id="{990AF3C0-1C74-4B05-B1FE-C8D1DCCA80D4}"/>
                </a:ext>
              </a:extLst>
            </p:cNvPr>
            <p:cNvSpPr/>
            <p:nvPr/>
          </p:nvSpPr>
          <p:spPr>
            <a:xfrm>
              <a:off x="10304784" y="2473266"/>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84" name="Rectangle 283">
              <a:extLst>
                <a:ext uri="{FF2B5EF4-FFF2-40B4-BE49-F238E27FC236}">
                  <a16:creationId xmlns:a16="http://schemas.microsoft.com/office/drawing/2014/main" id="{BC80CBF9-DA68-461B-BB5B-5A253F5B2976}"/>
                </a:ext>
              </a:extLst>
            </p:cNvPr>
            <p:cNvSpPr/>
            <p:nvPr/>
          </p:nvSpPr>
          <p:spPr>
            <a:xfrm>
              <a:off x="10304784" y="226042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85" name="Rectangle 284">
              <a:extLst>
                <a:ext uri="{FF2B5EF4-FFF2-40B4-BE49-F238E27FC236}">
                  <a16:creationId xmlns:a16="http://schemas.microsoft.com/office/drawing/2014/main" id="{986AE39A-66F7-462E-B537-2F4664B37F43}"/>
                </a:ext>
              </a:extLst>
            </p:cNvPr>
            <p:cNvSpPr/>
            <p:nvPr/>
          </p:nvSpPr>
          <p:spPr>
            <a:xfrm>
              <a:off x="10305484" y="205506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18</a:t>
              </a:r>
            </a:p>
          </p:txBody>
        </p:sp>
      </p:grpSp>
      <p:sp>
        <p:nvSpPr>
          <p:cNvPr id="286" name="Rectangle 285">
            <a:extLst>
              <a:ext uri="{FF2B5EF4-FFF2-40B4-BE49-F238E27FC236}">
                <a16:creationId xmlns:a16="http://schemas.microsoft.com/office/drawing/2014/main" id="{520C22C3-BC80-4EAE-8C04-90A7A029DB3C}"/>
              </a:ext>
            </a:extLst>
          </p:cNvPr>
          <p:cNvSpPr/>
          <p:nvPr/>
        </p:nvSpPr>
        <p:spPr>
          <a:xfrm>
            <a:off x="391348" y="2217720"/>
            <a:ext cx="401637" cy="178775"/>
          </a:xfrm>
          <a:prstGeom prst="rect">
            <a:avLst/>
          </a:prstGeom>
          <a:solidFill>
            <a:srgbClr val="85A0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Rectangle 286">
            <a:extLst>
              <a:ext uri="{FF2B5EF4-FFF2-40B4-BE49-F238E27FC236}">
                <a16:creationId xmlns:a16="http://schemas.microsoft.com/office/drawing/2014/main" id="{AFC8B720-15BD-48CF-B58A-E0E3D80E0AD9}"/>
              </a:ext>
            </a:extLst>
          </p:cNvPr>
          <p:cNvSpPr/>
          <p:nvPr/>
        </p:nvSpPr>
        <p:spPr>
          <a:xfrm>
            <a:off x="391349" y="2442332"/>
            <a:ext cx="401637" cy="178775"/>
          </a:xfrm>
          <a:prstGeom prst="rect">
            <a:avLst/>
          </a:prstGeom>
          <a:solidFill>
            <a:srgbClr val="92AC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Rectangle 287">
            <a:extLst>
              <a:ext uri="{FF2B5EF4-FFF2-40B4-BE49-F238E27FC236}">
                <a16:creationId xmlns:a16="http://schemas.microsoft.com/office/drawing/2014/main" id="{A6A39A12-88F4-4401-A51E-18F5392FBD7F}"/>
              </a:ext>
            </a:extLst>
          </p:cNvPr>
          <p:cNvSpPr/>
          <p:nvPr/>
        </p:nvSpPr>
        <p:spPr>
          <a:xfrm>
            <a:off x="391348" y="3561682"/>
            <a:ext cx="401637" cy="178775"/>
          </a:xfrm>
          <a:prstGeom prst="rect">
            <a:avLst/>
          </a:prstGeom>
          <a:solidFill>
            <a:srgbClr val="0C61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Rectangle 288">
            <a:extLst>
              <a:ext uri="{FF2B5EF4-FFF2-40B4-BE49-F238E27FC236}">
                <a16:creationId xmlns:a16="http://schemas.microsoft.com/office/drawing/2014/main" id="{382A5951-E6AC-4545-95A5-1FC803A1B2D6}"/>
              </a:ext>
            </a:extLst>
          </p:cNvPr>
          <p:cNvSpPr/>
          <p:nvPr/>
        </p:nvSpPr>
        <p:spPr>
          <a:xfrm>
            <a:off x="387298" y="2671814"/>
            <a:ext cx="401637" cy="178775"/>
          </a:xfrm>
          <a:prstGeom prst="rect">
            <a:avLst/>
          </a:prstGeom>
          <a:solidFill>
            <a:srgbClr val="6DB05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Rectangle 289">
            <a:extLst>
              <a:ext uri="{FF2B5EF4-FFF2-40B4-BE49-F238E27FC236}">
                <a16:creationId xmlns:a16="http://schemas.microsoft.com/office/drawing/2014/main" id="{AF0D0DF7-256C-4805-BE05-38EE6294C710}"/>
              </a:ext>
            </a:extLst>
          </p:cNvPr>
          <p:cNvSpPr/>
          <p:nvPr/>
        </p:nvSpPr>
        <p:spPr>
          <a:xfrm>
            <a:off x="391348" y="2891158"/>
            <a:ext cx="401637" cy="178775"/>
          </a:xfrm>
          <a:prstGeom prst="rect">
            <a:avLst/>
          </a:prstGeom>
          <a:solidFill>
            <a:srgbClr val="0DB7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Rectangle 290">
            <a:extLst>
              <a:ext uri="{FF2B5EF4-FFF2-40B4-BE49-F238E27FC236}">
                <a16:creationId xmlns:a16="http://schemas.microsoft.com/office/drawing/2014/main" id="{C05C9CE5-1CB6-4C44-8CBB-3FC0D76A6AFA}"/>
              </a:ext>
            </a:extLst>
          </p:cNvPr>
          <p:cNvSpPr/>
          <p:nvPr/>
        </p:nvSpPr>
        <p:spPr>
          <a:xfrm>
            <a:off x="391348" y="3118624"/>
            <a:ext cx="401637" cy="178775"/>
          </a:xfrm>
          <a:prstGeom prst="rect">
            <a:avLst/>
          </a:prstGeom>
          <a:solidFill>
            <a:srgbClr val="08B8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Rectangle 291">
            <a:extLst>
              <a:ext uri="{FF2B5EF4-FFF2-40B4-BE49-F238E27FC236}">
                <a16:creationId xmlns:a16="http://schemas.microsoft.com/office/drawing/2014/main" id="{3D351BFF-1FC8-4D22-9C4E-DEA03E150CB7}"/>
              </a:ext>
            </a:extLst>
          </p:cNvPr>
          <p:cNvSpPr/>
          <p:nvPr/>
        </p:nvSpPr>
        <p:spPr>
          <a:xfrm>
            <a:off x="391348" y="3337923"/>
            <a:ext cx="401637" cy="178775"/>
          </a:xfrm>
          <a:prstGeom prst="rect">
            <a:avLst/>
          </a:prstGeom>
          <a:solidFill>
            <a:srgbClr val="008B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8" name="Group 167">
            <a:extLst>
              <a:ext uri="{FF2B5EF4-FFF2-40B4-BE49-F238E27FC236}">
                <a16:creationId xmlns:a16="http://schemas.microsoft.com/office/drawing/2014/main" id="{1F2CC286-A52F-4906-A2B9-D2322E5F1F7D}"/>
              </a:ext>
            </a:extLst>
          </p:cNvPr>
          <p:cNvGrpSpPr/>
          <p:nvPr/>
        </p:nvGrpSpPr>
        <p:grpSpPr>
          <a:xfrm>
            <a:off x="9510695" y="-9526"/>
            <a:ext cx="2364499" cy="4016484"/>
            <a:chOff x="452660" y="1622323"/>
            <a:chExt cx="2364499" cy="4062651"/>
          </a:xfrm>
        </p:grpSpPr>
        <p:sp>
          <p:nvSpPr>
            <p:cNvPr id="174" name="TextBox 173">
              <a:extLst>
                <a:ext uri="{FF2B5EF4-FFF2-40B4-BE49-F238E27FC236}">
                  <a16:creationId xmlns:a16="http://schemas.microsoft.com/office/drawing/2014/main" id="{CD2CD9EF-7D58-4ADD-90E8-248DA3D8676D}"/>
                </a:ext>
              </a:extLst>
            </p:cNvPr>
            <p:cNvSpPr txBox="1"/>
            <p:nvPr/>
          </p:nvSpPr>
          <p:spPr>
            <a:xfrm>
              <a:off x="452660" y="1622323"/>
              <a:ext cx="2364499" cy="4062651"/>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LUNDY</a:t>
              </a:r>
            </a:p>
            <a:p>
              <a:pPr lvl="0" algn="r">
                <a:defRPr/>
              </a:pPr>
              <a:endParaRPr lang="en-GB" sz="1400" dirty="0">
                <a:solidFill>
                  <a:prstClr val="white"/>
                </a:solidFill>
                <a:latin typeface="WWF" pitchFamily="50" charset="0"/>
              </a:endParaRPr>
            </a:p>
            <a:p>
              <a:pPr lvl="0" algn="r">
                <a:defRPr/>
              </a:pPr>
              <a:endParaRPr lang="en-GB" sz="900" dirty="0">
                <a:solidFill>
                  <a:prstClr val="white"/>
                </a:solidFill>
                <a:latin typeface="WWF" pitchFamily="50" charset="0"/>
              </a:endParaRP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70</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75" name="Group 174">
              <a:extLst>
                <a:ext uri="{FF2B5EF4-FFF2-40B4-BE49-F238E27FC236}">
                  <a16:creationId xmlns:a16="http://schemas.microsoft.com/office/drawing/2014/main" id="{69596C3D-535A-446B-9AA8-4B7BAF4D4FA1}"/>
                </a:ext>
              </a:extLst>
            </p:cNvPr>
            <p:cNvGrpSpPr/>
            <p:nvPr/>
          </p:nvGrpSpPr>
          <p:grpSpPr>
            <a:xfrm>
              <a:off x="656225" y="5021284"/>
              <a:ext cx="620745" cy="320289"/>
              <a:chOff x="4334496" y="2295036"/>
              <a:chExt cx="493802" cy="178776"/>
            </a:xfrm>
          </p:grpSpPr>
          <p:sp>
            <p:nvSpPr>
              <p:cNvPr id="213" name="Rectangle 212">
                <a:extLst>
                  <a:ext uri="{FF2B5EF4-FFF2-40B4-BE49-F238E27FC236}">
                    <a16:creationId xmlns:a16="http://schemas.microsoft.com/office/drawing/2014/main" id="{DD076954-9013-4145-867D-9D2A3CD506F1}"/>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Rectangle 214">
                <a:extLst>
                  <a:ext uri="{FF2B5EF4-FFF2-40B4-BE49-F238E27FC236}">
                    <a16:creationId xmlns:a16="http://schemas.microsoft.com/office/drawing/2014/main" id="{26EED991-E515-4855-A664-922C82899BDE}"/>
                  </a:ext>
                </a:extLst>
              </p:cNvPr>
              <p:cNvSpPr/>
              <p:nvPr/>
            </p:nvSpPr>
            <p:spPr>
              <a:xfrm>
                <a:off x="4334496" y="2295037"/>
                <a:ext cx="493802" cy="178775"/>
              </a:xfrm>
              <a:prstGeom prst="rect">
                <a:avLst/>
              </a:prstGeom>
              <a:solidFill>
                <a:srgbClr val="006666">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6" name="Group 175">
              <a:extLst>
                <a:ext uri="{FF2B5EF4-FFF2-40B4-BE49-F238E27FC236}">
                  <a16:creationId xmlns:a16="http://schemas.microsoft.com/office/drawing/2014/main" id="{A88116E5-A50F-493D-B38F-17ABE944C2D7}"/>
                </a:ext>
              </a:extLst>
            </p:cNvPr>
            <p:cNvGrpSpPr/>
            <p:nvPr/>
          </p:nvGrpSpPr>
          <p:grpSpPr>
            <a:xfrm>
              <a:off x="656225" y="4608874"/>
              <a:ext cx="620746" cy="320287"/>
              <a:chOff x="4518469" y="1721388"/>
              <a:chExt cx="493803" cy="178775"/>
            </a:xfrm>
          </p:grpSpPr>
          <p:sp>
            <p:nvSpPr>
              <p:cNvPr id="206" name="Rectangle 205">
                <a:extLst>
                  <a:ext uri="{FF2B5EF4-FFF2-40B4-BE49-F238E27FC236}">
                    <a16:creationId xmlns:a16="http://schemas.microsoft.com/office/drawing/2014/main" id="{3DEC9614-D9FB-4A88-AA27-6FE86B02E803}"/>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Rectangle 208">
                <a:extLst>
                  <a:ext uri="{FF2B5EF4-FFF2-40B4-BE49-F238E27FC236}">
                    <a16:creationId xmlns:a16="http://schemas.microsoft.com/office/drawing/2014/main" id="{104211F7-144A-4B3F-B35F-F0F63A637BFE}"/>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7" name="Group 176">
              <a:extLst>
                <a:ext uri="{FF2B5EF4-FFF2-40B4-BE49-F238E27FC236}">
                  <a16:creationId xmlns:a16="http://schemas.microsoft.com/office/drawing/2014/main" id="{D7B16C0B-4920-4A4B-9F4F-2990291F8D19}"/>
                </a:ext>
              </a:extLst>
            </p:cNvPr>
            <p:cNvGrpSpPr/>
            <p:nvPr/>
          </p:nvGrpSpPr>
          <p:grpSpPr>
            <a:xfrm>
              <a:off x="656225" y="4186922"/>
              <a:ext cx="620745" cy="320287"/>
              <a:chOff x="3852838" y="2393284"/>
              <a:chExt cx="493802" cy="178775"/>
            </a:xfrm>
          </p:grpSpPr>
          <p:sp>
            <p:nvSpPr>
              <p:cNvPr id="178" name="Rectangle 177">
                <a:extLst>
                  <a:ext uri="{FF2B5EF4-FFF2-40B4-BE49-F238E27FC236}">
                    <a16:creationId xmlns:a16="http://schemas.microsoft.com/office/drawing/2014/main" id="{B300F80B-8752-4DE3-8FE0-B449138CF3A7}"/>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a:extLst>
                  <a:ext uri="{FF2B5EF4-FFF2-40B4-BE49-F238E27FC236}">
                    <a16:creationId xmlns:a16="http://schemas.microsoft.com/office/drawing/2014/main" id="{7C432922-3DB3-4AC3-A45B-12242A9DA96D}"/>
                  </a:ext>
                </a:extLst>
              </p:cNvPr>
              <p:cNvSpPr/>
              <p:nvPr/>
            </p:nvSpPr>
            <p:spPr>
              <a:xfrm>
                <a:off x="3852838" y="2393284"/>
                <a:ext cx="493802"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2942779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we could achieve better results?</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latin typeface="WWF" panose="02000000000000000000" pitchFamily="50" charset="0"/>
              </a:rPr>
              <a:t>	LUNDY</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19650206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500473"/>
            <a:ext cx="9144000" cy="1307328"/>
          </a:xfrm>
        </p:spPr>
        <p:txBody>
          <a:bodyPr>
            <a:normAutofit/>
          </a:bodyPr>
          <a:lstStyle/>
          <a:p>
            <a:r>
              <a:rPr lang="en-GB" sz="4400" dirty="0">
                <a:solidFill>
                  <a:schemeClr val="bg1"/>
                </a:solidFill>
                <a:latin typeface="WWF" panose="02000000000000000000" pitchFamily="50" charset="0"/>
              </a:rPr>
              <a:t>RESULTS ALSO AVAILABLE FOR:</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0" y="2072640"/>
            <a:ext cx="9296399" cy="3198723"/>
          </a:xfrm>
        </p:spPr>
        <p:txBody>
          <a:bodyPr>
            <a:normAutofit/>
          </a:bodyPr>
          <a:lstStyle/>
          <a:p>
            <a:r>
              <a:rPr lang="en-GB" dirty="0">
                <a:solidFill>
                  <a:schemeClr val="bg1"/>
                </a:solidFill>
                <a:latin typeface="Georgia" panose="02040502050405020303" pitchFamily="18" charset="0"/>
              </a:rPr>
              <a:t>Lundy</a:t>
            </a:r>
          </a:p>
          <a:p>
            <a:r>
              <a:rPr lang="en-GB" dirty="0">
                <a:solidFill>
                  <a:schemeClr val="bg1"/>
                </a:solidFill>
                <a:latin typeface="Georgia" panose="02040502050405020303" pitchFamily="18" charset="0"/>
              </a:rPr>
              <a:t>Bideford to Foreland Point MCZ</a:t>
            </a:r>
          </a:p>
          <a:p>
            <a:r>
              <a:rPr lang="en-GB" dirty="0">
                <a:solidFill>
                  <a:schemeClr val="bg1"/>
                </a:solidFill>
                <a:latin typeface="Georgia" panose="02040502050405020303" pitchFamily="18" charset="0"/>
              </a:rPr>
              <a:t>Bristol Channel Approaches SAC</a:t>
            </a:r>
          </a:p>
          <a:p>
            <a:r>
              <a:rPr lang="en-GB" dirty="0">
                <a:solidFill>
                  <a:schemeClr val="bg1"/>
                </a:solidFill>
                <a:latin typeface="Georgia" panose="02040502050405020303" pitchFamily="18" charset="0"/>
              </a:rPr>
              <a:t>Hartland Point to Tintagel MCZ</a:t>
            </a:r>
          </a:p>
          <a:p>
            <a:r>
              <a:rPr lang="en-GB" dirty="0">
                <a:solidFill>
                  <a:schemeClr val="bg1"/>
                </a:solidFill>
                <a:latin typeface="Georgia" panose="02040502050405020303" pitchFamily="18" charset="0"/>
              </a:rPr>
              <a:t>Taw-Torridge Estuary</a:t>
            </a:r>
          </a:p>
          <a:p>
            <a:endParaRPr lang="en-GB" dirty="0">
              <a:solidFill>
                <a:schemeClr val="bg1"/>
              </a:solidFill>
              <a:latin typeface="Georgia" panose="02040502050405020303" pitchFamily="18" charset="0"/>
            </a:endParaRPr>
          </a:p>
          <a:p>
            <a:r>
              <a:rPr lang="en-GB" dirty="0">
                <a:solidFill>
                  <a:schemeClr val="bg1"/>
                </a:solidFill>
                <a:latin typeface="Georgia" panose="02040502050405020303" pitchFamily="18" charset="0"/>
              </a:rPr>
              <a:t>Link to </a:t>
            </a:r>
            <a:r>
              <a:rPr lang="en-GB" dirty="0">
                <a:solidFill>
                  <a:schemeClr val="bg1"/>
                </a:solidFill>
                <a:latin typeface="Georgia" panose="02040502050405020303" pitchFamily="18" charset="0"/>
                <a:hlinkClick r:id="rId3"/>
              </a:rPr>
              <a:t>Compass Pilot Report for North Devon</a:t>
            </a:r>
            <a:endParaRPr lang="en-GB" dirty="0">
              <a:solidFill>
                <a:schemeClr val="bg1"/>
              </a:solidFill>
              <a:latin typeface="Georgia" panose="02040502050405020303" pitchFamily="18" charset="0"/>
            </a:endParaRPr>
          </a:p>
        </p:txBody>
      </p:sp>
      <p:sp>
        <p:nvSpPr>
          <p:cNvPr id="5" name="Rectangle 4">
            <a:extLst>
              <a:ext uri="{FF2B5EF4-FFF2-40B4-BE49-F238E27FC236}">
                <a16:creationId xmlns:a16="http://schemas.microsoft.com/office/drawing/2014/main" id="{9136C932-5CF5-4E1D-981D-4C2F7C3309AE}"/>
              </a:ext>
            </a:extLst>
          </p:cNvPr>
          <p:cNvSpPr/>
          <p:nvPr/>
        </p:nvSpPr>
        <p:spPr>
          <a:xfrm>
            <a:off x="4450081" y="5789811"/>
            <a:ext cx="3291840" cy="646331"/>
          </a:xfrm>
          <a:prstGeom prst="rect">
            <a:avLst/>
          </a:prstGeom>
        </p:spPr>
        <p:txBody>
          <a:bodyPr wrap="square">
            <a:spAutoFit/>
          </a:bodyPr>
          <a:lstStyle/>
          <a:p>
            <a:r>
              <a:rPr lang="en-GB" dirty="0">
                <a:solidFill>
                  <a:schemeClr val="accent5"/>
                </a:solidFill>
                <a:latin typeface="Georgia" panose="02040502050405020303" pitchFamily="18" charset="0"/>
              </a:rPr>
              <a:t>Twitter: @UKSEAS_project</a:t>
            </a:r>
          </a:p>
          <a:p>
            <a:r>
              <a:rPr lang="en-GB" dirty="0">
                <a:solidFill>
                  <a:schemeClr val="accent5"/>
                </a:solidFill>
                <a:latin typeface="Georgia" panose="02040502050405020303" pitchFamily="18" charset="0"/>
              </a:rPr>
              <a:t>Email: UKSEAS@wwf.org.uk</a:t>
            </a:r>
          </a:p>
        </p:txBody>
      </p:sp>
    </p:spTree>
    <p:extLst>
      <p:ext uri="{BB962C8B-B14F-4D97-AF65-F5344CB8AC3E}">
        <p14:creationId xmlns:p14="http://schemas.microsoft.com/office/powerpoint/2010/main" val="73844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 Were areas important for species and habitats of conservation value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4877812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10482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4. Was the condition of important areas for species and habitats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1606171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7219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6. Were the pressures identified that impact important areas for species and habitats?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80542086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4143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 Were stakeholders and their interests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2648984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LUNDY</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47373533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2710</Words>
  <Application>Microsoft Office PowerPoint</Application>
  <PresentationFormat>Widescreen</PresentationFormat>
  <Paragraphs>478</Paragraphs>
  <Slides>51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Georgia</vt:lpstr>
      <vt:lpstr>WWF</vt:lpstr>
      <vt:lpstr>Office Theme</vt:lpstr>
      <vt:lpstr>LUNDY</vt:lpstr>
      <vt:lpstr>PowerPoint Presentation</vt:lpstr>
      <vt:lpstr>PowerPoint Presentation</vt:lpstr>
      <vt:lpstr>PowerPoint Presentation</vt:lpstr>
      <vt:lpstr>PowerPoint Presentation</vt:lpstr>
      <vt:lpstr>1. Were areas important for species and habitats of conservation value identified? </vt:lpstr>
      <vt:lpstr>4. Was the condition of important areas for species and habitats established? </vt:lpstr>
      <vt:lpstr>6. Were the pressures identified that impact important areas for species and habitats? </vt:lpstr>
      <vt:lpstr>2. Were stakeholders and their interests identified? </vt:lpstr>
      <vt:lpstr>3. Was a stakeholder participation process established? </vt:lpstr>
      <vt:lpstr>5. Was a socio-economic baseline report produced? </vt:lpstr>
      <vt:lpstr>7. Was the MPA boundary based on important areas of ecological interest </vt:lpstr>
      <vt:lpstr>17. Does the protected area have legal status? </vt:lpstr>
      <vt:lpstr>Do you have any thoughts or ideas on how MPAs could be set up more successfully?</vt:lpstr>
      <vt:lpstr>20. Does the protected area have a management plan? </vt:lpstr>
      <vt:lpstr>12. Does the MPA have objectives that consider environmental factors? </vt:lpstr>
      <vt:lpstr>13. Does the MPA have objectives that consider socio-economic factors? </vt:lpstr>
      <vt:lpstr>24. Does the MPA have a business plan describing how income can be generated to deliver the MPA objectives in the long term? </vt:lpstr>
      <vt:lpstr>8. Does the protected area have well-defined spatial units (zones) that direct the type, location and/or time of allowable human activities? </vt:lpstr>
      <vt:lpstr>9. Does the protected area have management in place for each zone as appropriate to meet the site's objectives as a whole? </vt:lpstr>
      <vt:lpstr>15. Have alternative income generating activities been considered to compensate for displacement of damaging activities in the MPA?</vt:lpstr>
      <vt:lpstr>26. Is there a planned education programme linked to the site's objectives and needs? </vt:lpstr>
      <vt:lpstr>Do you have any thoughts or comments on how management plans and site objectives could be improved?</vt:lpstr>
      <vt:lpstr>18. Are people aware of the MPA? </vt:lpstr>
      <vt:lpstr>19. Do deliberate (active and inclusive) opportunities for people to be involved in decision making exist? </vt:lpstr>
      <vt:lpstr>32. How satisfied are you with your involvement with MPA management? </vt:lpstr>
      <vt:lpstr>29. Do you think stakeholders feel a sense of responsibility for the MPA? </vt:lpstr>
      <vt:lpstr>Do you have any thoughts or comments on how we could better involve people in MPA management?</vt:lpstr>
      <vt:lpstr>16. Is responsibility for the governance of the MPA clear? </vt:lpstr>
      <vt:lpstr>30. Do the relevant authorities take responsibility for the MPA? </vt:lpstr>
      <vt:lpstr>10. Does a management body exist that is empowered to set the MPA’s strategy, objectives and overall direction? </vt:lpstr>
      <vt:lpstr>11. Does a management committee exist that implements the strategy? </vt:lpstr>
      <vt:lpstr>14. MPAs generate "benefits" e.g. fish and recreational opportunities.  Were rules identified to help share access to these benefits? </vt:lpstr>
      <vt:lpstr>Do you have any thoughts or comments on how we could improve decision making? </vt:lpstr>
      <vt:lpstr>21. Are there enough people employed to manage the site? </vt:lpstr>
      <vt:lpstr>22. Is the infrastructure and equipment needed to manage the site available? </vt:lpstr>
      <vt:lpstr>25. Do staff have the skills and training needed? </vt:lpstr>
      <vt:lpstr>38. Is there long term funding for the full cost of the MPA and its management/operating costs? </vt:lpstr>
      <vt:lpstr>Do you have any thoughts or comments on how MPA management could be better resourced? </vt:lpstr>
      <vt:lpstr>27. Are biological, social and economic factors monitored which could be used in management? </vt:lpstr>
      <vt:lpstr>28. Are management activities monitored against performance by those responsible for the management? </vt:lpstr>
      <vt:lpstr>37. Has the management plan/rules for the protected area been reviewed and updated based on monitoring of the plan's progress? </vt:lpstr>
      <vt:lpstr>23. Is enforcement of management rules undertaken? </vt:lpstr>
      <vt:lpstr>Do you have any thoughts or comments on how marine protected areas could be monitored better?</vt:lpstr>
      <vt:lpstr>31. Is the protected area meeting its objectives/in good condition, thanks to the implementation of the management plan or rules? </vt:lpstr>
      <vt:lpstr>33. Is the MPA achieving its objectives (whether it has a management plan or not) </vt:lpstr>
      <vt:lpstr>34. Is the MPA delivering improved ecological effects? </vt:lpstr>
      <vt:lpstr>35. Has the MPA generated any *socio-economic benefits? *Things like culture, jobs and recreational use </vt:lpstr>
      <vt:lpstr>36. Are the benefits of the MPA reported to the community? </vt:lpstr>
      <vt:lpstr>Do you have any thoughts or ideas on how we could achieve better results?</vt:lpstr>
      <vt:lpstr>RESULTS ALSO AVAILABLE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LUNDY</dc:title>
  <dc:creator>Sarah Young</dc:creator>
  <cp:lastModifiedBy>Sarah Young</cp:lastModifiedBy>
  <cp:revision>28</cp:revision>
  <dcterms:created xsi:type="dcterms:W3CDTF">2018-11-08T15:46:00Z</dcterms:created>
  <dcterms:modified xsi:type="dcterms:W3CDTF">2019-03-10T12:00:45Z</dcterms:modified>
</cp:coreProperties>
</file>