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3.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4.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5.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6.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17.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18.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1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20.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notesSlides/notesSlide21.xml" ContentType="application/vnd.openxmlformats-officedocument.presentationml.notesSl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06" r:id="rId2"/>
    <p:sldId id="309" r:id="rId3"/>
    <p:sldId id="308" r:id="rId4"/>
    <p:sldId id="303" r:id="rId5"/>
    <p:sldId id="304" r:id="rId6"/>
    <p:sldId id="257" r:id="rId7"/>
    <p:sldId id="258" r:id="rId8"/>
    <p:sldId id="259" r:id="rId9"/>
    <p:sldId id="260" r:id="rId10"/>
    <p:sldId id="261" r:id="rId11"/>
    <p:sldId id="262" r:id="rId12"/>
    <p:sldId id="263" r:id="rId13"/>
    <p:sldId id="264" r:id="rId14"/>
    <p:sldId id="296" r:id="rId15"/>
    <p:sldId id="265" r:id="rId16"/>
    <p:sldId id="271" r:id="rId17"/>
    <p:sldId id="272" r:id="rId18"/>
    <p:sldId id="273" r:id="rId19"/>
    <p:sldId id="274" r:id="rId20"/>
    <p:sldId id="275" r:id="rId21"/>
    <p:sldId id="276" r:id="rId22"/>
    <p:sldId id="277" r:id="rId23"/>
    <p:sldId id="297" r:id="rId24"/>
    <p:sldId id="266" r:id="rId25"/>
    <p:sldId id="278" r:id="rId26"/>
    <p:sldId id="279" r:id="rId27"/>
    <p:sldId id="280" r:id="rId28"/>
    <p:sldId id="298" r:id="rId29"/>
    <p:sldId id="267" r:id="rId30"/>
    <p:sldId id="281" r:id="rId31"/>
    <p:sldId id="282" r:id="rId32"/>
    <p:sldId id="283" r:id="rId33"/>
    <p:sldId id="284" r:id="rId34"/>
    <p:sldId id="299" r:id="rId35"/>
    <p:sldId id="268" r:id="rId36"/>
    <p:sldId id="285" r:id="rId37"/>
    <p:sldId id="286" r:id="rId38"/>
    <p:sldId id="287" r:id="rId39"/>
    <p:sldId id="300" r:id="rId40"/>
    <p:sldId id="269" r:id="rId41"/>
    <p:sldId id="288" r:id="rId42"/>
    <p:sldId id="289" r:id="rId43"/>
    <p:sldId id="290" r:id="rId44"/>
    <p:sldId id="301" r:id="rId45"/>
    <p:sldId id="270" r:id="rId46"/>
    <p:sldId id="291" r:id="rId47"/>
    <p:sldId id="295" r:id="rId48"/>
    <p:sldId id="293" r:id="rId49"/>
    <p:sldId id="294" r:id="rId50"/>
    <p:sldId id="302" r:id="rId51"/>
    <p:sldId id="31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1AF"/>
    <a:srgbClr val="008BC0"/>
    <a:srgbClr val="08B8C0"/>
    <a:srgbClr val="0DB789"/>
    <a:srgbClr val="6DB056"/>
    <a:srgbClr val="92AC40"/>
    <a:srgbClr val="85A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69538" autoAdjust="0"/>
  </p:normalViewPr>
  <p:slideViewPr>
    <p:cSldViewPr snapToGrid="0">
      <p:cViewPr varScale="1">
        <p:scale>
          <a:sx n="52" d="100"/>
          <a:sy n="52" d="100"/>
        </p:scale>
        <p:origin x="61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Sheet1!$A$2:$A$5</c:f>
              <c:strCache>
                <c:ptCount val="4"/>
                <c:pt idx="0">
                  <c:v>The private sector</c:v>
                </c:pt>
                <c:pt idx="1">
                  <c:v>Academia</c:v>
                </c:pt>
                <c:pt idx="2">
                  <c:v>A public authority</c:v>
                </c:pt>
                <c:pt idx="3">
                  <c:v>Civil Society (e.g. individual, NGO)</c:v>
                </c:pt>
              </c:strCache>
            </c:strRef>
          </c:cat>
          <c:val>
            <c:numRef>
              <c:f>Sheet1!$B$2:$B$5</c:f>
              <c:numCache>
                <c:formatCode>General</c:formatCode>
                <c:ptCount val="4"/>
                <c:pt idx="0">
                  <c:v>0</c:v>
                </c:pt>
                <c:pt idx="1">
                  <c:v>0</c:v>
                </c:pt>
                <c:pt idx="2">
                  <c:v>1</c:v>
                </c:pt>
                <c:pt idx="3">
                  <c:v>2</c:v>
                </c:pt>
              </c:numCache>
            </c:numRef>
          </c:val>
          <c:extLst>
            <c:ext xmlns:c16="http://schemas.microsoft.com/office/drawing/2014/chart" uri="{C3380CC4-5D6E-409C-BE32-E72D297353CC}">
              <c16:uniqueId val="{00000000-7EFE-4D20-B1B3-BC1C733836D9}"/>
            </c:ext>
          </c:extLst>
        </c:ser>
        <c:dLbls>
          <c:showLegendKey val="0"/>
          <c:showVal val="0"/>
          <c:showCatName val="0"/>
          <c:showSerName val="0"/>
          <c:showPercent val="0"/>
          <c:showBubbleSize val="0"/>
        </c:dLbls>
        <c:gapWidth val="75"/>
        <c:overlap val="-25"/>
        <c:axId val="548955576"/>
        <c:axId val="548956888"/>
      </c:barChart>
      <c:catAx>
        <c:axId val="54895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6888"/>
        <c:crosses val="autoZero"/>
        <c:auto val="1"/>
        <c:lblAlgn val="ctr"/>
        <c:lblOffset val="100"/>
        <c:noMultiLvlLbl val="0"/>
      </c:catAx>
      <c:valAx>
        <c:axId val="548956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5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26B-463E-BC5C-2D13110903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26B-463E-BC5C-2D13110903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26B-463E-BC5C-2D13110903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26B-463E-BC5C-2D13110903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26B-463E-BC5C-2D13110903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67</c:v>
                </c:pt>
                <c:pt idx="1">
                  <c:v>0</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170-4D56-8A58-35D31890770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170-4D56-8A58-35D31890770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170-4D56-8A58-35D31890770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170-4D56-8A58-35D31890770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170-4D56-8A58-35D31890770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0B0-4C1B-BF8C-E0D51AB69D5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0B0-4C1B-BF8C-E0D51AB69D5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0B0-4C1B-BF8C-E0D51AB69D5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0B0-4C1B-BF8C-E0D51AB69D5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0B0-4C1B-BF8C-E0D51AB69D5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67</c:v>
                </c:pt>
                <c:pt idx="1">
                  <c:v>0</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12A-48D8-A891-A4F147018BD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12A-48D8-A891-A4F147018BD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12A-48D8-A891-A4F147018BD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12A-48D8-A891-A4F147018BD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12A-48D8-A891-A4F147018BD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9D-4662-A4F5-D2BB3206F53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9D-4662-A4F5-D2BB3206F53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9D-4662-A4F5-D2BB3206F53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9D-4662-A4F5-D2BB3206F53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9D-4662-A4F5-D2BB3206F53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B77-4835-8597-B4D2B50908E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B77-4835-8597-B4D2B50908E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B77-4835-8597-B4D2B50908E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B77-4835-8597-B4D2B50908E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B77-4835-8597-B4D2B50908E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E83-40AA-82A4-155194F474E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E83-40AA-82A4-155194F474E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E83-40AA-82A4-155194F474E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E83-40AA-82A4-155194F474E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E83-40AA-82A4-155194F474E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45-4B87-955C-1AF12BF585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45-4B87-955C-1AF12BF585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45-4B87-955C-1AF12BF585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45-4B87-955C-1AF12BF585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45-4B87-955C-1AF12BF585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966-8BFC-3809C302C88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966-8BFC-3809C302C88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966-8BFC-3809C302C88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966-8BFC-3809C302C88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966-8BFC-3809C302C88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67</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0DA-46AA-9B65-4CF0995BB4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0DA-46AA-9B65-4CF0995BB4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0DA-46AA-9B65-4CF0995BB4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0DA-46AA-9B65-4CF0995BB4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0DA-46AA-9B65-4CF0995BB4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33</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9EC-4168-AB13-C96D6FF99F1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9EC-4168-AB13-C96D6FF99F1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9EC-4168-AB13-C96D6FF99F1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9EC-4168-AB13-C96D6FF99F1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9EC-4168-AB13-C96D6FF99F1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50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2-4BB0-A453-C385C7D2A09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2-4BB0-A453-C385C7D2A09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2-4BB0-A453-C385C7D2A09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2-4BB0-A453-C385C7D2A09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2-4BB0-A453-C385C7D2A09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33</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CDB2-4224-BF78-A1119D6F25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CDB2-4224-BF78-A1119D6F25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CDB2-4224-BF78-A1119D6F25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CDB2-4224-BF78-A1119D6F25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CDB2-4224-BF78-A1119D6F25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0</c:v>
                </c:pt>
                <c:pt idx="3">
                  <c:v>33</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60B-4F85-8279-1516F9B5AF6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60B-4F85-8279-1516F9B5AF6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60B-4F85-8279-1516F9B5AF6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60B-4F85-8279-1516F9B5AF6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60B-4F85-8279-1516F9B5AF6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67</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E68-461C-9B0B-13C207BD76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E68-461C-9B0B-13C207BD76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E68-461C-9B0B-13C207BD76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E68-461C-9B0B-13C207BD76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E68-461C-9B0B-13C207BD76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67</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EC9-458F-A53D-D59D1691174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EC9-458F-A53D-D59D1691174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EC9-458F-A53D-D59D1691174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EC9-458F-A53D-D59D1691174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EC9-458F-A53D-D59D1691174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CFC-41D6-BAA9-8140A36D036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CFC-41D6-BAA9-8140A36D036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CFC-41D6-BAA9-8140A36D036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CFC-41D6-BAA9-8140A36D036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CFC-41D6-BAA9-8140A36D036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764-45F2-BB68-E3506E7D1D7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764-45F2-BB68-E3506E7D1D7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764-45F2-BB68-E3506E7D1D7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764-45F2-BB68-E3506E7D1D7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764-45F2-BB68-E3506E7D1D7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67</c:v>
                </c:pt>
                <c:pt idx="1">
                  <c:v>0</c:v>
                </c:pt>
                <c:pt idx="2">
                  <c:v>33</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421-49D2-A0A4-B22280A41A4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421-49D2-A0A4-B22280A41A4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421-49D2-A0A4-B22280A41A4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421-49D2-A0A4-B22280A41A4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421-49D2-A0A4-B22280A41A4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67</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B-4C2D-8B09-71137C1C9E9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B-4C2D-8B09-71137C1C9E9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B-4C2D-8B09-71137C1C9E9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B-4C2D-8B09-71137C1C9E9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B-4C2D-8B09-71137C1C9E9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C3A-4061-9AC3-5FBC5277E1A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C3A-4061-9AC3-5FBC5277E1A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C3A-4061-9AC3-5FBC5277E1A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C3A-4061-9AC3-5FBC5277E1A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C3A-4061-9AC3-5FBC5277E1A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81-4105-AC2A-87E484791CA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81-4105-AC2A-87E484791CA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81-4105-AC2A-87E484791CA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81-4105-AC2A-87E484791CA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81-4105-AC2A-87E484791CA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50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8AA-48BF-8ABA-6006038F6C7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8AA-48BF-8ABA-6006038F6C7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8AA-48BF-8ABA-6006038F6C7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8AA-48BF-8ABA-6006038F6C7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8AA-48BF-8ABA-6006038F6C7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2B2-4CC1-95A1-7DE61D474D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2B2-4CC1-95A1-7DE61D474D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2B2-4CC1-95A1-7DE61D474D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2B2-4CC1-95A1-7DE61D474D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2B2-4CC1-95A1-7DE61D474D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33</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938-40B5-BE57-85DDA636490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938-40B5-BE57-85DDA636490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938-40B5-BE57-85DDA636490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938-40B5-BE57-85DDA636490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938-40B5-BE57-85DDA636490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9C9-4F8D-AEC2-4FEE1C2DACC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9C9-4F8D-AEC2-4FEE1C2DACC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9C9-4F8D-AEC2-4FEE1C2DACC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9C9-4F8D-AEC2-4FEE1C2DACC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9C9-4F8D-AEC2-4FEE1C2DACC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0</c:v>
                </c:pt>
                <c:pt idx="4">
                  <c:v>100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72D-4FDF-9ADF-FA269AF9FD7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72D-4FDF-9ADF-FA269AF9FD7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72D-4FDF-9ADF-FA269AF9FD7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72D-4FDF-9ADF-FA269AF9FD7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72D-4FDF-9ADF-FA269AF9FD7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50</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AB0-46A5-99D3-14B1396C09A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AB0-46A5-99D3-14B1396C09A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AB0-46A5-99D3-14B1396C09A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AB0-46A5-99D3-14B1396C09A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AB0-46A5-99D3-14B1396C09A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0</c:v>
                </c:pt>
                <c:pt idx="4">
                  <c:v>100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B2-4A24-99B2-22F5B84CB3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B2-4A24-99B2-22F5B84CB3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B2-4A24-99B2-22F5B84CB3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B2-4A24-99B2-22F5B84CB3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B2-4A24-99B2-22F5B84CB3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0</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2F4-43E2-9D0C-B3678A08036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2F4-43E2-9D0C-B3678A08036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2F4-43E2-9D0C-B3678A08036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2F4-43E2-9D0C-B3678A08036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2F4-43E2-9D0C-B3678A08036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50</c:v>
                </c:pt>
                <c:pt idx="1">
                  <c:v>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A9D-ADD1-E8856E82586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A9D-ADD1-E8856E82586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A9D-ADD1-E8856E82586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A9D-ADD1-E8856E82586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A9D-ADD1-E8856E82586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50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358-4D5C-81FF-24D086CFBDE7}"/>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358-4D5C-81FF-24D086CFBDE7}"/>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358-4D5C-81FF-24D086CFBDE7}"/>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358-4D5C-81FF-24D086CFBDE7}"/>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358-4D5C-81FF-24D086CFBDE7}"/>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50</c:v>
                </c:pt>
                <c:pt idx="2">
                  <c:v>50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165-428B-945C-82B14528250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165-428B-945C-82B14528250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165-428B-945C-82B14528250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165-428B-945C-82B14528250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165-428B-945C-82B14528250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100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3F5-4CAF-BA85-A2BB6B88F2AC}"/>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3F5-4CAF-BA85-A2BB6B88F2AC}"/>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3F5-4CAF-BA85-A2BB6B88F2AC}"/>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3F5-4CAF-BA85-A2BB6B88F2AC}"/>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3F5-4CAF-BA85-A2BB6B88F2AC}"/>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50</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817-457C-87C1-029368BD4C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817-457C-87C1-029368BD4C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817-457C-87C1-029368BD4C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817-457C-87C1-029368BD4C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817-457C-87C1-029368BD4C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0</c:v>
                </c:pt>
                <c:pt idx="4">
                  <c:v>100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D7-48A6-B1CE-E039F2F8669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D7-48A6-B1CE-E039F2F8669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D7-48A6-B1CE-E039F2F8669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D7-48A6-B1CE-E039F2F8669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D7-48A6-B1CE-E039F2F8669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0</c:v>
                </c:pt>
                <c:pt idx="3">
                  <c:v>100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D961F-B8AD-4B5A-B500-78823F6A816D}" type="datetimeFigureOut">
              <a:rPr lang="en-GB" smtClean="0"/>
              <a:t>10/03/2019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9E5A07-B8C7-40E1-831F-3DB11645913A}" type="slidenum">
              <a:rPr lang="en-GB" smtClean="0"/>
              <a:t>‹#›</a:t>
            </a:fld>
            <a:endParaRPr lang="en-GB"/>
          </a:p>
        </p:txBody>
      </p:sp>
    </p:spTree>
    <p:extLst>
      <p:ext uri="{BB962C8B-B14F-4D97-AF65-F5344CB8AC3E}">
        <p14:creationId xmlns:p14="http://schemas.microsoft.com/office/powerpoint/2010/main" val="3151590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a:t>
            </a:fld>
            <a:endParaRPr lang="en-GB"/>
          </a:p>
        </p:txBody>
      </p:sp>
    </p:spTree>
    <p:extLst>
      <p:ext uri="{BB962C8B-B14F-4D97-AF65-F5344CB8AC3E}">
        <p14:creationId xmlns:p14="http://schemas.microsoft.com/office/powerpoint/2010/main" val="90423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20</a:t>
            </a:fld>
            <a:endParaRPr lang="en-GB"/>
          </a:p>
        </p:txBody>
      </p:sp>
    </p:spTree>
    <p:extLst>
      <p:ext uri="{BB962C8B-B14F-4D97-AF65-F5344CB8AC3E}">
        <p14:creationId xmlns:p14="http://schemas.microsoft.com/office/powerpoint/2010/main" val="752539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Comment on survey questions: Q15 (formerly Q 23) there has been investigation of finance options - but there is no option for that</a:t>
            </a:r>
          </a:p>
        </p:txBody>
      </p:sp>
      <p:sp>
        <p:nvSpPr>
          <p:cNvPr id="4" name="Slide Number Placeholder 3"/>
          <p:cNvSpPr>
            <a:spLocks noGrp="1"/>
          </p:cNvSpPr>
          <p:nvPr>
            <p:ph type="sldNum" sz="quarter" idx="10"/>
          </p:nvPr>
        </p:nvSpPr>
        <p:spPr/>
        <p:txBody>
          <a:bodyPr/>
          <a:lstStyle/>
          <a:p>
            <a:fld id="{419E5A07-B8C7-40E1-831F-3DB11645913A}" type="slidenum">
              <a:rPr lang="en-GB" smtClean="0"/>
              <a:t>21</a:t>
            </a:fld>
            <a:endParaRPr lang="en-GB"/>
          </a:p>
        </p:txBody>
      </p:sp>
    </p:spTree>
    <p:extLst>
      <p:ext uri="{BB962C8B-B14F-4D97-AF65-F5344CB8AC3E}">
        <p14:creationId xmlns:p14="http://schemas.microsoft.com/office/powerpoint/2010/main" val="2161575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23</a:t>
            </a:fld>
            <a:endParaRPr lang="en-GB"/>
          </a:p>
        </p:txBody>
      </p:sp>
    </p:spTree>
    <p:extLst>
      <p:ext uri="{BB962C8B-B14F-4D97-AF65-F5344CB8AC3E}">
        <p14:creationId xmlns:p14="http://schemas.microsoft.com/office/powerpoint/2010/main" val="3419428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25</a:t>
            </a:fld>
            <a:endParaRPr lang="en-GB"/>
          </a:p>
        </p:txBody>
      </p:sp>
    </p:spTree>
    <p:extLst>
      <p:ext uri="{BB962C8B-B14F-4D97-AF65-F5344CB8AC3E}">
        <p14:creationId xmlns:p14="http://schemas.microsoft.com/office/powerpoint/2010/main" val="3656306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26</a:t>
            </a:fld>
            <a:endParaRPr lang="en-GB"/>
          </a:p>
        </p:txBody>
      </p:sp>
    </p:spTree>
    <p:extLst>
      <p:ext uri="{BB962C8B-B14F-4D97-AF65-F5344CB8AC3E}">
        <p14:creationId xmlns:p14="http://schemas.microsoft.com/office/powerpoint/2010/main" val="3719444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30</a:t>
            </a:fld>
            <a:endParaRPr lang="en-GB"/>
          </a:p>
        </p:txBody>
      </p:sp>
    </p:spTree>
    <p:extLst>
      <p:ext uri="{BB962C8B-B14F-4D97-AF65-F5344CB8AC3E}">
        <p14:creationId xmlns:p14="http://schemas.microsoft.com/office/powerpoint/2010/main" val="1879496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31</a:t>
            </a:fld>
            <a:endParaRPr lang="en-GB"/>
          </a:p>
        </p:txBody>
      </p:sp>
    </p:spTree>
    <p:extLst>
      <p:ext uri="{BB962C8B-B14F-4D97-AF65-F5344CB8AC3E}">
        <p14:creationId xmlns:p14="http://schemas.microsoft.com/office/powerpoint/2010/main" val="3325546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33</a:t>
            </a:fld>
            <a:endParaRPr lang="en-GB"/>
          </a:p>
        </p:txBody>
      </p:sp>
    </p:spTree>
    <p:extLst>
      <p:ext uri="{BB962C8B-B14F-4D97-AF65-F5344CB8AC3E}">
        <p14:creationId xmlns:p14="http://schemas.microsoft.com/office/powerpoint/2010/main" val="977531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“I'm finding these questions quite hard to pick. I think it's because </a:t>
            </a:r>
            <a:r>
              <a:rPr lang="en-GB" dirty="0" err="1"/>
              <a:t>i</a:t>
            </a:r>
            <a:r>
              <a:rPr lang="en-GB" dirty="0"/>
              <a:t> cant explain my answer - that might be useful” </a:t>
            </a:r>
          </a:p>
        </p:txBody>
      </p:sp>
      <p:sp>
        <p:nvSpPr>
          <p:cNvPr id="4" name="Slide Number Placeholder 3"/>
          <p:cNvSpPr>
            <a:spLocks noGrp="1"/>
          </p:cNvSpPr>
          <p:nvPr>
            <p:ph type="sldNum" sz="quarter" idx="10"/>
          </p:nvPr>
        </p:nvSpPr>
        <p:spPr/>
        <p:txBody>
          <a:bodyPr/>
          <a:lstStyle/>
          <a:p>
            <a:fld id="{419E5A07-B8C7-40E1-831F-3DB11645913A}" type="slidenum">
              <a:rPr lang="en-GB" smtClean="0"/>
              <a:t>34</a:t>
            </a:fld>
            <a:endParaRPr lang="en-GB"/>
          </a:p>
        </p:txBody>
      </p:sp>
    </p:spTree>
    <p:extLst>
      <p:ext uri="{BB962C8B-B14F-4D97-AF65-F5344CB8AC3E}">
        <p14:creationId xmlns:p14="http://schemas.microsoft.com/office/powerpoint/2010/main" val="349182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39</a:t>
            </a:fld>
            <a:endParaRPr lang="en-GB"/>
          </a:p>
        </p:txBody>
      </p:sp>
    </p:spTree>
    <p:extLst>
      <p:ext uri="{BB962C8B-B14F-4D97-AF65-F5344CB8AC3E}">
        <p14:creationId xmlns:p14="http://schemas.microsoft.com/office/powerpoint/2010/main" val="4519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a:t>
            </a:fld>
            <a:endParaRPr lang="en-GB"/>
          </a:p>
        </p:txBody>
      </p:sp>
    </p:spTree>
    <p:extLst>
      <p:ext uri="{BB962C8B-B14F-4D97-AF65-F5344CB8AC3E}">
        <p14:creationId xmlns:p14="http://schemas.microsoft.com/office/powerpoint/2010/main" val="1201852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44</a:t>
            </a:fld>
            <a:endParaRPr lang="en-GB"/>
          </a:p>
        </p:txBody>
      </p:sp>
    </p:spTree>
    <p:extLst>
      <p:ext uri="{BB962C8B-B14F-4D97-AF65-F5344CB8AC3E}">
        <p14:creationId xmlns:p14="http://schemas.microsoft.com/office/powerpoint/2010/main" val="4106758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49</a:t>
            </a:fld>
            <a:endParaRPr lang="en-GB"/>
          </a:p>
        </p:txBody>
      </p:sp>
    </p:spTree>
    <p:extLst>
      <p:ext uri="{BB962C8B-B14F-4D97-AF65-F5344CB8AC3E}">
        <p14:creationId xmlns:p14="http://schemas.microsoft.com/office/powerpoint/2010/main" val="3083897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50</a:t>
            </a:fld>
            <a:endParaRPr lang="en-GB"/>
          </a:p>
        </p:txBody>
      </p:sp>
    </p:spTree>
    <p:extLst>
      <p:ext uri="{BB962C8B-B14F-4D97-AF65-F5344CB8AC3E}">
        <p14:creationId xmlns:p14="http://schemas.microsoft.com/office/powerpoint/2010/main" val="1965682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51</a:t>
            </a:fld>
            <a:endParaRPr lang="en-GB"/>
          </a:p>
        </p:txBody>
      </p:sp>
    </p:spTree>
    <p:extLst>
      <p:ext uri="{BB962C8B-B14F-4D97-AF65-F5344CB8AC3E}">
        <p14:creationId xmlns:p14="http://schemas.microsoft.com/office/powerpoint/2010/main" val="3009585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a:t>
            </a:fld>
            <a:endParaRPr lang="en-GB"/>
          </a:p>
        </p:txBody>
      </p:sp>
    </p:spTree>
    <p:extLst>
      <p:ext uri="{BB962C8B-B14F-4D97-AF65-F5344CB8AC3E}">
        <p14:creationId xmlns:p14="http://schemas.microsoft.com/office/powerpoint/2010/main" val="2901893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6</a:t>
            </a:fld>
            <a:endParaRPr lang="en-GB"/>
          </a:p>
        </p:txBody>
      </p:sp>
    </p:spTree>
    <p:extLst>
      <p:ext uri="{BB962C8B-B14F-4D97-AF65-F5344CB8AC3E}">
        <p14:creationId xmlns:p14="http://schemas.microsoft.com/office/powerpoint/2010/main" val="309413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9</a:t>
            </a:fld>
            <a:endParaRPr lang="en-GB"/>
          </a:p>
        </p:txBody>
      </p:sp>
    </p:spTree>
    <p:extLst>
      <p:ext uri="{BB962C8B-B14F-4D97-AF65-F5344CB8AC3E}">
        <p14:creationId xmlns:p14="http://schemas.microsoft.com/office/powerpoint/2010/main" val="151534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13</a:t>
            </a:fld>
            <a:endParaRPr lang="en-GB"/>
          </a:p>
        </p:txBody>
      </p:sp>
    </p:spTree>
    <p:extLst>
      <p:ext uri="{BB962C8B-B14F-4D97-AF65-F5344CB8AC3E}">
        <p14:creationId xmlns:p14="http://schemas.microsoft.com/office/powerpoint/2010/main" val="2800465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On some of the questions I have an idea of how to respond but as </a:t>
            </a:r>
            <a:r>
              <a:rPr lang="en-GB" dirty="0" err="1"/>
              <a:t>i'm</a:t>
            </a:r>
            <a:r>
              <a:rPr lang="en-GB" dirty="0"/>
              <a:t> not 100% certain this makes it difficult to commit - it would be useful to capture that somehow? </a:t>
            </a:r>
          </a:p>
        </p:txBody>
      </p:sp>
      <p:sp>
        <p:nvSpPr>
          <p:cNvPr id="4" name="Slide Number Placeholder 3"/>
          <p:cNvSpPr>
            <a:spLocks noGrp="1"/>
          </p:cNvSpPr>
          <p:nvPr>
            <p:ph type="sldNum" sz="quarter" idx="10"/>
          </p:nvPr>
        </p:nvSpPr>
        <p:spPr/>
        <p:txBody>
          <a:bodyPr/>
          <a:lstStyle/>
          <a:p>
            <a:fld id="{419E5A07-B8C7-40E1-831F-3DB11645913A}" type="slidenum">
              <a:rPr lang="en-GB" smtClean="0"/>
              <a:t>14</a:t>
            </a:fld>
            <a:endParaRPr lang="en-GB"/>
          </a:p>
        </p:txBody>
      </p:sp>
    </p:spTree>
    <p:extLst>
      <p:ext uri="{BB962C8B-B14F-4D97-AF65-F5344CB8AC3E}">
        <p14:creationId xmlns:p14="http://schemas.microsoft.com/office/powerpoint/2010/main" val="114994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17</a:t>
            </a:fld>
            <a:endParaRPr lang="en-GB"/>
          </a:p>
        </p:txBody>
      </p:sp>
    </p:spTree>
    <p:extLst>
      <p:ext uri="{BB962C8B-B14F-4D97-AF65-F5344CB8AC3E}">
        <p14:creationId xmlns:p14="http://schemas.microsoft.com/office/powerpoint/2010/main" val="1734119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19</a:t>
            </a:fld>
            <a:endParaRPr lang="en-GB"/>
          </a:p>
        </p:txBody>
      </p:sp>
    </p:spTree>
    <p:extLst>
      <p:ext uri="{BB962C8B-B14F-4D97-AF65-F5344CB8AC3E}">
        <p14:creationId xmlns:p14="http://schemas.microsoft.com/office/powerpoint/2010/main" val="166515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24BB-E5CA-4A66-BC90-344A45EF9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8334C3-B177-487A-917B-3A067AEED9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F637DE-3694-490D-84AA-B73F4EB3D406}"/>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62314083-77DC-453D-B3BF-4E8CFB6A47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372919-8FCC-41C3-9BD9-F6EB28D56936}"/>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03117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4F04-82CA-4D47-A692-31240F044E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4C8DC5-0D96-490F-BEA5-BCE95CD43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DA2FC-A5CA-44BA-B883-C14F3281193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850E2D96-821E-4CA0-8F0E-C7E2A9A3C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EE991-A5A3-4EC8-80B9-8E00FEF2605D}"/>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1504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98542-9ABC-4C34-B4F7-620D58CAB5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557DC-2F5C-4126-8B99-42F1F5F617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06008-7AB4-4538-B25A-D5291A9734B9}"/>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E2D21021-E486-4028-B803-17B7C66BB1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0D80D-2FC1-4D3A-80DD-1B475B692448}"/>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52732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76AF-64DE-4B2B-B1B2-BE8FF08D3B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176147-360C-4F2C-B2EC-AB1C8CBBC5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A5FBB-5464-4A79-9B88-B0F7C34F3DAC}"/>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27A4B829-A2A6-4D75-8AB4-4285B40D3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D6EA2-AA37-4F42-A0F6-B1A06667C6E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31029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96-5D44-47DE-9E98-A5AD135EB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C1A268-E3AD-4C56-978F-773E0D17FE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FDD672-CF36-4533-8F8D-DC523EAAB7B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56E0830E-45D3-448E-B7CC-247A2CD09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5D4539-BBCE-4FEF-B8FB-F2F1C43044C9}"/>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01369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C4A2-8D60-4329-BC29-24DCBA404D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84228-48B5-41E9-AD54-DA65B400C3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4819C1-9AF1-4FB8-B279-93F1E27F78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B4BF9-EB91-49A0-9060-8C803A411C1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A0E4C84-8DB6-47A8-A2C8-D9E40A577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1D58D6-5700-4DFD-9EBC-271E7DBFF56F}"/>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40139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46EE-B10C-4096-80DC-1DD5BA7B90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123BCE-9DF6-45AC-A49E-A4B4B273C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9B60C2-77D7-441A-803C-E25E547951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997CF0-008E-4FBC-A937-2BF998F85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6B6191-42DE-4CEA-976D-F2872EAAA2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2F67D-C30B-476B-AEED-4569030F6C8F}"/>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8" name="Footer Placeholder 7">
            <a:extLst>
              <a:ext uri="{FF2B5EF4-FFF2-40B4-BE49-F238E27FC236}">
                <a16:creationId xmlns:a16="http://schemas.microsoft.com/office/drawing/2014/main" id="{DA2B0457-C3FB-4FC4-B1C8-8211123333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7C4275-C024-405E-A282-2AEB17BA258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20832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2571-9687-45AD-9F5A-596F217554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C0FB17-CE2D-410C-BB1E-1C56AFDC0DD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4" name="Footer Placeholder 3">
            <a:extLst>
              <a:ext uri="{FF2B5EF4-FFF2-40B4-BE49-F238E27FC236}">
                <a16:creationId xmlns:a16="http://schemas.microsoft.com/office/drawing/2014/main" id="{291276E7-2ABC-4EBE-B89A-3B08616C66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FC31CB-AE1E-4A29-B366-726BE01032E5}"/>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427810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5490F-049F-41D1-B3CF-0AEFC1680E80}"/>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3" name="Footer Placeholder 2">
            <a:extLst>
              <a:ext uri="{FF2B5EF4-FFF2-40B4-BE49-F238E27FC236}">
                <a16:creationId xmlns:a16="http://schemas.microsoft.com/office/drawing/2014/main" id="{798F6658-6BB9-4EBE-87C7-37DD2A28C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54465F-E54C-484C-BA09-837AD1845C9A}"/>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3495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B319-F45A-46AC-AC27-5437EC550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B23E99-5EF0-403E-B2CD-8F7426F37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354BFC-B9B0-44E8-8BC3-A987DDEC3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10412-0F4F-4CB1-8B92-10E5B81DD5A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132E291-804D-4488-BEBE-633AE743FA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F6127-D4B8-49B7-A328-090B63D90FB2}"/>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37067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0C38-E73A-4D60-9453-04227DF0B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7B17ED-577A-4A70-9276-06AE8112D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ADE743-A1CF-4F4C-9A36-2E093A9FB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C156AA-24E7-4518-A228-A4B6D084ECE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EDF18444-A71C-4C48-B8D3-A13F6E2483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973AD-26A4-4107-A2A1-481E92C64C4B}"/>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0782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E9406-5668-470A-A778-CDDA9ADAE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5CA019-86BF-4BB8-A38A-0B1C3947C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BA13A-8CF3-4383-AFE2-3A1AF2369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CA604880-FC56-458D-B49E-6D08CAC7C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0606151-7F11-4D79-A582-96DF682CE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AE8D3-BE9C-47E5-AE86-E9052108C8BF}" type="slidenum">
              <a:rPr lang="en-GB" smtClean="0"/>
              <a:t>‹#›</a:t>
            </a:fld>
            <a:endParaRPr lang="en-GB"/>
          </a:p>
        </p:txBody>
      </p:sp>
    </p:spTree>
    <p:extLst>
      <p:ext uri="{BB962C8B-B14F-4D97-AF65-F5344CB8AC3E}">
        <p14:creationId xmlns:p14="http://schemas.microsoft.com/office/powerpoint/2010/main" val="399965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ukseasproject.org.uk/cms-data/reports/Final%20Compass%20Report_1.pdf"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1375300"/>
            <a:ext cx="9144000" cy="1307328"/>
          </a:xfrm>
        </p:spPr>
        <p:txBody>
          <a:bodyPr>
            <a:normAutofit/>
          </a:bodyPr>
          <a:lstStyle/>
          <a:p>
            <a:r>
              <a:rPr lang="en-GB" dirty="0">
                <a:solidFill>
                  <a:schemeClr val="bg1"/>
                </a:solidFill>
                <a:latin typeface="WWF" panose="02000000000000000000" pitchFamily="50" charset="0"/>
              </a:rPr>
              <a:t>HARTLAND POINT TO TINTAGEL MCZ</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1" y="3615601"/>
            <a:ext cx="9144000" cy="1655762"/>
          </a:xfrm>
        </p:spPr>
        <p:txBody>
          <a:bodyPr/>
          <a:lstStyle/>
          <a:p>
            <a:r>
              <a:rPr lang="en-GB" dirty="0">
                <a:solidFill>
                  <a:schemeClr val="bg1"/>
                </a:solidFill>
                <a:latin typeface="Georgia" panose="02040502050405020303" pitchFamily="18" charset="0"/>
              </a:rPr>
              <a:t>November 2018</a:t>
            </a:r>
          </a:p>
        </p:txBody>
      </p:sp>
    </p:spTree>
    <p:extLst>
      <p:ext uri="{BB962C8B-B14F-4D97-AF65-F5344CB8AC3E}">
        <p14:creationId xmlns:p14="http://schemas.microsoft.com/office/powerpoint/2010/main" val="252403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 Was a stakeholder participation process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95520378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72770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5. Was a socio-economic baseline report produced?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246672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0292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7. Was the MPA boundary based on important areas of ecological interest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06200604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2335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17. Does the protected area have legal status?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9517070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434638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MPAs could be set up more successfully?</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
        <p:nvSpPr>
          <p:cNvPr id="5" name="Rectangle 4">
            <a:extLst>
              <a:ext uri="{FF2B5EF4-FFF2-40B4-BE49-F238E27FC236}">
                <a16:creationId xmlns:a16="http://schemas.microsoft.com/office/drawing/2014/main" id="{0794A7A7-A0A7-4AFC-9DE6-8FB3305248B2}"/>
              </a:ext>
            </a:extLst>
          </p:cNvPr>
          <p:cNvSpPr/>
          <p:nvPr/>
        </p:nvSpPr>
        <p:spPr>
          <a:xfrm>
            <a:off x="2008094" y="1780780"/>
            <a:ext cx="9932894" cy="3970318"/>
          </a:xfrm>
          <a:prstGeom prst="rect">
            <a:avLst/>
          </a:prstGeom>
        </p:spPr>
        <p:txBody>
          <a:bodyPr wrap="square">
            <a:spAutoFit/>
          </a:bodyPr>
          <a:lstStyle/>
          <a:p>
            <a:r>
              <a:rPr lang="en-GB" i="1" dirty="0">
                <a:latin typeface="+mj-lt"/>
              </a:rPr>
              <a:t>“Defra dropped the ball during the regional Finding Sanctuary process. They should have allowed the regional stakeholder groups to set management measures post identification of sites. This never happened, people got jaded, site designation has therefore meant little, and interest and support has therefore waned. Poor work by Defra when Finding Sanctuary was doing so well (up until 2010). Let stakeholders be supported by finance to more fully integrate with regulators (e.g. IFCAs) in decision making. Also make sure that the input of stakeholders is balanced (not biased towards those who shout loudest),and ensure that civil society that don't use the sea that much is also factored into decision-making process. Furthermore, enable funding of economic modelling of scenarios of management. For example, if trawling is banned, and potting and gill-netting allowed, what are the economic ramifications. What also are the tourism benefits of bag limits for recreational angling? Are there economic benefits that arise from such measures. etc. i.e. Don’t (as is the current case) create depressing economic impact assessments of management decisions based on economic loss of restriction, but instead balance this with the gain for those that will be enabled to use the site, and benefit from greater biological richness at the site.”</a:t>
            </a:r>
          </a:p>
          <a:p>
            <a:endParaRPr lang="en-GB" i="1" dirty="0">
              <a:latin typeface="+mj-lt"/>
            </a:endParaRPr>
          </a:p>
        </p:txBody>
      </p:sp>
      <p:sp>
        <p:nvSpPr>
          <p:cNvPr id="6" name="Rectangle 5">
            <a:extLst>
              <a:ext uri="{FF2B5EF4-FFF2-40B4-BE49-F238E27FC236}">
                <a16:creationId xmlns:a16="http://schemas.microsoft.com/office/drawing/2014/main" id="{B37E24A4-FF7B-41F2-A1E4-BCFA5C69742E}"/>
              </a:ext>
            </a:extLst>
          </p:cNvPr>
          <p:cNvSpPr/>
          <p:nvPr/>
        </p:nvSpPr>
        <p:spPr>
          <a:xfrm>
            <a:off x="5326215" y="5919567"/>
            <a:ext cx="5384679" cy="369332"/>
          </a:xfrm>
          <a:prstGeom prst="rect">
            <a:avLst/>
          </a:prstGeom>
        </p:spPr>
        <p:txBody>
          <a:bodyPr wrap="none">
            <a:spAutoFit/>
          </a:bodyPr>
          <a:lstStyle/>
          <a:p>
            <a:r>
              <a:rPr lang="en-GB" i="1" dirty="0">
                <a:latin typeface="+mj-lt"/>
              </a:rPr>
              <a:t>“They should be seen as a whole not a set of features.” </a:t>
            </a:r>
          </a:p>
        </p:txBody>
      </p:sp>
    </p:spTree>
    <p:extLst>
      <p:ext uri="{BB962C8B-B14F-4D97-AF65-F5344CB8AC3E}">
        <p14:creationId xmlns:p14="http://schemas.microsoft.com/office/powerpoint/2010/main" val="50056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20. Does the protected area have a management plan?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9990057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827052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12. Does the MPA have objectives that consider environmental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8993322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19143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13. Does the MPA have objectives that consider socio-economic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20727355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411463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24. Does the MPA have a business plan describing how income can be generated to deliver the MPA objectives in the long term?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08889252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22378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8. Does the protected area have well-defined spatial units (zones) that direct the type, location and/or time of allowable human activities?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3451933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98783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482F1D-8AD0-44C2-B92C-CC9A702A7847}"/>
              </a:ext>
            </a:extLst>
          </p:cNvPr>
          <p:cNvSpPr/>
          <p:nvPr/>
        </p:nvSpPr>
        <p:spPr>
          <a:xfrm>
            <a:off x="211304" y="1726309"/>
            <a:ext cx="4176464" cy="2123658"/>
          </a:xfrm>
          <a:prstGeom prst="rect">
            <a:avLst/>
          </a:prstGeom>
        </p:spPr>
        <p:txBody>
          <a:bodyPr wrap="square">
            <a:spAutoFit/>
          </a:bodyPr>
          <a:lstStyle/>
          <a:p>
            <a:r>
              <a:rPr lang="en-GB" sz="1200" b="1" dirty="0">
                <a:solidFill>
                  <a:prstClr val="black"/>
                </a:solidFill>
                <a:latin typeface="Georgia" panose="02040502050405020303" pitchFamily="18" charset="0"/>
              </a:rPr>
              <a:t>WWF’s UK SEAS </a:t>
            </a:r>
            <a:r>
              <a:rPr lang="en-GB" sz="1200" dirty="0">
                <a:solidFill>
                  <a:prstClr val="black"/>
                </a:solidFill>
                <a:latin typeface="Georgia" panose="02040502050405020303" pitchFamily="18" charset="0"/>
              </a:rPr>
              <a:t>project is all about trying to improve how marine protected areas (MPAs) in the UK are managed.  We hope to do this by testing new approaches to management in our case study areas in North Devon (with the North Devon Marine Pioneer) and in the Outer Hebrides.  The first step in that journey is to understand how they are being managed at the moment, to gather baseline information on where we are doing really well, and where we could focus energy on improving.  The Compass survey forms part of that baseline assessment.</a:t>
            </a:r>
          </a:p>
          <a:p>
            <a:r>
              <a:rPr lang="en-GB" sz="1200" dirty="0">
                <a:solidFill>
                  <a:prstClr val="black"/>
                </a:solidFill>
                <a:latin typeface="Georgia" panose="02040502050405020303" pitchFamily="18" charset="0"/>
              </a:rPr>
              <a:t>It’s a pretty neat technique.  </a:t>
            </a:r>
          </a:p>
        </p:txBody>
      </p:sp>
      <p:sp>
        <p:nvSpPr>
          <p:cNvPr id="5" name="Rectangle 4">
            <a:extLst>
              <a:ext uri="{FF2B5EF4-FFF2-40B4-BE49-F238E27FC236}">
                <a16:creationId xmlns:a16="http://schemas.microsoft.com/office/drawing/2014/main" id="{E30C5472-D9A2-4C08-9B1C-6004C6E0855D}"/>
              </a:ext>
            </a:extLst>
          </p:cNvPr>
          <p:cNvSpPr/>
          <p:nvPr/>
        </p:nvSpPr>
        <p:spPr>
          <a:xfrm>
            <a:off x="169744" y="4002372"/>
            <a:ext cx="4166878" cy="2677656"/>
          </a:xfrm>
          <a:prstGeom prst="rect">
            <a:avLst/>
          </a:prstGeom>
        </p:spPr>
        <p:txBody>
          <a:bodyPr wrap="square">
            <a:spAutoFit/>
          </a:bodyPr>
          <a:lstStyle/>
          <a:p>
            <a:r>
              <a:rPr lang="en-GB" sz="1200" b="1" dirty="0">
                <a:solidFill>
                  <a:prstClr val="black"/>
                </a:solidFill>
                <a:latin typeface="Georgia" panose="02040502050405020303" pitchFamily="18" charset="0"/>
              </a:rPr>
              <a:t>The Compass </a:t>
            </a:r>
            <a:r>
              <a:rPr lang="en-GB" sz="1200" dirty="0">
                <a:solidFill>
                  <a:prstClr val="black"/>
                </a:solidFill>
                <a:latin typeface="Georgia" panose="02040502050405020303" pitchFamily="18" charset="0"/>
              </a:rPr>
              <a:t>divides the process of establishing an MPA into three stages:</a:t>
            </a:r>
          </a:p>
          <a:p>
            <a:pPr marL="228600" indent="-228600">
              <a:buFont typeface="+mj-lt"/>
              <a:buAutoNum type="arabicPeriod"/>
            </a:pPr>
            <a:r>
              <a:rPr lang="en-GB" sz="1200" dirty="0">
                <a:solidFill>
                  <a:prstClr val="black"/>
                </a:solidFill>
                <a:latin typeface="Georgia" panose="02040502050405020303" pitchFamily="18" charset="0"/>
              </a:rPr>
              <a:t>The “Creation phase”: In the UK we would call that the ‘designation process’.  This involves gathering all the data needed and working with stakeholders to develop management rules.   </a:t>
            </a:r>
          </a:p>
          <a:p>
            <a:pPr marL="228600" indent="-228600">
              <a:buFont typeface="+mj-lt"/>
              <a:buAutoNum type="arabicPeriod"/>
            </a:pPr>
            <a:r>
              <a:rPr lang="en-GB" sz="1200" dirty="0">
                <a:solidFill>
                  <a:prstClr val="black"/>
                </a:solidFill>
                <a:latin typeface="Georgia" panose="02040502050405020303" pitchFamily="18" charset="0"/>
              </a:rPr>
              <a:t>The “Pioneer phase”:  The pioneer phase is when management becomes operational and the management team starts monitoring and building programmes to support delivery of the objectives. </a:t>
            </a:r>
          </a:p>
          <a:p>
            <a:pPr marL="228600" indent="-228600">
              <a:buFont typeface="+mj-lt"/>
              <a:buAutoNum type="arabicPeriod"/>
            </a:pPr>
            <a:r>
              <a:rPr lang="en-GB" sz="1200" dirty="0">
                <a:solidFill>
                  <a:prstClr val="black"/>
                </a:solidFill>
                <a:latin typeface="Georgia" panose="02040502050405020303" pitchFamily="18" charset="0"/>
              </a:rPr>
              <a:t>The “Self-sufficiency phase”:  By this point the MPA is well on the way to technical, organisational and financial self-sufficiency and the environmental and social benefits of the MPA are being felt.</a:t>
            </a:r>
          </a:p>
        </p:txBody>
      </p:sp>
      <p:sp>
        <p:nvSpPr>
          <p:cNvPr id="6" name="Rectangle 5">
            <a:extLst>
              <a:ext uri="{FF2B5EF4-FFF2-40B4-BE49-F238E27FC236}">
                <a16:creationId xmlns:a16="http://schemas.microsoft.com/office/drawing/2014/main" id="{2585A4F0-6B03-49E3-8D0A-A63EA2113FD0}"/>
              </a:ext>
            </a:extLst>
          </p:cNvPr>
          <p:cNvSpPr/>
          <p:nvPr/>
        </p:nvSpPr>
        <p:spPr>
          <a:xfrm>
            <a:off x="4570681" y="2389452"/>
            <a:ext cx="3014656" cy="4524315"/>
          </a:xfrm>
          <a:prstGeom prst="rect">
            <a:avLst/>
          </a:prstGeom>
        </p:spPr>
        <p:txBody>
          <a:bodyPr wrap="square">
            <a:spAutoFit/>
          </a:bodyPr>
          <a:lstStyle/>
          <a:p>
            <a:r>
              <a:rPr lang="en-GB" sz="1200" b="1" dirty="0">
                <a:solidFill>
                  <a:prstClr val="black"/>
                </a:solidFill>
                <a:latin typeface="Georgia" panose="02040502050405020303" pitchFamily="18" charset="0"/>
              </a:rPr>
              <a:t>Progress is measured using 38 criteria </a:t>
            </a:r>
            <a:r>
              <a:rPr lang="en-GB" sz="1200" dirty="0">
                <a:solidFill>
                  <a:prstClr val="black"/>
                </a:solidFill>
                <a:latin typeface="Georgia" panose="02040502050405020303" pitchFamily="18" charset="0"/>
              </a:rPr>
              <a:t>that cover a range of management issues including things like setting objectives, collecting information, creating plans, involving stakeholders and monitoring etc.  Each criteria is scored out of 3, from 0 = it is not being done, to 3 = it is being done really well.  The criteria are arranged around the outside of the compass.  The stages and criteria may vary somewhat from one MPA to the next, however to achieve </a:t>
            </a:r>
            <a:r>
              <a:rPr lang="en-GB" sz="1200" b="1" i="1" dirty="0">
                <a:solidFill>
                  <a:prstClr val="black"/>
                </a:solidFill>
                <a:latin typeface="Georgia" panose="02040502050405020303" pitchFamily="18" charset="0"/>
              </a:rPr>
              <a:t>effective MPA management</a:t>
            </a:r>
            <a:r>
              <a:rPr lang="en-GB" sz="1200" dirty="0">
                <a:solidFill>
                  <a:prstClr val="black"/>
                </a:solidFill>
                <a:latin typeface="Georgia" panose="02040502050405020303" pitchFamily="18" charset="0"/>
              </a:rPr>
              <a:t> all of them need to be considered at some point. A quick look at the results will tell you what stage the MPA is at (creation, pioneer or self-sufficiency) and what the MPA is doing well on and what it needs to improve. The tool can be used to track the course of MPA development over time and help managers with day-to-day organisation of their MPA by filling in the progress made year after year.</a:t>
            </a:r>
          </a:p>
          <a:p>
            <a:endParaRPr lang="en-GB" sz="1200" dirty="0">
              <a:solidFill>
                <a:prstClr val="black"/>
              </a:solidFill>
              <a:latin typeface="Georgia" panose="02040502050405020303" pitchFamily="18" charset="0"/>
            </a:endParaRPr>
          </a:p>
        </p:txBody>
      </p:sp>
      <p:sp>
        <p:nvSpPr>
          <p:cNvPr id="7" name="TextBox 6">
            <a:extLst>
              <a:ext uri="{FF2B5EF4-FFF2-40B4-BE49-F238E27FC236}">
                <a16:creationId xmlns:a16="http://schemas.microsoft.com/office/drawing/2014/main" id="{B2C3F2CE-436F-4501-9F67-F49563EC81E9}"/>
              </a:ext>
            </a:extLst>
          </p:cNvPr>
          <p:cNvSpPr txBox="1"/>
          <p:nvPr/>
        </p:nvSpPr>
        <p:spPr>
          <a:xfrm>
            <a:off x="-1" y="0"/>
            <a:ext cx="7702649"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THE COMPASS </a:t>
            </a:r>
          </a:p>
          <a:p>
            <a:endParaRPr lang="en-GB" dirty="0">
              <a:solidFill>
                <a:prstClr val="white"/>
              </a:solidFill>
              <a:latin typeface="WWF" pitchFamily="50" charset="0"/>
            </a:endParaRPr>
          </a:p>
        </p:txBody>
      </p:sp>
      <p:grpSp>
        <p:nvGrpSpPr>
          <p:cNvPr id="8" name="Group 7">
            <a:extLst>
              <a:ext uri="{FF2B5EF4-FFF2-40B4-BE49-F238E27FC236}">
                <a16:creationId xmlns:a16="http://schemas.microsoft.com/office/drawing/2014/main" id="{850E6A1B-757C-4453-90FE-522285B532A8}"/>
              </a:ext>
            </a:extLst>
          </p:cNvPr>
          <p:cNvGrpSpPr>
            <a:grpSpLocks noChangeAspect="1"/>
          </p:cNvGrpSpPr>
          <p:nvPr/>
        </p:nvGrpSpPr>
        <p:grpSpPr>
          <a:xfrm>
            <a:off x="5333003" y="55420"/>
            <a:ext cx="2529625" cy="2267721"/>
            <a:chOff x="1234846" y="676306"/>
            <a:chExt cx="6067132" cy="5438972"/>
          </a:xfrm>
        </p:grpSpPr>
        <p:sp>
          <p:nvSpPr>
            <p:cNvPr id="9" name="Oval 8">
              <a:extLst>
                <a:ext uri="{FF2B5EF4-FFF2-40B4-BE49-F238E27FC236}">
                  <a16:creationId xmlns:a16="http://schemas.microsoft.com/office/drawing/2014/main" id="{74F222B2-3FF4-435F-8673-A816746B8467}"/>
                </a:ext>
              </a:extLst>
            </p:cNvPr>
            <p:cNvSpPr>
              <a:spLocks noChangeAspect="1"/>
            </p:cNvSpPr>
            <p:nvPr/>
          </p:nvSpPr>
          <p:spPr>
            <a:xfrm>
              <a:off x="1547664" y="692696"/>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cxnSp>
          <p:nvCxnSpPr>
            <p:cNvPr id="10" name="Straight Connector 9">
              <a:extLst>
                <a:ext uri="{FF2B5EF4-FFF2-40B4-BE49-F238E27FC236}">
                  <a16:creationId xmlns:a16="http://schemas.microsoft.com/office/drawing/2014/main" id="{451508BB-1B9B-45A3-8FEB-BF6E127AE09B}"/>
                </a:ext>
              </a:extLst>
            </p:cNvPr>
            <p:cNvCxnSpPr>
              <a:stCxn id="9" idx="0"/>
              <a:endCxn id="9" idx="4"/>
            </p:cNvCxnSpPr>
            <p:nvPr/>
          </p:nvCxnSpPr>
          <p:spPr>
            <a:xfrm>
              <a:off x="4247664" y="692696"/>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E44CAAE-145C-4D7F-AEE8-C7E2F2DB2716}"/>
                </a:ext>
              </a:extLst>
            </p:cNvPr>
            <p:cNvCxnSpPr/>
            <p:nvPr/>
          </p:nvCxnSpPr>
          <p:spPr>
            <a:xfrm flipH="1">
              <a:off x="2230505" y="1591378"/>
              <a:ext cx="4024116" cy="359894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CFF8EC-783D-4EA9-9B18-AD22BE7487C4}"/>
                </a:ext>
              </a:extLst>
            </p:cNvPr>
            <p:cNvCxnSpPr/>
            <p:nvPr/>
          </p:nvCxnSpPr>
          <p:spPr>
            <a:xfrm>
              <a:off x="3395894" y="826392"/>
              <a:ext cx="1712135" cy="5114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17EBAB-1795-409E-AE39-BA6D79CE03EB}"/>
                </a:ext>
              </a:extLst>
            </p:cNvPr>
            <p:cNvCxnSpPr/>
            <p:nvPr/>
          </p:nvCxnSpPr>
          <p:spPr>
            <a:xfrm flipH="1">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DB03DE-74E1-4E13-BD91-ED14EF8A5B40}"/>
                </a:ext>
              </a:extLst>
            </p:cNvPr>
            <p:cNvCxnSpPr/>
            <p:nvPr/>
          </p:nvCxnSpPr>
          <p:spPr>
            <a:xfrm>
              <a:off x="3796337" y="739546"/>
              <a:ext cx="924719" cy="53219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AB2846D-B8BC-4C1E-B776-FD646940F84D}"/>
                </a:ext>
              </a:extLst>
            </p:cNvPr>
            <p:cNvCxnSpPr/>
            <p:nvPr/>
          </p:nvCxnSpPr>
          <p:spPr>
            <a:xfrm>
              <a:off x="3020673" y="997496"/>
              <a:ext cx="2488659" cy="4775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542E904-0C2D-46B6-82D5-F6A65DB309B2}"/>
                </a:ext>
              </a:extLst>
            </p:cNvPr>
            <p:cNvCxnSpPr/>
            <p:nvPr/>
          </p:nvCxnSpPr>
          <p:spPr>
            <a:xfrm flipH="1" flipV="1">
              <a:off x="1711275" y="2528217"/>
              <a:ext cx="5093386" cy="1737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A7E37B-BA76-43BA-961B-5B892E7A7562}"/>
                </a:ext>
              </a:extLst>
            </p:cNvPr>
            <p:cNvCxnSpPr/>
            <p:nvPr/>
          </p:nvCxnSpPr>
          <p:spPr>
            <a:xfrm>
              <a:off x="1868930" y="2149843"/>
              <a:ext cx="4778385" cy="2476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7A2F22-B393-4420-83A8-3B875F26452D}"/>
                </a:ext>
              </a:extLst>
            </p:cNvPr>
            <p:cNvCxnSpPr/>
            <p:nvPr/>
          </p:nvCxnSpPr>
          <p:spPr>
            <a:xfrm>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B51634-6599-43E5-A425-5A31F45F1C24}"/>
                </a:ext>
              </a:extLst>
            </p:cNvPr>
            <p:cNvCxnSpPr/>
            <p:nvPr/>
          </p:nvCxnSpPr>
          <p:spPr>
            <a:xfrm flipH="1">
              <a:off x="1812902" y="2244436"/>
              <a:ext cx="4854598" cy="231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B774D69-B13D-4E23-95FB-C8FEC5E964BE}"/>
                </a:ext>
              </a:extLst>
            </p:cNvPr>
            <p:cNvCxnSpPr/>
            <p:nvPr/>
          </p:nvCxnSpPr>
          <p:spPr>
            <a:xfrm flipH="1">
              <a:off x="3341008" y="826392"/>
              <a:ext cx="1801704" cy="5114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B7A929-1548-48DC-B822-E2A42AE440E1}"/>
                </a:ext>
              </a:extLst>
            </p:cNvPr>
            <p:cNvCxnSpPr/>
            <p:nvPr/>
          </p:nvCxnSpPr>
          <p:spPr>
            <a:xfrm>
              <a:off x="2072449" y="1805868"/>
              <a:ext cx="4371348" cy="315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70594FD-CF3D-449B-AC75-21E14144B02E}"/>
                </a:ext>
              </a:extLst>
            </p:cNvPr>
            <p:cNvCxnSpPr/>
            <p:nvPr/>
          </p:nvCxnSpPr>
          <p:spPr>
            <a:xfrm flipH="1">
              <a:off x="2546668" y="1272707"/>
              <a:ext cx="3361101" cy="4213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6B41F81-4E8B-42CB-8213-6BA042E171E1}"/>
                </a:ext>
              </a:extLst>
            </p:cNvPr>
            <p:cNvCxnSpPr/>
            <p:nvPr/>
          </p:nvCxnSpPr>
          <p:spPr>
            <a:xfrm flipH="1">
              <a:off x="3771528" y="739546"/>
              <a:ext cx="949528" cy="5321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252D2E6-D4F9-491D-B85C-A617358C3D22}"/>
                </a:ext>
              </a:extLst>
            </p:cNvPr>
            <p:cNvCxnSpPr>
              <a:stCxn id="9" idx="1"/>
              <a:endCxn id="9" idx="5"/>
            </p:cNvCxnSpPr>
            <p:nvPr/>
          </p:nvCxnSpPr>
          <p:spPr>
            <a:xfrm>
              <a:off x="2338476" y="1483596"/>
              <a:ext cx="3818376" cy="38188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A2AAE6-F999-4CD6-9CAC-DC4ECEA01FCE}"/>
                </a:ext>
              </a:extLst>
            </p:cNvPr>
            <p:cNvCxnSpPr>
              <a:stCxn id="9" idx="6"/>
              <a:endCxn id="9" idx="2"/>
            </p:cNvCxnSpPr>
            <p:nvPr/>
          </p:nvCxnSpPr>
          <p:spPr>
            <a:xfrm flipH="1">
              <a:off x="1547664" y="3392996"/>
              <a:ext cx="5400000" cy="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2DAB1-1D8B-4E81-BC96-51B97E784F8D}"/>
                </a:ext>
              </a:extLst>
            </p:cNvPr>
            <p:cNvCxnSpPr/>
            <p:nvPr/>
          </p:nvCxnSpPr>
          <p:spPr>
            <a:xfrm flipH="1">
              <a:off x="2001247" y="1914364"/>
              <a:ext cx="4502745" cy="295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21951A-FCD0-4A7E-9095-79E2DB0DF10A}"/>
                </a:ext>
              </a:extLst>
            </p:cNvPr>
            <p:cNvCxnSpPr/>
            <p:nvPr/>
          </p:nvCxnSpPr>
          <p:spPr>
            <a:xfrm flipH="1">
              <a:off x="1673760" y="2597011"/>
              <a:ext cx="5151276" cy="1611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9F8EE9-4D8D-49D1-8C1F-67D5C0EE3F9F}"/>
                </a:ext>
              </a:extLst>
            </p:cNvPr>
            <p:cNvCxnSpPr/>
            <p:nvPr/>
          </p:nvCxnSpPr>
          <p:spPr>
            <a:xfrm>
              <a:off x="2683291" y="1213945"/>
              <a:ext cx="3172882" cy="4348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67C7DAB-0F22-4153-956C-26D681C3C165}"/>
                </a:ext>
              </a:extLst>
            </p:cNvPr>
            <p:cNvCxnSpPr/>
            <p:nvPr/>
          </p:nvCxnSpPr>
          <p:spPr>
            <a:xfrm flipH="1">
              <a:off x="2916412" y="1026192"/>
              <a:ext cx="2621584" cy="47083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4-Point Star 62">
              <a:extLst>
                <a:ext uri="{FF2B5EF4-FFF2-40B4-BE49-F238E27FC236}">
                  <a16:creationId xmlns:a16="http://schemas.microsoft.com/office/drawing/2014/main" id="{8F963F45-2C99-4505-A05F-F703A9ABA284}"/>
                </a:ext>
              </a:extLst>
            </p:cNvPr>
            <p:cNvSpPr/>
            <p:nvPr/>
          </p:nvSpPr>
          <p:spPr>
            <a:xfrm>
              <a:off x="4099058" y="3247192"/>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Oval 30">
              <a:extLst>
                <a:ext uri="{FF2B5EF4-FFF2-40B4-BE49-F238E27FC236}">
                  <a16:creationId xmlns:a16="http://schemas.microsoft.com/office/drawing/2014/main" id="{7C639155-4BBE-46BB-98E0-7D096F305D28}"/>
                </a:ext>
              </a:extLst>
            </p:cNvPr>
            <p:cNvSpPr>
              <a:spLocks noChangeAspect="1"/>
            </p:cNvSpPr>
            <p:nvPr/>
          </p:nvSpPr>
          <p:spPr>
            <a:xfrm>
              <a:off x="2384865" y="1543314"/>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2" name="Oval 31">
              <a:extLst>
                <a:ext uri="{FF2B5EF4-FFF2-40B4-BE49-F238E27FC236}">
                  <a16:creationId xmlns:a16="http://schemas.microsoft.com/office/drawing/2014/main" id="{A2E9AB64-5DB3-4C26-940A-87BDA3A3C504}"/>
                </a:ext>
              </a:extLst>
            </p:cNvPr>
            <p:cNvSpPr>
              <a:spLocks noChangeAspect="1"/>
            </p:cNvSpPr>
            <p:nvPr/>
          </p:nvSpPr>
          <p:spPr>
            <a:xfrm>
              <a:off x="3208633" y="2378069"/>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3" name="Pie 65">
              <a:extLst>
                <a:ext uri="{FF2B5EF4-FFF2-40B4-BE49-F238E27FC236}">
                  <a16:creationId xmlns:a16="http://schemas.microsoft.com/office/drawing/2014/main" id="{A1646545-1973-40F2-AE41-32A80D13C0BF}"/>
                </a:ext>
              </a:extLst>
            </p:cNvPr>
            <p:cNvSpPr/>
            <p:nvPr/>
          </p:nvSpPr>
          <p:spPr>
            <a:xfrm rot="9625439">
              <a:off x="1547664" y="676306"/>
              <a:ext cx="5400000" cy="5416990"/>
            </a:xfrm>
            <a:prstGeom prst="pie">
              <a:avLst>
                <a:gd name="adj1" fmla="val 6566544"/>
                <a:gd name="adj2" fmla="val 16236588"/>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4" name="Pie 66">
              <a:extLst>
                <a:ext uri="{FF2B5EF4-FFF2-40B4-BE49-F238E27FC236}">
                  <a16:creationId xmlns:a16="http://schemas.microsoft.com/office/drawing/2014/main" id="{003D28DD-769F-4703-986D-40E97C64476B}"/>
                </a:ext>
              </a:extLst>
            </p:cNvPr>
            <p:cNvSpPr/>
            <p:nvPr/>
          </p:nvSpPr>
          <p:spPr>
            <a:xfrm rot="9625439">
              <a:off x="1542563" y="698288"/>
              <a:ext cx="5400000" cy="5416990"/>
            </a:xfrm>
            <a:prstGeom prst="pie">
              <a:avLst>
                <a:gd name="adj1" fmla="val 16213035"/>
                <a:gd name="adj2" fmla="val 1706926"/>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5" name="Pie 67">
              <a:extLst>
                <a:ext uri="{FF2B5EF4-FFF2-40B4-BE49-F238E27FC236}">
                  <a16:creationId xmlns:a16="http://schemas.microsoft.com/office/drawing/2014/main" id="{0274A8DD-D873-41DA-97CF-9639E8E8FADF}"/>
                </a:ext>
              </a:extLst>
            </p:cNvPr>
            <p:cNvSpPr/>
            <p:nvPr/>
          </p:nvSpPr>
          <p:spPr>
            <a:xfrm rot="9625439">
              <a:off x="1542563" y="676775"/>
              <a:ext cx="5400000" cy="5416990"/>
            </a:xfrm>
            <a:prstGeom prst="pie">
              <a:avLst>
                <a:gd name="adj1" fmla="val 1670633"/>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6" name="4-Point Star 68">
              <a:extLst>
                <a:ext uri="{FF2B5EF4-FFF2-40B4-BE49-F238E27FC236}">
                  <a16:creationId xmlns:a16="http://schemas.microsoft.com/office/drawing/2014/main" id="{8715D039-2834-4520-8718-1F81CF4178E5}"/>
                </a:ext>
              </a:extLst>
            </p:cNvPr>
            <p:cNvSpPr/>
            <p:nvPr/>
          </p:nvSpPr>
          <p:spPr>
            <a:xfrm>
              <a:off x="4099058" y="3251800"/>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a:extLst>
                <a:ext uri="{FF2B5EF4-FFF2-40B4-BE49-F238E27FC236}">
                  <a16:creationId xmlns:a16="http://schemas.microsoft.com/office/drawing/2014/main" id="{A351AC30-187A-47E6-B527-020DA738266E}"/>
                </a:ext>
              </a:extLst>
            </p:cNvPr>
            <p:cNvSpPr txBox="1"/>
            <p:nvPr/>
          </p:nvSpPr>
          <p:spPr>
            <a:xfrm>
              <a:off x="1234846" y="1918619"/>
              <a:ext cx="3014550"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SELF-SUFFICIENT PHASE</a:t>
              </a:r>
            </a:p>
          </p:txBody>
        </p:sp>
        <p:sp>
          <p:nvSpPr>
            <p:cNvPr id="38" name="TextBox 37">
              <a:extLst>
                <a:ext uri="{FF2B5EF4-FFF2-40B4-BE49-F238E27FC236}">
                  <a16:creationId xmlns:a16="http://schemas.microsoft.com/office/drawing/2014/main" id="{0F29EF9F-7538-4A5C-833E-BDF586542253}"/>
                </a:ext>
              </a:extLst>
            </p:cNvPr>
            <p:cNvSpPr txBox="1"/>
            <p:nvPr/>
          </p:nvSpPr>
          <p:spPr>
            <a:xfrm>
              <a:off x="1935354" y="5117732"/>
              <a:ext cx="2163704"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PIONEER PHASE</a:t>
              </a:r>
            </a:p>
          </p:txBody>
        </p:sp>
        <p:sp>
          <p:nvSpPr>
            <p:cNvPr id="39" name="TextBox 38">
              <a:extLst>
                <a:ext uri="{FF2B5EF4-FFF2-40B4-BE49-F238E27FC236}">
                  <a16:creationId xmlns:a16="http://schemas.microsoft.com/office/drawing/2014/main" id="{C61CF491-545B-4947-84B3-AE2726D102E5}"/>
                </a:ext>
              </a:extLst>
            </p:cNvPr>
            <p:cNvSpPr txBox="1"/>
            <p:nvPr/>
          </p:nvSpPr>
          <p:spPr>
            <a:xfrm>
              <a:off x="5052379" y="2887815"/>
              <a:ext cx="2249599"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CREATION PHASE</a:t>
              </a:r>
            </a:p>
          </p:txBody>
        </p:sp>
      </p:grpSp>
      <p:sp>
        <p:nvSpPr>
          <p:cNvPr id="40" name="Rectangle 39">
            <a:extLst>
              <a:ext uri="{FF2B5EF4-FFF2-40B4-BE49-F238E27FC236}">
                <a16:creationId xmlns:a16="http://schemas.microsoft.com/office/drawing/2014/main" id="{25285516-2845-4A77-8352-AACF17124403}"/>
              </a:ext>
            </a:extLst>
          </p:cNvPr>
          <p:cNvSpPr>
            <a:spLocks noChangeAspect="1"/>
          </p:cNvSpPr>
          <p:nvPr/>
        </p:nvSpPr>
        <p:spPr>
          <a:xfrm>
            <a:off x="7975154" y="526379"/>
            <a:ext cx="4024736" cy="6093976"/>
          </a:xfrm>
          <a:prstGeom prst="rect">
            <a:avLst/>
          </a:prstGeom>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    Identify important areas for species &amp; habitats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    Identify stakeholders &amp; their interests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    Set up stakeholder participation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4    Assess condition of important areas for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5    Create socio-economic baseline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6    Identify pressures impacting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7    Set MPA boundary based on areas of ecological importance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8    Establish zoning for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9  Establish management rules for zoned areas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10  Create a management body to set and monitor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11  Create a management committee to implement the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12  Establish environmental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13  Established socio-economic MPA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14  Identify benefit sharing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15  Develop alternatives for displaced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16  Create clear lines of responsibility for 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17  Ensure the MPA has legal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18  Publicly communicate about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19  Support an active &amp; inclusive stakeholder engagement process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20 Develop a management plan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21  Ensure adequate MPA staff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22  Ensure adequate infrastructures and equipment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23  Enforce management rules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24  Create a business plan fund long-term MPA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25  Capacity build skills needed to run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26  Create education programme linked to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27  Monitor biological, social and economic factors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28  Monitor management activities against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29  Build a sense of responsibility for the MPA by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30  Demonstrate the authorities take responsibility for the 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31  Effectively implement the management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32  Sustain &amp; build on community involvement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33  Demonstrate that MPA is achieving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34  Demonstrate that MPA is improving ecological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35  Demonstrate that MPA is providing socio-economic benefits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36  Report progress to the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37  Update management plan/rules based on monitoring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38  Create sustainable income stream to cover management costs</a:t>
            </a:r>
          </a:p>
        </p:txBody>
      </p:sp>
    </p:spTree>
    <p:extLst>
      <p:ext uri="{BB962C8B-B14F-4D97-AF65-F5344CB8AC3E}">
        <p14:creationId xmlns:p14="http://schemas.microsoft.com/office/powerpoint/2010/main" val="3100579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9. Does the protected area have management in place for each zone as appropriate to meet the site's objectives as a whole?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19437514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9636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9687287" cy="1325563"/>
          </a:xfrm>
        </p:spPr>
        <p:txBody>
          <a:bodyPr>
            <a:noAutofit/>
          </a:bodyPr>
          <a:lstStyle/>
          <a:p>
            <a:r>
              <a:rPr lang="en-GB" sz="3200" dirty="0"/>
              <a:t>15. Have alternative income generating activities been considered to compensate for displacement of damaging activities in the MPA?</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28750691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76917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26. Is there a planned education programme linked to the site's objectives and needs?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49643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273626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fontScale="90000"/>
          </a:bodyPr>
          <a:lstStyle/>
          <a:p>
            <a:r>
              <a:rPr lang="en-GB" sz="3200" dirty="0"/>
              <a:t>Do you have any thoughts or comments on how management plans and site objectives could be improved?</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
        <p:nvSpPr>
          <p:cNvPr id="5" name="Rectangle 4">
            <a:extLst>
              <a:ext uri="{FF2B5EF4-FFF2-40B4-BE49-F238E27FC236}">
                <a16:creationId xmlns:a16="http://schemas.microsoft.com/office/drawing/2014/main" id="{193ECF70-58B9-4C33-A7BD-EF97964D36B3}"/>
              </a:ext>
            </a:extLst>
          </p:cNvPr>
          <p:cNvSpPr/>
          <p:nvPr/>
        </p:nvSpPr>
        <p:spPr>
          <a:xfrm>
            <a:off x="4601687" y="3136612"/>
            <a:ext cx="6096000" cy="584775"/>
          </a:xfrm>
          <a:prstGeom prst="rect">
            <a:avLst/>
          </a:prstGeom>
        </p:spPr>
        <p:txBody>
          <a:bodyPr>
            <a:spAutoFit/>
          </a:bodyPr>
          <a:lstStyle/>
          <a:p>
            <a:r>
              <a:rPr lang="en-GB" sz="3200" i="1" dirty="0">
                <a:latin typeface="+mj-lt"/>
              </a:rPr>
              <a:t>“Start by doing one!”</a:t>
            </a:r>
          </a:p>
        </p:txBody>
      </p:sp>
    </p:spTree>
    <p:extLst>
      <p:ext uri="{BB962C8B-B14F-4D97-AF65-F5344CB8AC3E}">
        <p14:creationId xmlns:p14="http://schemas.microsoft.com/office/powerpoint/2010/main" val="170102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18. Are people aware of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7159195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394118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19. Do deliberate (active and inclusive) opportunities for people to be involved in decision making exist?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4599199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74066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32. How satisfied are you with your involvement with MPA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99127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51748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29. Do you think stakeholders feel a sense of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47382692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54233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we could better involve people in MPA management?</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
        <p:nvSpPr>
          <p:cNvPr id="6" name="Rectangle 5">
            <a:extLst>
              <a:ext uri="{FF2B5EF4-FFF2-40B4-BE49-F238E27FC236}">
                <a16:creationId xmlns:a16="http://schemas.microsoft.com/office/drawing/2014/main" id="{322F3FA1-2178-4A86-854B-47516E3E4248}"/>
              </a:ext>
            </a:extLst>
          </p:cNvPr>
          <p:cNvSpPr/>
          <p:nvPr/>
        </p:nvSpPr>
        <p:spPr>
          <a:xfrm>
            <a:off x="2382367" y="2587936"/>
            <a:ext cx="6096000" cy="461665"/>
          </a:xfrm>
          <a:prstGeom prst="rect">
            <a:avLst/>
          </a:prstGeom>
        </p:spPr>
        <p:txBody>
          <a:bodyPr>
            <a:spAutoFit/>
          </a:bodyPr>
          <a:lstStyle/>
          <a:p>
            <a:r>
              <a:rPr lang="en-GB" sz="2400" i="1" dirty="0">
                <a:latin typeface="+mj-lt"/>
              </a:rPr>
              <a:t>“Use the Community Voice Method.”</a:t>
            </a:r>
          </a:p>
        </p:txBody>
      </p:sp>
      <p:sp>
        <p:nvSpPr>
          <p:cNvPr id="3" name="Rectangle 2">
            <a:extLst>
              <a:ext uri="{FF2B5EF4-FFF2-40B4-BE49-F238E27FC236}">
                <a16:creationId xmlns:a16="http://schemas.microsoft.com/office/drawing/2014/main" id="{D2613D2C-8FA4-43AA-9BE2-F0CDF7988E81}"/>
              </a:ext>
            </a:extLst>
          </p:cNvPr>
          <p:cNvSpPr/>
          <p:nvPr/>
        </p:nvSpPr>
        <p:spPr>
          <a:xfrm>
            <a:off x="4409140" y="3892736"/>
            <a:ext cx="6096000" cy="830997"/>
          </a:xfrm>
          <a:prstGeom prst="rect">
            <a:avLst/>
          </a:prstGeom>
        </p:spPr>
        <p:txBody>
          <a:bodyPr>
            <a:spAutoFit/>
          </a:bodyPr>
          <a:lstStyle/>
          <a:p>
            <a:r>
              <a:rPr lang="en-GB" sz="2400" i="1" dirty="0">
                <a:latin typeface="+mj-lt"/>
              </a:rPr>
              <a:t>“Make it more interesting - help general public to understand their purpose.”</a:t>
            </a:r>
          </a:p>
        </p:txBody>
      </p:sp>
      <p:sp>
        <p:nvSpPr>
          <p:cNvPr id="4" name="Rectangle 3">
            <a:extLst>
              <a:ext uri="{FF2B5EF4-FFF2-40B4-BE49-F238E27FC236}">
                <a16:creationId xmlns:a16="http://schemas.microsoft.com/office/drawing/2014/main" id="{300AF938-0953-41E3-9568-A491F631F950}"/>
              </a:ext>
            </a:extLst>
          </p:cNvPr>
          <p:cNvSpPr/>
          <p:nvPr/>
        </p:nvSpPr>
        <p:spPr>
          <a:xfrm>
            <a:off x="8478367" y="5498529"/>
            <a:ext cx="2619884" cy="461665"/>
          </a:xfrm>
          <a:prstGeom prst="rect">
            <a:avLst/>
          </a:prstGeom>
        </p:spPr>
        <p:txBody>
          <a:bodyPr wrap="none">
            <a:spAutoFit/>
          </a:bodyPr>
          <a:lstStyle/>
          <a:p>
            <a:r>
              <a:rPr lang="en-GB" sz="2400" i="1" dirty="0">
                <a:latin typeface="+mj-lt"/>
              </a:rPr>
              <a:t>“Public newsletter.”</a:t>
            </a:r>
          </a:p>
        </p:txBody>
      </p:sp>
    </p:spTree>
    <p:extLst>
      <p:ext uri="{BB962C8B-B14F-4D97-AF65-F5344CB8AC3E}">
        <p14:creationId xmlns:p14="http://schemas.microsoft.com/office/powerpoint/2010/main" val="2287898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16. Is responsibility for the governance of the MPA clear?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25157884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99299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2C3F2CE-436F-4501-9F67-F49563EC81E9}"/>
              </a:ext>
            </a:extLst>
          </p:cNvPr>
          <p:cNvSpPr txBox="1"/>
          <p:nvPr/>
        </p:nvSpPr>
        <p:spPr>
          <a:xfrm>
            <a:off x="-1" y="0"/>
            <a:ext cx="12192001"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                    STEPS                                                   RESPONSES</a:t>
            </a:r>
          </a:p>
          <a:p>
            <a:endParaRPr lang="en-GB" dirty="0">
              <a:solidFill>
                <a:prstClr val="white"/>
              </a:solidFill>
              <a:latin typeface="WWF" pitchFamily="50" charset="0"/>
            </a:endParaRPr>
          </a:p>
        </p:txBody>
      </p:sp>
      <p:sp>
        <p:nvSpPr>
          <p:cNvPr id="2" name="Rectangle 1">
            <a:extLst>
              <a:ext uri="{FF2B5EF4-FFF2-40B4-BE49-F238E27FC236}">
                <a16:creationId xmlns:a16="http://schemas.microsoft.com/office/drawing/2014/main" id="{EF0CC608-E84F-45B5-90C9-4C4B9DEB8DDC}"/>
              </a:ext>
            </a:extLst>
          </p:cNvPr>
          <p:cNvSpPr/>
          <p:nvPr/>
        </p:nvSpPr>
        <p:spPr>
          <a:xfrm>
            <a:off x="6488105" y="2055691"/>
            <a:ext cx="4325038" cy="2308324"/>
          </a:xfrm>
          <a:prstGeom prst="rect">
            <a:avLst/>
          </a:prstGeom>
        </p:spPr>
        <p:txBody>
          <a:bodyPr wrap="square">
            <a:spAutoFit/>
          </a:bodyPr>
          <a:lstStyle/>
          <a:p>
            <a:pPr marL="285750" indent="-285750">
              <a:buFont typeface="Arial" panose="020B0604020202020204" pitchFamily="34" charset="0"/>
              <a:buChar char="•"/>
            </a:pPr>
            <a:r>
              <a:rPr lang="en-GB" dirty="0">
                <a:latin typeface="Georgia" panose="02040502050405020303" pitchFamily="18" charset="0"/>
              </a:rPr>
              <a:t>3 Responses (1 short, 2 full)</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2 out of 3 respondents indicated they were from North Devon</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Sector affiliation shown below:</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endParaRPr lang="en-GB" dirty="0">
              <a:latin typeface="Georgia" panose="02040502050405020303" pitchFamily="18" charset="0"/>
            </a:endParaRPr>
          </a:p>
        </p:txBody>
      </p:sp>
      <p:sp>
        <p:nvSpPr>
          <p:cNvPr id="3" name="Rectangle 2">
            <a:extLst>
              <a:ext uri="{FF2B5EF4-FFF2-40B4-BE49-F238E27FC236}">
                <a16:creationId xmlns:a16="http://schemas.microsoft.com/office/drawing/2014/main" id="{240DE353-28D0-4F78-B41F-B7538461C1CF}"/>
              </a:ext>
            </a:extLst>
          </p:cNvPr>
          <p:cNvSpPr/>
          <p:nvPr/>
        </p:nvSpPr>
        <p:spPr>
          <a:xfrm>
            <a:off x="352213" y="1971052"/>
            <a:ext cx="5308358" cy="4785926"/>
          </a:xfrm>
          <a:prstGeom prst="rect">
            <a:avLst/>
          </a:prstGeom>
        </p:spPr>
        <p:txBody>
          <a:bodyPr wrap="square">
            <a:spAutoFit/>
          </a:bodyPr>
          <a:lstStyle/>
          <a:p>
            <a:pPr marL="342900" indent="-342900">
              <a:spcBef>
                <a:spcPts val="600"/>
              </a:spcBef>
              <a:buFont typeface="+mj-lt"/>
              <a:buAutoNum type="arabicParenR"/>
            </a:pPr>
            <a:r>
              <a:rPr lang="en-GB" dirty="0">
                <a:latin typeface="Georgia" panose="02040502050405020303" pitchFamily="18" charset="0"/>
              </a:rPr>
              <a:t>Original compass criteria edited to better reflect UK situation.</a:t>
            </a:r>
          </a:p>
          <a:p>
            <a:pPr marL="342900" indent="-342900">
              <a:spcBef>
                <a:spcPts val="600"/>
              </a:spcBef>
              <a:buFont typeface="+mj-lt"/>
              <a:buAutoNum type="arabicParenR"/>
            </a:pPr>
            <a:r>
              <a:rPr lang="en-GB" dirty="0">
                <a:latin typeface="Georgia" panose="02040502050405020303" pitchFamily="18" charset="0"/>
              </a:rPr>
              <a:t>Four ‘graduated’ answer categories created for each criterion.</a:t>
            </a:r>
          </a:p>
          <a:p>
            <a:pPr marL="342900" indent="-342900">
              <a:spcBef>
                <a:spcPts val="600"/>
              </a:spcBef>
              <a:buFont typeface="+mj-lt"/>
              <a:buAutoNum type="arabicParenR"/>
            </a:pPr>
            <a:r>
              <a:rPr lang="en-GB" dirty="0">
                <a:latin typeface="Georgia" panose="02040502050405020303" pitchFamily="18" charset="0"/>
              </a:rPr>
              <a:t>A full and a shorter version of the survey designed using SurveyMonkey.</a:t>
            </a:r>
          </a:p>
          <a:p>
            <a:pPr marL="342900" indent="-342900">
              <a:spcBef>
                <a:spcPts val="600"/>
              </a:spcBef>
              <a:buFont typeface="+mj-lt"/>
              <a:buAutoNum type="arabicParenR"/>
            </a:pPr>
            <a:r>
              <a:rPr lang="en-GB" dirty="0">
                <a:latin typeface="Georgia" panose="02040502050405020303" pitchFamily="18" charset="0"/>
              </a:rPr>
              <a:t>Online survey link sent to 120 contacts on the UKSEAS database and advertised on the CMS listserv in Aug 2018.</a:t>
            </a:r>
          </a:p>
          <a:p>
            <a:pPr marL="342900" indent="-342900">
              <a:spcBef>
                <a:spcPts val="600"/>
              </a:spcBef>
              <a:buFont typeface="+mj-lt"/>
              <a:buAutoNum type="arabicParenR"/>
            </a:pPr>
            <a:r>
              <a:rPr lang="en-GB" dirty="0">
                <a:latin typeface="Georgia" panose="02040502050405020303" pitchFamily="18" charset="0"/>
              </a:rPr>
              <a:t>Survey open for 2 months &amp; reminders sent twice.</a:t>
            </a:r>
          </a:p>
          <a:p>
            <a:pPr marL="342900" indent="-342900">
              <a:spcBef>
                <a:spcPts val="600"/>
              </a:spcBef>
              <a:buFont typeface="+mj-lt"/>
              <a:buAutoNum type="arabicParenR"/>
            </a:pPr>
            <a:r>
              <a:rPr lang="en-GB" dirty="0">
                <a:latin typeface="Georgia" panose="02040502050405020303" pitchFamily="18" charset="0"/>
              </a:rPr>
              <a:t>Local meetings attended to encourage participation from key stakeholders.</a:t>
            </a:r>
          </a:p>
          <a:p>
            <a:pPr marL="342900" indent="-342900">
              <a:spcBef>
                <a:spcPts val="600"/>
              </a:spcBef>
              <a:buFont typeface="+mj-lt"/>
              <a:buAutoNum type="arabicParenR"/>
            </a:pPr>
            <a:r>
              <a:rPr lang="en-GB" dirty="0">
                <a:latin typeface="Georgia" panose="02040502050405020303" pitchFamily="18" charset="0"/>
              </a:rPr>
              <a:t>Data downloaded and analysed using excel.</a:t>
            </a:r>
          </a:p>
          <a:p>
            <a:pPr marL="342900" indent="-342900">
              <a:spcBef>
                <a:spcPts val="600"/>
              </a:spcBef>
              <a:buFont typeface="+mj-lt"/>
              <a:buAutoNum type="arabicParenR"/>
            </a:pPr>
            <a:r>
              <a:rPr lang="en-GB" dirty="0">
                <a:latin typeface="Georgia" panose="02040502050405020303" pitchFamily="18" charset="0"/>
              </a:rPr>
              <a:t>Mean scores added </a:t>
            </a:r>
            <a:r>
              <a:rPr lang="en-GB">
                <a:latin typeface="Georgia" panose="02040502050405020303" pitchFamily="18" charset="0"/>
              </a:rPr>
              <a:t>to compass. </a:t>
            </a:r>
            <a:endParaRPr lang="en-GB" dirty="0">
              <a:latin typeface="Georgia" panose="02040502050405020303" pitchFamily="18" charset="0"/>
            </a:endParaRPr>
          </a:p>
        </p:txBody>
      </p:sp>
      <p:graphicFrame>
        <p:nvGraphicFramePr>
          <p:cNvPr id="6" name="Chart 5">
            <a:extLst>
              <a:ext uri="{FF2B5EF4-FFF2-40B4-BE49-F238E27FC236}">
                <a16:creationId xmlns:a16="http://schemas.microsoft.com/office/drawing/2014/main" id="{0AB93DB2-8972-45C0-A2C8-F7E58F770CD2}"/>
              </a:ext>
            </a:extLst>
          </p:cNvPr>
          <p:cNvGraphicFramePr/>
          <p:nvPr>
            <p:extLst>
              <p:ext uri="{D42A27DB-BD31-4B8C-83A1-F6EECF244321}">
                <p14:modId xmlns:p14="http://schemas.microsoft.com/office/powerpoint/2010/main" val="337801387"/>
              </p:ext>
            </p:extLst>
          </p:nvPr>
        </p:nvGraphicFramePr>
        <p:xfrm>
          <a:off x="6488105" y="4000544"/>
          <a:ext cx="5152572" cy="2857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4929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30. Do the relevant authorities take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21363330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157359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10. Does a management body exist that is empowered to set the MPA’s strategy, objectives and overall direction?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3824127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38296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11. Does a management committee exist that implements the strategy?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3410494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661974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14. MPAs generate "benefits" e.g. fish and recreational opportunities.  Were rules identified to help share access to these benefits?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46480806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2001992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Do you have any thoughts or comments on how we could improve decision making?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
        <p:nvSpPr>
          <p:cNvPr id="4" name="Rectangle 3">
            <a:extLst>
              <a:ext uri="{FF2B5EF4-FFF2-40B4-BE49-F238E27FC236}">
                <a16:creationId xmlns:a16="http://schemas.microsoft.com/office/drawing/2014/main" id="{A0C5158C-4E6F-45CC-89CE-A9D4799104E5}"/>
              </a:ext>
            </a:extLst>
          </p:cNvPr>
          <p:cNvSpPr/>
          <p:nvPr/>
        </p:nvSpPr>
        <p:spPr>
          <a:xfrm>
            <a:off x="2229893" y="2274838"/>
            <a:ext cx="8931149" cy="2308324"/>
          </a:xfrm>
          <a:prstGeom prst="rect">
            <a:avLst/>
          </a:prstGeom>
        </p:spPr>
        <p:txBody>
          <a:bodyPr wrap="square">
            <a:spAutoFit/>
          </a:bodyPr>
          <a:lstStyle/>
          <a:p>
            <a:r>
              <a:rPr lang="en-GB" sz="2400" i="1" dirty="0">
                <a:solidFill>
                  <a:srgbClr val="000000"/>
                </a:solidFill>
                <a:latin typeface="+mj-lt"/>
              </a:rPr>
              <a:t>“MMO does regulation and major industry licensing. It works reactively. IFCA does fisheries, and probably (given track record  of Cornwall/Devon IFCAs) do it pro-actively and well with fisheries stakeholders. However, the MMO is really poor when it comes to regulating recreational activities that damage habitats that are rare or threatened inside OR outside MPAs (such as seagrass beds).”</a:t>
            </a:r>
            <a:r>
              <a:rPr lang="en-GB" sz="2400" i="1" dirty="0">
                <a:latin typeface="+mj-lt"/>
              </a:rPr>
              <a:t> </a:t>
            </a:r>
          </a:p>
        </p:txBody>
      </p:sp>
    </p:spTree>
    <p:extLst>
      <p:ext uri="{BB962C8B-B14F-4D97-AF65-F5344CB8AC3E}">
        <p14:creationId xmlns:p14="http://schemas.microsoft.com/office/powerpoint/2010/main" val="96896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21. Are there enough people employed to manage the site?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5509399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333014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22. Is the infrastructure and equipment needed to manage the site available?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1709679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598175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25. Do staff have the skills and training needed?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21274731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5599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38. Is there long term funding for the full cost of the MPA and its management/operating costs?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7278062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1107932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MPA management could be better resourced?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
        <p:nvSpPr>
          <p:cNvPr id="3" name="Rectangle 2">
            <a:extLst>
              <a:ext uri="{FF2B5EF4-FFF2-40B4-BE49-F238E27FC236}">
                <a16:creationId xmlns:a16="http://schemas.microsoft.com/office/drawing/2014/main" id="{26929A8B-9A0A-4B10-9E2C-1A43043DAACA}"/>
              </a:ext>
            </a:extLst>
          </p:cNvPr>
          <p:cNvSpPr/>
          <p:nvPr/>
        </p:nvSpPr>
        <p:spPr>
          <a:xfrm>
            <a:off x="2312894" y="1945358"/>
            <a:ext cx="6096000" cy="2554545"/>
          </a:xfrm>
          <a:prstGeom prst="rect">
            <a:avLst/>
          </a:prstGeom>
        </p:spPr>
        <p:txBody>
          <a:bodyPr>
            <a:spAutoFit/>
          </a:bodyPr>
          <a:lstStyle/>
          <a:p>
            <a:r>
              <a:rPr lang="en-GB" sz="2000" i="1" dirty="0">
                <a:latin typeface="+mj-lt"/>
              </a:rPr>
              <a:t>“Tax the users of the sites. Car park fees to marine management. Boat access fees to marine management. Fishing, ports and other fees to marine management. We tax for many things, but not use and protection of the marine environment. IFCAs are too stretched, and need further capital and personal capacity to monitor activities at sea. LAs could do with wardens that monitor terrestrial access, and use by recreational users.”</a:t>
            </a:r>
          </a:p>
        </p:txBody>
      </p:sp>
      <p:sp>
        <p:nvSpPr>
          <p:cNvPr id="4" name="Rectangle 3">
            <a:extLst>
              <a:ext uri="{FF2B5EF4-FFF2-40B4-BE49-F238E27FC236}">
                <a16:creationId xmlns:a16="http://schemas.microsoft.com/office/drawing/2014/main" id="{0DBE1D7F-7AE9-4E3C-A317-226C2940AA27}"/>
              </a:ext>
            </a:extLst>
          </p:cNvPr>
          <p:cNvSpPr/>
          <p:nvPr/>
        </p:nvSpPr>
        <p:spPr>
          <a:xfrm>
            <a:off x="5360894" y="5029217"/>
            <a:ext cx="6096000" cy="1015663"/>
          </a:xfrm>
          <a:prstGeom prst="rect">
            <a:avLst/>
          </a:prstGeom>
        </p:spPr>
        <p:txBody>
          <a:bodyPr>
            <a:spAutoFit/>
          </a:bodyPr>
          <a:lstStyle/>
          <a:p>
            <a:r>
              <a:rPr lang="en-GB" sz="2000" i="1" dirty="0">
                <a:latin typeface="+mj-lt"/>
              </a:rPr>
              <a:t>“I'm a little unsure about what you mean by infrastructure and also staff - if staff is IFCA, MMO etc, I wouldn't have a clue if they've performed a capacity assessment.” </a:t>
            </a:r>
          </a:p>
        </p:txBody>
      </p:sp>
    </p:spTree>
    <p:extLst>
      <p:ext uri="{BB962C8B-B14F-4D97-AF65-F5344CB8AC3E}">
        <p14:creationId xmlns:p14="http://schemas.microsoft.com/office/powerpoint/2010/main" val="309543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93460C9-B509-48E0-921E-FDC967A351F9}"/>
              </a:ext>
            </a:extLst>
          </p:cNvPr>
          <p:cNvGrpSpPr/>
          <p:nvPr/>
        </p:nvGrpSpPr>
        <p:grpSpPr>
          <a:xfrm>
            <a:off x="3093674" y="365252"/>
            <a:ext cx="6231581" cy="6223638"/>
            <a:chOff x="1404917" y="361840"/>
            <a:chExt cx="6231581" cy="6223638"/>
          </a:xfrm>
        </p:grpSpPr>
        <p:grpSp>
          <p:nvGrpSpPr>
            <p:cNvPr id="156" name="Group 155">
              <a:extLst>
                <a:ext uri="{FF2B5EF4-FFF2-40B4-BE49-F238E27FC236}">
                  <a16:creationId xmlns:a16="http://schemas.microsoft.com/office/drawing/2014/main" id="{45C620D6-FBE8-4910-8ADD-BA18FAF49813}"/>
                </a:ext>
              </a:extLst>
            </p:cNvPr>
            <p:cNvGrpSpPr/>
            <p:nvPr/>
          </p:nvGrpSpPr>
          <p:grpSpPr>
            <a:xfrm>
              <a:off x="1404917" y="361840"/>
              <a:ext cx="6231581" cy="6223638"/>
              <a:chOff x="5960419" y="269090"/>
              <a:chExt cx="6231581" cy="6223638"/>
            </a:xfrm>
          </p:grpSpPr>
          <p:grpSp>
            <p:nvGrpSpPr>
              <p:cNvPr id="70" name="Group 69">
                <a:extLst>
                  <a:ext uri="{FF2B5EF4-FFF2-40B4-BE49-F238E27FC236}">
                    <a16:creationId xmlns:a16="http://schemas.microsoft.com/office/drawing/2014/main" id="{0B4C5DA7-7890-4B59-8D1C-5D95F198399F}"/>
                  </a:ext>
                </a:extLst>
              </p:cNvPr>
              <p:cNvGrpSpPr/>
              <p:nvPr/>
            </p:nvGrpSpPr>
            <p:grpSpPr>
              <a:xfrm>
                <a:off x="5960419" y="269090"/>
                <a:ext cx="6231581" cy="6223638"/>
                <a:chOff x="1151712" y="14982"/>
                <a:chExt cx="6231581" cy="6223638"/>
              </a:xfrm>
            </p:grpSpPr>
            <p:grpSp>
              <p:nvGrpSpPr>
                <p:cNvPr id="4" name="Group 3">
                  <a:extLst>
                    <a:ext uri="{FF2B5EF4-FFF2-40B4-BE49-F238E27FC236}">
                      <a16:creationId xmlns:a16="http://schemas.microsoft.com/office/drawing/2014/main" id="{767AE01A-0FB3-4FDD-AF97-4F1565F4CE1D}"/>
                    </a:ext>
                  </a:extLst>
                </p:cNvPr>
                <p:cNvGrpSpPr/>
                <p:nvPr/>
              </p:nvGrpSpPr>
              <p:grpSpPr>
                <a:xfrm>
                  <a:off x="1487331" y="345145"/>
                  <a:ext cx="5402892" cy="5411056"/>
                  <a:chOff x="1276565" y="549426"/>
                  <a:chExt cx="5402892" cy="5411056"/>
                </a:xfrm>
              </p:grpSpPr>
              <p:grpSp>
                <p:nvGrpSpPr>
                  <p:cNvPr id="5" name="Group 4">
                    <a:extLst>
                      <a:ext uri="{FF2B5EF4-FFF2-40B4-BE49-F238E27FC236}">
                        <a16:creationId xmlns:a16="http://schemas.microsoft.com/office/drawing/2014/main" id="{8E4B4FEA-FAEC-45EF-9F8D-512114B6BD31}"/>
                      </a:ext>
                    </a:extLst>
                  </p:cNvPr>
                  <p:cNvGrpSpPr/>
                  <p:nvPr/>
                </p:nvGrpSpPr>
                <p:grpSpPr>
                  <a:xfrm>
                    <a:off x="1276565" y="549426"/>
                    <a:ext cx="5402892" cy="5411056"/>
                    <a:chOff x="1276565" y="549426"/>
                    <a:chExt cx="5402892" cy="5411056"/>
                  </a:xfrm>
                </p:grpSpPr>
                <p:sp>
                  <p:nvSpPr>
                    <p:cNvPr id="7" name="Oval 6">
                      <a:extLst>
                        <a:ext uri="{FF2B5EF4-FFF2-40B4-BE49-F238E27FC236}">
                          <a16:creationId xmlns:a16="http://schemas.microsoft.com/office/drawing/2014/main" id="{7B70FD0F-3D4E-45CB-BAB9-68A3D1587716}"/>
                        </a:ext>
                      </a:extLst>
                    </p:cNvPr>
                    <p:cNvSpPr>
                      <a:spLocks noChangeAspect="1"/>
                    </p:cNvSpPr>
                    <p:nvPr/>
                  </p:nvSpPr>
                  <p:spPr>
                    <a:xfrm>
                      <a:off x="1276565" y="559882"/>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FE9D02B6-7ACC-4CC0-97DB-FF47ADFC15A9}"/>
                        </a:ext>
                      </a:extLst>
                    </p:cNvPr>
                    <p:cNvGrpSpPr/>
                    <p:nvPr/>
                  </p:nvGrpSpPr>
                  <p:grpSpPr>
                    <a:xfrm>
                      <a:off x="1279456" y="549426"/>
                      <a:ext cx="5400001" cy="5400600"/>
                      <a:chOff x="1515430" y="706738"/>
                      <a:chExt cx="5400001" cy="5400600"/>
                    </a:xfrm>
                  </p:grpSpPr>
                  <p:cxnSp>
                    <p:nvCxnSpPr>
                      <p:cNvPr id="9" name="Straight Connector 8">
                        <a:extLst>
                          <a:ext uri="{FF2B5EF4-FFF2-40B4-BE49-F238E27FC236}">
                            <a16:creationId xmlns:a16="http://schemas.microsoft.com/office/drawing/2014/main" id="{4F69607E-AE0C-4275-B436-20018BAB7925}"/>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07DAD5-8287-4C5E-ACF5-521A8D7F2D3D}"/>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DDEE26-2F84-48BE-AF87-D3FDEA49D102}"/>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36281-234F-416E-B5A5-CDE85A1E2F85}"/>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5AA276-A8AC-40A1-9431-82CC718BAD2B}"/>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93B096-AE50-4E1D-90FE-D0D8925A4360}"/>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D7F2C0-7F99-4C4D-8C2B-8F9F00C366C3}"/>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743ED84-C0EC-4767-AEB4-DDEB01A94220}"/>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F170C6-8349-499A-9ABE-A45539475042}"/>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7C4D23-3729-4A95-BBA7-7F775E351896}"/>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51473E-07E6-44FB-9620-E18D87DEF8CC}"/>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2156B5-FF01-4B49-A24E-2F59FAE87CD4}"/>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318763E-06DF-4455-B9AD-216236BF5BA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6D7D60-4E6A-4EE3-9322-7C4145C4C62E}"/>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49B22A-2CE8-4A55-B9DF-6F3B97B1CFA0}"/>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EDE7DAE-16D4-4392-AE53-DA446555EE35}"/>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4FFB99E-332D-4925-8B65-A7B51230A19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CD1B657-A03C-4869-B51D-B4C5C37C2C0C}"/>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0AAD7F-E8DB-4A6D-BDC1-2036AD3DD855}"/>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11006D1-D807-4B71-9012-ED48A37FA249}"/>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E8E330D-AF0F-47B7-BB3E-8F40EC84403B}"/>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6" name="4-Point Star 85">
                    <a:extLst>
                      <a:ext uri="{FF2B5EF4-FFF2-40B4-BE49-F238E27FC236}">
                        <a16:creationId xmlns:a16="http://schemas.microsoft.com/office/drawing/2014/main" id="{78DC7E5A-5822-466B-A4E5-D80F9A6762B2}"/>
                      </a:ext>
                    </a:extLst>
                  </p:cNvPr>
                  <p:cNvSpPr/>
                  <p:nvPr/>
                </p:nvSpPr>
                <p:spPr>
                  <a:xfrm>
                    <a:off x="3839036" y="3141469"/>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oup 29">
                  <a:extLst>
                    <a:ext uri="{FF2B5EF4-FFF2-40B4-BE49-F238E27FC236}">
                      <a16:creationId xmlns:a16="http://schemas.microsoft.com/office/drawing/2014/main" id="{0C1A3949-AA45-466C-97D2-88817BAE6963}"/>
                    </a:ext>
                  </a:extLst>
                </p:cNvPr>
                <p:cNvGrpSpPr>
                  <a:grpSpLocks noChangeAspect="1"/>
                </p:cNvGrpSpPr>
                <p:nvPr/>
              </p:nvGrpSpPr>
              <p:grpSpPr>
                <a:xfrm>
                  <a:off x="1151712" y="14982"/>
                  <a:ext cx="6231581" cy="6223638"/>
                  <a:chOff x="693237" y="1184350"/>
                  <a:chExt cx="4205276" cy="4199916"/>
                </a:xfrm>
              </p:grpSpPr>
              <p:grpSp>
                <p:nvGrpSpPr>
                  <p:cNvPr id="31" name="Group 30">
                    <a:extLst>
                      <a:ext uri="{FF2B5EF4-FFF2-40B4-BE49-F238E27FC236}">
                        <a16:creationId xmlns:a16="http://schemas.microsoft.com/office/drawing/2014/main" id="{BFE86330-7300-4614-9C22-16F7EE39A3CE}"/>
                      </a:ext>
                    </a:extLst>
                  </p:cNvPr>
                  <p:cNvGrpSpPr>
                    <a:grpSpLocks noChangeAspect="1"/>
                  </p:cNvGrpSpPr>
                  <p:nvPr/>
                </p:nvGrpSpPr>
                <p:grpSpPr>
                  <a:xfrm>
                    <a:off x="693237" y="1184350"/>
                    <a:ext cx="4205276" cy="4199916"/>
                    <a:chOff x="982910" y="569426"/>
                    <a:chExt cx="5121336" cy="5114809"/>
                  </a:xfrm>
                </p:grpSpPr>
                <p:sp>
                  <p:nvSpPr>
                    <p:cNvPr id="33" name="Rectangle 32">
                      <a:extLst>
                        <a:ext uri="{FF2B5EF4-FFF2-40B4-BE49-F238E27FC236}">
                          <a16:creationId xmlns:a16="http://schemas.microsoft.com/office/drawing/2014/main" id="{AC656986-8CD1-40F7-B927-CCF134AC754F}"/>
                        </a:ext>
                      </a:extLst>
                    </p:cNvPr>
                    <p:cNvSpPr/>
                    <p:nvPr/>
                  </p:nvSpPr>
                  <p:spPr>
                    <a:xfrm>
                      <a:off x="3373689" y="5694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34" name="Rectangle 33">
                      <a:extLst>
                        <a:ext uri="{FF2B5EF4-FFF2-40B4-BE49-F238E27FC236}">
                          <a16:creationId xmlns:a16="http://schemas.microsoft.com/office/drawing/2014/main" id="{F8AC16F1-A560-4893-B662-C368194C1B80}"/>
                        </a:ext>
                      </a:extLst>
                    </p:cNvPr>
                    <p:cNvSpPr/>
                    <p:nvPr/>
                  </p:nvSpPr>
                  <p:spPr>
                    <a:xfrm>
                      <a:off x="3794579" y="619980"/>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35" name="Rectangle 34">
                      <a:extLst>
                        <a:ext uri="{FF2B5EF4-FFF2-40B4-BE49-F238E27FC236}">
                          <a16:creationId xmlns:a16="http://schemas.microsoft.com/office/drawing/2014/main" id="{BE438982-44EB-4546-A4D4-A27FA61722A2}"/>
                        </a:ext>
                      </a:extLst>
                    </p:cNvPr>
                    <p:cNvSpPr/>
                    <p:nvPr/>
                  </p:nvSpPr>
                  <p:spPr>
                    <a:xfrm>
                      <a:off x="4222686" y="7255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36" name="Rectangle 35">
                      <a:extLst>
                        <a:ext uri="{FF2B5EF4-FFF2-40B4-BE49-F238E27FC236}">
                          <a16:creationId xmlns:a16="http://schemas.microsoft.com/office/drawing/2014/main" id="{539DCBB1-6009-4E16-90B5-84541822A185}"/>
                        </a:ext>
                      </a:extLst>
                    </p:cNvPr>
                    <p:cNvSpPr/>
                    <p:nvPr/>
                  </p:nvSpPr>
                  <p:spPr>
                    <a:xfrm>
                      <a:off x="4604489" y="91712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37" name="Rectangle 36">
                      <a:extLst>
                        <a:ext uri="{FF2B5EF4-FFF2-40B4-BE49-F238E27FC236}">
                          <a16:creationId xmlns:a16="http://schemas.microsoft.com/office/drawing/2014/main" id="{3A262D53-97BB-4691-9E0D-1993F78A3D4E}"/>
                        </a:ext>
                      </a:extLst>
                    </p:cNvPr>
                    <p:cNvSpPr/>
                    <p:nvPr/>
                  </p:nvSpPr>
                  <p:spPr>
                    <a:xfrm>
                      <a:off x="4951830" y="117981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38" name="Rectangle 37">
                      <a:extLst>
                        <a:ext uri="{FF2B5EF4-FFF2-40B4-BE49-F238E27FC236}">
                          <a16:creationId xmlns:a16="http://schemas.microsoft.com/office/drawing/2014/main" id="{DA5886FB-3B06-4239-991D-7CBCBD1E169B}"/>
                        </a:ext>
                      </a:extLst>
                    </p:cNvPr>
                    <p:cNvSpPr/>
                    <p:nvPr/>
                  </p:nvSpPr>
                  <p:spPr>
                    <a:xfrm>
                      <a:off x="5233079" y="1477963"/>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39" name="Rectangle 38">
                      <a:extLst>
                        <a:ext uri="{FF2B5EF4-FFF2-40B4-BE49-F238E27FC236}">
                          <a16:creationId xmlns:a16="http://schemas.microsoft.com/office/drawing/2014/main" id="{26308219-9CE9-4605-8D17-89C6B3F2D153}"/>
                        </a:ext>
                      </a:extLst>
                    </p:cNvPr>
                    <p:cNvSpPr/>
                    <p:nvPr/>
                  </p:nvSpPr>
                  <p:spPr>
                    <a:xfrm>
                      <a:off x="5613299" y="21710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40" name="Rectangle 39">
                      <a:extLst>
                        <a:ext uri="{FF2B5EF4-FFF2-40B4-BE49-F238E27FC236}">
                          <a16:creationId xmlns:a16="http://schemas.microsoft.com/office/drawing/2014/main" id="{7E29DC37-DEBE-4CDD-873E-BE82DD25A493}"/>
                        </a:ext>
                      </a:extLst>
                    </p:cNvPr>
                    <p:cNvSpPr/>
                    <p:nvPr/>
                  </p:nvSpPr>
                  <p:spPr>
                    <a:xfrm>
                      <a:off x="5692932" y="25529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41" name="Rectangle 40">
                      <a:extLst>
                        <a:ext uri="{FF2B5EF4-FFF2-40B4-BE49-F238E27FC236}">
                          <a16:creationId xmlns:a16="http://schemas.microsoft.com/office/drawing/2014/main" id="{78D66459-F74F-4D61-9D08-E01F6076FC53}"/>
                        </a:ext>
                      </a:extLst>
                    </p:cNvPr>
                    <p:cNvSpPr/>
                    <p:nvPr/>
                  </p:nvSpPr>
                  <p:spPr>
                    <a:xfrm>
                      <a:off x="5707560" y="293028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42" name="Rectangle 41">
                      <a:extLst>
                        <a:ext uri="{FF2B5EF4-FFF2-40B4-BE49-F238E27FC236}">
                          <a16:creationId xmlns:a16="http://schemas.microsoft.com/office/drawing/2014/main" id="{3E8DC489-A60B-4774-ACFE-28895249C803}"/>
                        </a:ext>
                      </a:extLst>
                    </p:cNvPr>
                    <p:cNvSpPr/>
                    <p:nvPr/>
                  </p:nvSpPr>
                  <p:spPr>
                    <a:xfrm>
                      <a:off x="5675288" y="328552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43" name="Rectangle 42">
                      <a:extLst>
                        <a:ext uri="{FF2B5EF4-FFF2-40B4-BE49-F238E27FC236}">
                          <a16:creationId xmlns:a16="http://schemas.microsoft.com/office/drawing/2014/main" id="{5C4F7BE1-717C-4EFA-B45D-0FE0AE7FF53E}"/>
                        </a:ext>
                      </a:extLst>
                    </p:cNvPr>
                    <p:cNvSpPr/>
                    <p:nvPr/>
                  </p:nvSpPr>
                  <p:spPr>
                    <a:xfrm>
                      <a:off x="1079533" y="229886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44" name="Rectangle 43">
                      <a:extLst>
                        <a:ext uri="{FF2B5EF4-FFF2-40B4-BE49-F238E27FC236}">
                          <a16:creationId xmlns:a16="http://schemas.microsoft.com/office/drawing/2014/main" id="{EE89652E-98B0-4703-A664-53AFDCD5E7E4}"/>
                        </a:ext>
                      </a:extLst>
                    </p:cNvPr>
                    <p:cNvSpPr/>
                    <p:nvPr/>
                  </p:nvSpPr>
                  <p:spPr>
                    <a:xfrm>
                      <a:off x="5610152" y="36404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45" name="Rectangle 44">
                      <a:extLst>
                        <a:ext uri="{FF2B5EF4-FFF2-40B4-BE49-F238E27FC236}">
                          <a16:creationId xmlns:a16="http://schemas.microsoft.com/office/drawing/2014/main" id="{7AA5830E-B73A-4BB3-8956-B21B5A4E9754}"/>
                        </a:ext>
                      </a:extLst>
                    </p:cNvPr>
                    <p:cNvSpPr/>
                    <p:nvPr/>
                  </p:nvSpPr>
                  <p:spPr>
                    <a:xfrm>
                      <a:off x="1193412" y="191869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46" name="Rectangle 45">
                      <a:extLst>
                        <a:ext uri="{FF2B5EF4-FFF2-40B4-BE49-F238E27FC236}">
                          <a16:creationId xmlns:a16="http://schemas.microsoft.com/office/drawing/2014/main" id="{43D4D184-B3F9-41FB-B934-30F06BA1C5C3}"/>
                        </a:ext>
                      </a:extLst>
                    </p:cNvPr>
                    <p:cNvSpPr/>
                    <p:nvPr/>
                  </p:nvSpPr>
                  <p:spPr>
                    <a:xfrm>
                      <a:off x="1376353" y="160384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47" name="Rectangle 46">
                      <a:extLst>
                        <a:ext uri="{FF2B5EF4-FFF2-40B4-BE49-F238E27FC236}">
                          <a16:creationId xmlns:a16="http://schemas.microsoft.com/office/drawing/2014/main" id="{1772F163-8A19-4598-B132-F889C5AABE82}"/>
                        </a:ext>
                      </a:extLst>
                    </p:cNvPr>
                    <p:cNvSpPr/>
                    <p:nvPr/>
                  </p:nvSpPr>
                  <p:spPr>
                    <a:xfrm>
                      <a:off x="1587867" y="1325382"/>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48" name="Rectangle 47">
                      <a:extLst>
                        <a:ext uri="{FF2B5EF4-FFF2-40B4-BE49-F238E27FC236}">
                          <a16:creationId xmlns:a16="http://schemas.microsoft.com/office/drawing/2014/main" id="{E5F77776-C1A9-46A8-BDED-561B8A4333B1}"/>
                        </a:ext>
                      </a:extLst>
                    </p:cNvPr>
                    <p:cNvSpPr/>
                    <p:nvPr/>
                  </p:nvSpPr>
                  <p:spPr>
                    <a:xfrm>
                      <a:off x="1858442" y="107330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49" name="Rectangle 48">
                      <a:extLst>
                        <a:ext uri="{FF2B5EF4-FFF2-40B4-BE49-F238E27FC236}">
                          <a16:creationId xmlns:a16="http://schemas.microsoft.com/office/drawing/2014/main" id="{2978688D-FF94-4451-BE5C-15018DA198EB}"/>
                        </a:ext>
                      </a:extLst>
                    </p:cNvPr>
                    <p:cNvSpPr/>
                    <p:nvPr/>
                  </p:nvSpPr>
                  <p:spPr>
                    <a:xfrm>
                      <a:off x="2189517" y="86280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50" name="Rectangle 49">
                      <a:extLst>
                        <a:ext uri="{FF2B5EF4-FFF2-40B4-BE49-F238E27FC236}">
                          <a16:creationId xmlns:a16="http://schemas.microsoft.com/office/drawing/2014/main" id="{78F3507B-04CB-4D5E-8E75-560FD43B8F5A}"/>
                        </a:ext>
                      </a:extLst>
                    </p:cNvPr>
                    <p:cNvSpPr/>
                    <p:nvPr/>
                  </p:nvSpPr>
                  <p:spPr>
                    <a:xfrm>
                      <a:off x="2591643" y="694024"/>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51" name="Rectangle 50">
                      <a:extLst>
                        <a:ext uri="{FF2B5EF4-FFF2-40B4-BE49-F238E27FC236}">
                          <a16:creationId xmlns:a16="http://schemas.microsoft.com/office/drawing/2014/main" id="{CE630A38-F840-41C0-A575-7FB15C1844C3}"/>
                        </a:ext>
                      </a:extLst>
                    </p:cNvPr>
                    <p:cNvSpPr/>
                    <p:nvPr/>
                  </p:nvSpPr>
                  <p:spPr>
                    <a:xfrm>
                      <a:off x="2958195" y="60078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sp>
                  <p:nvSpPr>
                    <p:cNvPr id="52" name="Rectangle 51">
                      <a:extLst>
                        <a:ext uri="{FF2B5EF4-FFF2-40B4-BE49-F238E27FC236}">
                          <a16:creationId xmlns:a16="http://schemas.microsoft.com/office/drawing/2014/main" id="{869BD8F5-1BBF-49DD-A995-99535DDF24F2}"/>
                        </a:ext>
                      </a:extLst>
                    </p:cNvPr>
                    <p:cNvSpPr/>
                    <p:nvPr/>
                  </p:nvSpPr>
                  <p:spPr>
                    <a:xfrm>
                      <a:off x="4132285" y="517426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53" name="Rectangle 52">
                      <a:extLst>
                        <a:ext uri="{FF2B5EF4-FFF2-40B4-BE49-F238E27FC236}">
                          <a16:creationId xmlns:a16="http://schemas.microsoft.com/office/drawing/2014/main" id="{DCEC93D8-7AE5-42F4-8854-033385A8B31E}"/>
                        </a:ext>
                      </a:extLst>
                    </p:cNvPr>
                    <p:cNvSpPr/>
                    <p:nvPr/>
                  </p:nvSpPr>
                  <p:spPr>
                    <a:xfrm>
                      <a:off x="4498890" y="501637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54" name="Rectangle 53">
                      <a:extLst>
                        <a:ext uri="{FF2B5EF4-FFF2-40B4-BE49-F238E27FC236}">
                          <a16:creationId xmlns:a16="http://schemas.microsoft.com/office/drawing/2014/main" id="{DBA8BCE0-9F91-4C11-A39E-702FECDC4854}"/>
                        </a:ext>
                      </a:extLst>
                    </p:cNvPr>
                    <p:cNvSpPr/>
                    <p:nvPr/>
                  </p:nvSpPr>
                  <p:spPr>
                    <a:xfrm>
                      <a:off x="4810787" y="47994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55" name="Rectangle 54">
                      <a:extLst>
                        <a:ext uri="{FF2B5EF4-FFF2-40B4-BE49-F238E27FC236}">
                          <a16:creationId xmlns:a16="http://schemas.microsoft.com/office/drawing/2014/main" id="{62625C07-5C5C-428A-ADFD-973E645BE5A0}"/>
                        </a:ext>
                      </a:extLst>
                    </p:cNvPr>
                    <p:cNvSpPr/>
                    <p:nvPr/>
                  </p:nvSpPr>
                  <p:spPr>
                    <a:xfrm>
                      <a:off x="5081515" y="45566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56" name="Rectangle 55">
                      <a:extLst>
                        <a:ext uri="{FF2B5EF4-FFF2-40B4-BE49-F238E27FC236}">
                          <a16:creationId xmlns:a16="http://schemas.microsoft.com/office/drawing/2014/main" id="{BCB9EB34-511E-4069-BA26-BA512FEF16DF}"/>
                        </a:ext>
                      </a:extLst>
                    </p:cNvPr>
                    <p:cNvSpPr/>
                    <p:nvPr/>
                  </p:nvSpPr>
                  <p:spPr>
                    <a:xfrm>
                      <a:off x="5291909" y="430379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57" name="Rectangle 56">
                      <a:extLst>
                        <a:ext uri="{FF2B5EF4-FFF2-40B4-BE49-F238E27FC236}">
                          <a16:creationId xmlns:a16="http://schemas.microsoft.com/office/drawing/2014/main" id="{6E72A424-B1FF-46F7-A795-ABEEED9241DA}"/>
                        </a:ext>
                      </a:extLst>
                    </p:cNvPr>
                    <p:cNvSpPr/>
                    <p:nvPr/>
                  </p:nvSpPr>
                  <p:spPr>
                    <a:xfrm>
                      <a:off x="5476945" y="39923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58" name="Rectangle 57">
                      <a:extLst>
                        <a:ext uri="{FF2B5EF4-FFF2-40B4-BE49-F238E27FC236}">
                          <a16:creationId xmlns:a16="http://schemas.microsoft.com/office/drawing/2014/main" id="{DD0CDAA9-76C7-4A11-B8BE-70F6E52F5CD1}"/>
                        </a:ext>
                      </a:extLst>
                    </p:cNvPr>
                    <p:cNvSpPr/>
                    <p:nvPr/>
                  </p:nvSpPr>
                  <p:spPr>
                    <a:xfrm>
                      <a:off x="2495379" y="517532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59" name="Rectangle 58">
                      <a:extLst>
                        <a:ext uri="{FF2B5EF4-FFF2-40B4-BE49-F238E27FC236}">
                          <a16:creationId xmlns:a16="http://schemas.microsoft.com/office/drawing/2014/main" id="{00CC42DF-B8A4-4D1C-8105-9E25621A1E92}"/>
                        </a:ext>
                      </a:extLst>
                    </p:cNvPr>
                    <p:cNvSpPr/>
                    <p:nvPr/>
                  </p:nvSpPr>
                  <p:spPr>
                    <a:xfrm>
                      <a:off x="2929641" y="52726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60" name="Rectangle 59">
                      <a:extLst>
                        <a:ext uri="{FF2B5EF4-FFF2-40B4-BE49-F238E27FC236}">
                          <a16:creationId xmlns:a16="http://schemas.microsoft.com/office/drawing/2014/main" id="{16E27F26-31C3-4381-85F9-5CF6C3C748A4}"/>
                        </a:ext>
                      </a:extLst>
                    </p:cNvPr>
                    <p:cNvSpPr/>
                    <p:nvPr/>
                  </p:nvSpPr>
                  <p:spPr>
                    <a:xfrm>
                      <a:off x="3348405" y="530941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61" name="Rectangle 60">
                      <a:extLst>
                        <a:ext uri="{FF2B5EF4-FFF2-40B4-BE49-F238E27FC236}">
                          <a16:creationId xmlns:a16="http://schemas.microsoft.com/office/drawing/2014/main" id="{4383FC9A-E011-4A15-A8EB-AB937D8D51B3}"/>
                        </a:ext>
                      </a:extLst>
                    </p:cNvPr>
                    <p:cNvSpPr/>
                    <p:nvPr/>
                  </p:nvSpPr>
                  <p:spPr>
                    <a:xfrm>
                      <a:off x="3740654" y="52726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62" name="Rectangle 61">
                      <a:extLst>
                        <a:ext uri="{FF2B5EF4-FFF2-40B4-BE49-F238E27FC236}">
                          <a16:creationId xmlns:a16="http://schemas.microsoft.com/office/drawing/2014/main" id="{96718831-1CCA-499D-BBBB-0584922EA925}"/>
                        </a:ext>
                      </a:extLst>
                    </p:cNvPr>
                    <p:cNvSpPr/>
                    <p:nvPr/>
                  </p:nvSpPr>
                  <p:spPr>
                    <a:xfrm>
                      <a:off x="1307549" y="41627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63" name="Rectangle 62">
                      <a:extLst>
                        <a:ext uri="{FF2B5EF4-FFF2-40B4-BE49-F238E27FC236}">
                          <a16:creationId xmlns:a16="http://schemas.microsoft.com/office/drawing/2014/main" id="{59A8500A-967A-4FD6-913A-3BC1F4FC0DA6}"/>
                        </a:ext>
                      </a:extLst>
                    </p:cNvPr>
                    <p:cNvSpPr/>
                    <p:nvPr/>
                  </p:nvSpPr>
                  <p:spPr>
                    <a:xfrm>
                      <a:off x="1524901" y="446389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64" name="Rectangle 63">
                      <a:extLst>
                        <a:ext uri="{FF2B5EF4-FFF2-40B4-BE49-F238E27FC236}">
                          <a16:creationId xmlns:a16="http://schemas.microsoft.com/office/drawing/2014/main" id="{716A7352-C8B1-4E9D-92AA-24C3BE217917}"/>
                        </a:ext>
                      </a:extLst>
                    </p:cNvPr>
                    <p:cNvSpPr/>
                    <p:nvPr/>
                  </p:nvSpPr>
                  <p:spPr>
                    <a:xfrm>
                      <a:off x="1807346" y="4754855"/>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65" name="Rectangle 64">
                      <a:extLst>
                        <a:ext uri="{FF2B5EF4-FFF2-40B4-BE49-F238E27FC236}">
                          <a16:creationId xmlns:a16="http://schemas.microsoft.com/office/drawing/2014/main" id="{6461AED7-4D0A-4695-A86D-70E6444374A2}"/>
                        </a:ext>
                      </a:extLst>
                    </p:cNvPr>
                    <p:cNvSpPr/>
                    <p:nvPr/>
                  </p:nvSpPr>
                  <p:spPr>
                    <a:xfrm>
                      <a:off x="2122897" y="498130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66" name="Rectangle 65">
                      <a:extLst>
                        <a:ext uri="{FF2B5EF4-FFF2-40B4-BE49-F238E27FC236}">
                          <a16:creationId xmlns:a16="http://schemas.microsoft.com/office/drawing/2014/main" id="{1981E0F9-D1B6-47B7-B9A6-70763531FF71}"/>
                        </a:ext>
                      </a:extLst>
                    </p:cNvPr>
                    <p:cNvSpPr/>
                    <p:nvPr/>
                  </p:nvSpPr>
                  <p:spPr>
                    <a:xfrm>
                      <a:off x="982910" y="304224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67" name="Rectangle 66">
                      <a:extLst>
                        <a:ext uri="{FF2B5EF4-FFF2-40B4-BE49-F238E27FC236}">
                          <a16:creationId xmlns:a16="http://schemas.microsoft.com/office/drawing/2014/main" id="{9462EB45-0E09-45CE-B157-39F681FC4697}"/>
                        </a:ext>
                      </a:extLst>
                    </p:cNvPr>
                    <p:cNvSpPr/>
                    <p:nvPr/>
                  </p:nvSpPr>
                  <p:spPr>
                    <a:xfrm>
                      <a:off x="1028687" y="342625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68" name="Rectangle 67">
                      <a:extLst>
                        <a:ext uri="{FF2B5EF4-FFF2-40B4-BE49-F238E27FC236}">
                          <a16:creationId xmlns:a16="http://schemas.microsoft.com/office/drawing/2014/main" id="{3FB04FF7-2D0A-490D-B1C9-ACAC711606BB}"/>
                        </a:ext>
                      </a:extLst>
                    </p:cNvPr>
                    <p:cNvSpPr/>
                    <p:nvPr/>
                  </p:nvSpPr>
                  <p:spPr>
                    <a:xfrm>
                      <a:off x="1139229" y="380784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69" name="Rectangle 68">
                      <a:extLst>
                        <a:ext uri="{FF2B5EF4-FFF2-40B4-BE49-F238E27FC236}">
                          <a16:creationId xmlns:a16="http://schemas.microsoft.com/office/drawing/2014/main" id="{10AA2B04-132F-4B0D-95DE-7A013AD3B036}"/>
                        </a:ext>
                      </a:extLst>
                    </p:cNvPr>
                    <p:cNvSpPr/>
                    <p:nvPr/>
                  </p:nvSpPr>
                  <p:spPr>
                    <a:xfrm>
                      <a:off x="995070" y="268338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grpSp>
              <p:sp>
                <p:nvSpPr>
                  <p:cNvPr id="32" name="Rectangle 31">
                    <a:extLst>
                      <a:ext uri="{FF2B5EF4-FFF2-40B4-BE49-F238E27FC236}">
                        <a16:creationId xmlns:a16="http://schemas.microsoft.com/office/drawing/2014/main" id="{E0179FD1-C6B3-4431-B49A-8D54413EFA49}"/>
                      </a:ext>
                    </a:extLst>
                  </p:cNvPr>
                  <p:cNvSpPr/>
                  <p:nvPr/>
                </p:nvSpPr>
                <p:spPr>
                  <a:xfrm>
                    <a:off x="4366598" y="222993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grpSp>
          </p:grpSp>
          <p:sp>
            <p:nvSpPr>
              <p:cNvPr id="74" name="4-Point Star 85">
                <a:extLst>
                  <a:ext uri="{FF2B5EF4-FFF2-40B4-BE49-F238E27FC236}">
                    <a16:creationId xmlns:a16="http://schemas.microsoft.com/office/drawing/2014/main" id="{989DACAC-5C32-47E8-8174-5994344A926F}"/>
                  </a:ext>
                </a:extLst>
              </p:cNvPr>
              <p:cNvSpPr/>
              <p:nvPr/>
            </p:nvSpPr>
            <p:spPr>
              <a:xfrm>
                <a:off x="8855617" y="3196643"/>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55" name="Group 154">
                <a:extLst>
                  <a:ext uri="{FF2B5EF4-FFF2-40B4-BE49-F238E27FC236}">
                    <a16:creationId xmlns:a16="http://schemas.microsoft.com/office/drawing/2014/main" id="{61646F06-231D-419B-B639-4D85F539C6BB}"/>
                  </a:ext>
                </a:extLst>
              </p:cNvPr>
              <p:cNvGrpSpPr/>
              <p:nvPr/>
            </p:nvGrpSpPr>
            <p:grpSpPr>
              <a:xfrm>
                <a:off x="6283236" y="626071"/>
                <a:ext cx="5432110" cy="5417067"/>
                <a:chOff x="212258" y="687458"/>
                <a:chExt cx="5432110" cy="5417067"/>
              </a:xfrm>
            </p:grpSpPr>
            <p:sp>
              <p:nvSpPr>
                <p:cNvPr id="72" name="Pie 67">
                  <a:extLst>
                    <a:ext uri="{FF2B5EF4-FFF2-40B4-BE49-F238E27FC236}">
                      <a16:creationId xmlns:a16="http://schemas.microsoft.com/office/drawing/2014/main" id="{FA828C68-EA08-41ED-A2D6-2EFA43279041}"/>
                    </a:ext>
                  </a:extLst>
                </p:cNvPr>
                <p:cNvSpPr/>
                <p:nvPr/>
              </p:nvSpPr>
              <p:spPr>
                <a:xfrm rot="9625439">
                  <a:off x="221711" y="700786"/>
                  <a:ext cx="5410312" cy="5360246"/>
                </a:xfrm>
                <a:prstGeom prst="pie">
                  <a:avLst>
                    <a:gd name="adj1" fmla="val 16225576"/>
                    <a:gd name="adj2" fmla="val 2120158"/>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4" name="Group 153">
                  <a:extLst>
                    <a:ext uri="{FF2B5EF4-FFF2-40B4-BE49-F238E27FC236}">
                      <a16:creationId xmlns:a16="http://schemas.microsoft.com/office/drawing/2014/main" id="{7D8DBB2F-A56B-4127-9002-2D52CCFC2DD4}"/>
                    </a:ext>
                  </a:extLst>
                </p:cNvPr>
                <p:cNvGrpSpPr/>
                <p:nvPr/>
              </p:nvGrpSpPr>
              <p:grpSpPr>
                <a:xfrm>
                  <a:off x="212258" y="687458"/>
                  <a:ext cx="5432110" cy="5417067"/>
                  <a:chOff x="212258" y="687458"/>
                  <a:chExt cx="5432110" cy="5417067"/>
                </a:xfrm>
              </p:grpSpPr>
              <p:sp>
                <p:nvSpPr>
                  <p:cNvPr id="71" name="Pie 66">
                    <a:extLst>
                      <a:ext uri="{FF2B5EF4-FFF2-40B4-BE49-F238E27FC236}">
                        <a16:creationId xmlns:a16="http://schemas.microsoft.com/office/drawing/2014/main" id="{56B7EE14-BA78-47BF-B9D8-9F8F3DFC4CE9}"/>
                      </a:ext>
                    </a:extLst>
                  </p:cNvPr>
                  <p:cNvSpPr/>
                  <p:nvPr/>
                </p:nvSpPr>
                <p:spPr>
                  <a:xfrm rot="9625439">
                    <a:off x="235099" y="688005"/>
                    <a:ext cx="5403297" cy="5385807"/>
                  </a:xfrm>
                  <a:prstGeom prst="pie">
                    <a:avLst>
                      <a:gd name="adj1" fmla="val 6566544"/>
                      <a:gd name="adj2" fmla="val 16250435"/>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Pie 68">
                    <a:extLst>
                      <a:ext uri="{FF2B5EF4-FFF2-40B4-BE49-F238E27FC236}">
                        <a16:creationId xmlns:a16="http://schemas.microsoft.com/office/drawing/2014/main" id="{029040E7-1115-42CE-B8BC-702A56A15C24}"/>
                      </a:ext>
                    </a:extLst>
                  </p:cNvPr>
                  <p:cNvSpPr/>
                  <p:nvPr/>
                </p:nvSpPr>
                <p:spPr>
                  <a:xfrm rot="9625439">
                    <a:off x="212258" y="687458"/>
                    <a:ext cx="5432110" cy="5417067"/>
                  </a:xfrm>
                  <a:prstGeom prst="pie">
                    <a:avLst>
                      <a:gd name="adj1" fmla="val 2137467"/>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77" name="4-Point Star 85">
                <a:extLst>
                  <a:ext uri="{FF2B5EF4-FFF2-40B4-BE49-F238E27FC236}">
                    <a16:creationId xmlns:a16="http://schemas.microsoft.com/office/drawing/2014/main" id="{455016CF-1936-43C7-AA7B-8E845D6CB7F0}"/>
                  </a:ext>
                </a:extLst>
              </p:cNvPr>
              <p:cNvSpPr/>
              <p:nvPr/>
            </p:nvSpPr>
            <p:spPr>
              <a:xfrm>
                <a:off x="8853511" y="3196535"/>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90" name="Flowchart: Connector 89">
              <a:extLst>
                <a:ext uri="{FF2B5EF4-FFF2-40B4-BE49-F238E27FC236}">
                  <a16:creationId xmlns:a16="http://schemas.microsoft.com/office/drawing/2014/main" id="{7EBB899E-659D-4762-9C77-3BBF39AA6BE5}"/>
                </a:ext>
              </a:extLst>
            </p:cNvPr>
            <p:cNvSpPr/>
            <p:nvPr/>
          </p:nvSpPr>
          <p:spPr>
            <a:xfrm>
              <a:off x="4523040" y="339844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990E037B-BDCA-4588-926D-366EFD5D9070}"/>
                </a:ext>
              </a:extLst>
            </p:cNvPr>
            <p:cNvSpPr/>
            <p:nvPr/>
          </p:nvSpPr>
          <p:spPr>
            <a:xfrm>
              <a:off x="4557834" y="336806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84F4519D-3AF7-4894-91AB-98732092A55E}"/>
                </a:ext>
              </a:extLst>
            </p:cNvPr>
            <p:cNvSpPr/>
            <p:nvPr/>
          </p:nvSpPr>
          <p:spPr>
            <a:xfrm>
              <a:off x="4520708" y="335796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24F01CC8-EFB9-460F-A1D6-6623F7C51B8B}"/>
                </a:ext>
              </a:extLst>
            </p:cNvPr>
            <p:cNvSpPr/>
            <p:nvPr/>
          </p:nvSpPr>
          <p:spPr>
            <a:xfrm>
              <a:off x="4523304" y="336588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BF9B8B70-E1A7-41F8-B73C-02DFB9E16C2D}"/>
                </a:ext>
              </a:extLst>
            </p:cNvPr>
            <p:cNvSpPr/>
            <p:nvPr/>
          </p:nvSpPr>
          <p:spPr>
            <a:xfrm>
              <a:off x="4506203" y="344225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02D28801-F738-4B6E-9FB8-EFAFE0D1FA3A}"/>
                </a:ext>
              </a:extLst>
            </p:cNvPr>
            <p:cNvSpPr/>
            <p:nvPr/>
          </p:nvSpPr>
          <p:spPr>
            <a:xfrm>
              <a:off x="4378186" y="326221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EB4AF351-C3EB-4CBA-8BDD-363E3BA9AFFA}"/>
                </a:ext>
              </a:extLst>
            </p:cNvPr>
            <p:cNvSpPr/>
            <p:nvPr/>
          </p:nvSpPr>
          <p:spPr>
            <a:xfrm>
              <a:off x="4333317" y="351749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51CAD0C2-3F91-47B5-8F48-27D9907AC49E}"/>
                </a:ext>
              </a:extLst>
            </p:cNvPr>
            <p:cNvSpPr/>
            <p:nvPr/>
          </p:nvSpPr>
          <p:spPr>
            <a:xfrm>
              <a:off x="4343951" y="3325219"/>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03BF044F-BF42-4596-96DF-180FDDC235AD}"/>
                </a:ext>
              </a:extLst>
            </p:cNvPr>
            <p:cNvSpPr/>
            <p:nvPr/>
          </p:nvSpPr>
          <p:spPr>
            <a:xfrm>
              <a:off x="4273652" y="336467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A8D2F03A-6C26-4DC7-A528-5A487B28F6FB}"/>
                </a:ext>
              </a:extLst>
            </p:cNvPr>
            <p:cNvSpPr/>
            <p:nvPr/>
          </p:nvSpPr>
          <p:spPr>
            <a:xfrm>
              <a:off x="4325285" y="346580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96561032-54B0-42E0-8A93-948EC5AB24F2}"/>
                </a:ext>
              </a:extLst>
            </p:cNvPr>
            <p:cNvSpPr/>
            <p:nvPr/>
          </p:nvSpPr>
          <p:spPr>
            <a:xfrm>
              <a:off x="4379222" y="327812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20" name="Straight Connector 119">
              <a:extLst>
                <a:ext uri="{FF2B5EF4-FFF2-40B4-BE49-F238E27FC236}">
                  <a16:creationId xmlns:a16="http://schemas.microsoft.com/office/drawing/2014/main" id="{87DC334E-C69F-43B5-9F82-B020491756FF}"/>
                </a:ext>
              </a:extLst>
            </p:cNvPr>
            <p:cNvCxnSpPr>
              <a:cxnSpLocks/>
              <a:stCxn id="82" idx="0"/>
              <a:endCxn id="89" idx="4"/>
            </p:cNvCxnSpPr>
            <p:nvPr/>
          </p:nvCxnSpPr>
          <p:spPr>
            <a:xfrm>
              <a:off x="4448625" y="996518"/>
              <a:ext cx="247732" cy="103386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1" name="Straight Connector 120">
              <a:extLst>
                <a:ext uri="{FF2B5EF4-FFF2-40B4-BE49-F238E27FC236}">
                  <a16:creationId xmlns:a16="http://schemas.microsoft.com/office/drawing/2014/main" id="{B226599C-D76B-4681-B0A7-2511B9D727CD}"/>
                </a:ext>
              </a:extLst>
            </p:cNvPr>
            <p:cNvCxnSpPr>
              <a:cxnSpLocks/>
              <a:endCxn id="83" idx="7"/>
            </p:cNvCxnSpPr>
            <p:nvPr/>
          </p:nvCxnSpPr>
          <p:spPr>
            <a:xfrm flipV="1">
              <a:off x="4642078" y="1643884"/>
              <a:ext cx="501657" cy="34649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4" name="Straight Connector 123">
              <a:extLst>
                <a:ext uri="{FF2B5EF4-FFF2-40B4-BE49-F238E27FC236}">
                  <a16:creationId xmlns:a16="http://schemas.microsoft.com/office/drawing/2014/main" id="{1D32CA34-5D78-4064-88BB-474F5D4501D4}"/>
                </a:ext>
              </a:extLst>
            </p:cNvPr>
            <p:cNvCxnSpPr>
              <a:cxnSpLocks/>
              <a:endCxn id="84" idx="4"/>
            </p:cNvCxnSpPr>
            <p:nvPr/>
          </p:nvCxnSpPr>
          <p:spPr>
            <a:xfrm flipH="1">
              <a:off x="4999092" y="1663827"/>
              <a:ext cx="85850" cy="9245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5" name="Straight Connector 124">
              <a:extLst>
                <a:ext uri="{FF2B5EF4-FFF2-40B4-BE49-F238E27FC236}">
                  <a16:creationId xmlns:a16="http://schemas.microsoft.com/office/drawing/2014/main" id="{E1844D0F-BCA0-4547-AE86-FACA6DD1FB7B}"/>
                </a:ext>
              </a:extLst>
            </p:cNvPr>
            <p:cNvCxnSpPr>
              <a:cxnSpLocks/>
              <a:stCxn id="84" idx="1"/>
              <a:endCxn id="85" idx="5"/>
            </p:cNvCxnSpPr>
            <p:nvPr/>
          </p:nvCxnSpPr>
          <p:spPr>
            <a:xfrm>
              <a:off x="4962205" y="2502507"/>
              <a:ext cx="219954" cy="21669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6" name="Straight Connector 125">
              <a:extLst>
                <a:ext uri="{FF2B5EF4-FFF2-40B4-BE49-F238E27FC236}">
                  <a16:creationId xmlns:a16="http://schemas.microsoft.com/office/drawing/2014/main" id="{392269B7-4144-4BDD-B2CA-F6A5A064B5BA}"/>
                </a:ext>
              </a:extLst>
            </p:cNvPr>
            <p:cNvCxnSpPr>
              <a:cxnSpLocks/>
              <a:endCxn id="86" idx="7"/>
            </p:cNvCxnSpPr>
            <p:nvPr/>
          </p:nvCxnSpPr>
          <p:spPr>
            <a:xfrm flipV="1">
              <a:off x="5116229" y="1747587"/>
              <a:ext cx="1464704" cy="9425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7" name="Straight Connector 126">
              <a:extLst>
                <a:ext uri="{FF2B5EF4-FFF2-40B4-BE49-F238E27FC236}">
                  <a16:creationId xmlns:a16="http://schemas.microsoft.com/office/drawing/2014/main" id="{49104EEE-A2EA-4EB7-9B30-B94FA66C4ECE}"/>
                </a:ext>
              </a:extLst>
            </p:cNvPr>
            <p:cNvCxnSpPr>
              <a:cxnSpLocks/>
              <a:stCxn id="94" idx="4"/>
              <a:endCxn id="86" idx="7"/>
            </p:cNvCxnSpPr>
            <p:nvPr/>
          </p:nvCxnSpPr>
          <p:spPr>
            <a:xfrm flipV="1">
              <a:off x="4536770" y="1747587"/>
              <a:ext cx="2044163" cy="168797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8" name="Straight Connector 127">
              <a:extLst>
                <a:ext uri="{FF2B5EF4-FFF2-40B4-BE49-F238E27FC236}">
                  <a16:creationId xmlns:a16="http://schemas.microsoft.com/office/drawing/2014/main" id="{E893247D-C61B-41ED-8144-87262DABA978}"/>
                </a:ext>
              </a:extLst>
            </p:cNvPr>
            <p:cNvCxnSpPr>
              <a:cxnSpLocks/>
              <a:endCxn id="87" idx="6"/>
            </p:cNvCxnSpPr>
            <p:nvPr/>
          </p:nvCxnSpPr>
          <p:spPr>
            <a:xfrm>
              <a:off x="4567801" y="3452764"/>
              <a:ext cx="639464" cy="22807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9" name="Straight Connector 128">
              <a:extLst>
                <a:ext uri="{FF2B5EF4-FFF2-40B4-BE49-F238E27FC236}">
                  <a16:creationId xmlns:a16="http://schemas.microsoft.com/office/drawing/2014/main" id="{20E433D0-9956-47E2-A65D-22C0F0DE8DD5}"/>
                </a:ext>
              </a:extLst>
            </p:cNvPr>
            <p:cNvCxnSpPr>
              <a:cxnSpLocks/>
              <a:stCxn id="96" idx="1"/>
            </p:cNvCxnSpPr>
            <p:nvPr/>
          </p:nvCxnSpPr>
          <p:spPr>
            <a:xfrm>
              <a:off x="4490033" y="3478804"/>
              <a:ext cx="700305" cy="20547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0" name="Straight Connector 139">
              <a:extLst>
                <a:ext uri="{FF2B5EF4-FFF2-40B4-BE49-F238E27FC236}">
                  <a16:creationId xmlns:a16="http://schemas.microsoft.com/office/drawing/2014/main" id="{205744F5-7797-49CC-AAAB-D36CB49BF636}"/>
                </a:ext>
              </a:extLst>
            </p:cNvPr>
            <p:cNvCxnSpPr>
              <a:cxnSpLocks/>
              <a:endCxn id="96" idx="0"/>
            </p:cNvCxnSpPr>
            <p:nvPr/>
          </p:nvCxnSpPr>
          <p:spPr>
            <a:xfrm flipH="1" flipV="1">
              <a:off x="4526920" y="3464073"/>
              <a:ext cx="559008" cy="4149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1" name="Straight Connector 140">
              <a:extLst>
                <a:ext uri="{FF2B5EF4-FFF2-40B4-BE49-F238E27FC236}">
                  <a16:creationId xmlns:a16="http://schemas.microsoft.com/office/drawing/2014/main" id="{FB72C0A8-4BC0-44B8-9A35-397AFC6621C3}"/>
                </a:ext>
              </a:extLst>
            </p:cNvPr>
            <p:cNvCxnSpPr>
              <a:cxnSpLocks/>
              <a:endCxn id="96" idx="1"/>
            </p:cNvCxnSpPr>
            <p:nvPr/>
          </p:nvCxnSpPr>
          <p:spPr>
            <a:xfrm flipH="1" flipV="1">
              <a:off x="4490033" y="3478804"/>
              <a:ext cx="570224" cy="38935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2" name="Straight Connector 141">
              <a:extLst>
                <a:ext uri="{FF2B5EF4-FFF2-40B4-BE49-F238E27FC236}">
                  <a16:creationId xmlns:a16="http://schemas.microsoft.com/office/drawing/2014/main" id="{28EAECE6-772D-4634-9E69-6909AEEDEDC6}"/>
                </a:ext>
              </a:extLst>
            </p:cNvPr>
            <p:cNvCxnSpPr>
              <a:cxnSpLocks/>
              <a:stCxn id="97" idx="5"/>
              <a:endCxn id="96" idx="0"/>
            </p:cNvCxnSpPr>
            <p:nvPr/>
          </p:nvCxnSpPr>
          <p:spPr>
            <a:xfrm flipH="1" flipV="1">
              <a:off x="4526920" y="3464073"/>
              <a:ext cx="672516" cy="9320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3" name="Straight Connector 142">
              <a:extLst>
                <a:ext uri="{FF2B5EF4-FFF2-40B4-BE49-F238E27FC236}">
                  <a16:creationId xmlns:a16="http://schemas.microsoft.com/office/drawing/2014/main" id="{0EC598A6-C604-4404-B68E-834EA3475158}"/>
                </a:ext>
              </a:extLst>
            </p:cNvPr>
            <p:cNvCxnSpPr>
              <a:cxnSpLocks/>
              <a:stCxn id="102" idx="4"/>
            </p:cNvCxnSpPr>
            <p:nvPr/>
          </p:nvCxnSpPr>
          <p:spPr>
            <a:xfrm flipH="1" flipV="1">
              <a:off x="5202111" y="4392341"/>
              <a:ext cx="532400" cy="145031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CEA7458E-415D-42D3-A358-62A7068486E0}"/>
                </a:ext>
              </a:extLst>
            </p:cNvPr>
            <p:cNvCxnSpPr>
              <a:cxnSpLocks/>
              <a:stCxn id="101" idx="0"/>
            </p:cNvCxnSpPr>
            <p:nvPr/>
          </p:nvCxnSpPr>
          <p:spPr>
            <a:xfrm>
              <a:off x="4652710" y="4003198"/>
              <a:ext cx="1107702" cy="18193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94B311CA-6EEB-4EBC-A18D-4020D011400F}"/>
                </a:ext>
              </a:extLst>
            </p:cNvPr>
            <p:cNvCxnSpPr>
              <a:cxnSpLocks/>
              <a:endCxn id="100" idx="4"/>
            </p:cNvCxnSpPr>
            <p:nvPr/>
          </p:nvCxnSpPr>
          <p:spPr>
            <a:xfrm flipH="1">
              <a:off x="4599052" y="4037935"/>
              <a:ext cx="43098" cy="42294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67C05FFD-855D-41F7-A602-4B6010F26507}"/>
                </a:ext>
              </a:extLst>
            </p:cNvPr>
            <p:cNvCxnSpPr>
              <a:cxnSpLocks/>
              <a:endCxn id="106" idx="6"/>
            </p:cNvCxnSpPr>
            <p:nvPr/>
          </p:nvCxnSpPr>
          <p:spPr>
            <a:xfrm>
              <a:off x="4140731" y="3899877"/>
              <a:ext cx="182551" cy="3162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9" name="Straight Connector 158">
              <a:extLst>
                <a:ext uri="{FF2B5EF4-FFF2-40B4-BE49-F238E27FC236}">
                  <a16:creationId xmlns:a16="http://schemas.microsoft.com/office/drawing/2014/main" id="{9BD4809F-2B96-4651-90CC-6254EE2CDA20}"/>
                </a:ext>
              </a:extLst>
            </p:cNvPr>
            <p:cNvCxnSpPr>
              <a:cxnSpLocks/>
              <a:endCxn id="107" idx="4"/>
            </p:cNvCxnSpPr>
            <p:nvPr/>
          </p:nvCxnSpPr>
          <p:spPr>
            <a:xfrm flipH="1">
              <a:off x="4131930" y="3567800"/>
              <a:ext cx="322616" cy="172239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0" name="Straight Connector 159">
              <a:extLst>
                <a:ext uri="{FF2B5EF4-FFF2-40B4-BE49-F238E27FC236}">
                  <a16:creationId xmlns:a16="http://schemas.microsoft.com/office/drawing/2014/main" id="{69CD37D3-E1BE-408E-AC2A-F998903252D3}"/>
                </a:ext>
              </a:extLst>
            </p:cNvPr>
            <p:cNvCxnSpPr>
              <a:cxnSpLocks/>
              <a:endCxn id="100" idx="4"/>
            </p:cNvCxnSpPr>
            <p:nvPr/>
          </p:nvCxnSpPr>
          <p:spPr>
            <a:xfrm>
              <a:off x="4457045" y="3588234"/>
              <a:ext cx="142007" cy="87264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2" name="Straight Connector 161">
              <a:extLst>
                <a:ext uri="{FF2B5EF4-FFF2-40B4-BE49-F238E27FC236}">
                  <a16:creationId xmlns:a16="http://schemas.microsoft.com/office/drawing/2014/main" id="{DCE29F9D-70D7-4D05-A982-D1C9FAA0B7E2}"/>
                </a:ext>
              </a:extLst>
            </p:cNvPr>
            <p:cNvCxnSpPr>
              <a:cxnSpLocks/>
              <a:stCxn id="113" idx="7"/>
            </p:cNvCxnSpPr>
            <p:nvPr/>
          </p:nvCxnSpPr>
          <p:spPr>
            <a:xfrm flipH="1">
              <a:off x="2594985" y="3462744"/>
              <a:ext cx="618682" cy="3519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3" name="Straight Connector 162">
              <a:extLst>
                <a:ext uri="{FF2B5EF4-FFF2-40B4-BE49-F238E27FC236}">
                  <a16:creationId xmlns:a16="http://schemas.microsoft.com/office/drawing/2014/main" id="{CB8A4B9A-96E4-4AC9-9FC9-D580AB5940A2}"/>
                </a:ext>
              </a:extLst>
            </p:cNvPr>
            <p:cNvCxnSpPr>
              <a:cxnSpLocks/>
              <a:stCxn id="114" idx="2"/>
            </p:cNvCxnSpPr>
            <p:nvPr/>
          </p:nvCxnSpPr>
          <p:spPr>
            <a:xfrm>
              <a:off x="2552162" y="3812785"/>
              <a:ext cx="946664" cy="3459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4" name="Straight Connector 163">
              <a:extLst>
                <a:ext uri="{FF2B5EF4-FFF2-40B4-BE49-F238E27FC236}">
                  <a16:creationId xmlns:a16="http://schemas.microsoft.com/office/drawing/2014/main" id="{9C724EF5-035C-44BC-AC13-BE46B3E84C93}"/>
                </a:ext>
              </a:extLst>
            </p:cNvPr>
            <p:cNvCxnSpPr>
              <a:cxnSpLocks/>
              <a:stCxn id="115" idx="3"/>
            </p:cNvCxnSpPr>
            <p:nvPr/>
          </p:nvCxnSpPr>
          <p:spPr>
            <a:xfrm flipV="1">
              <a:off x="3448382" y="3522035"/>
              <a:ext cx="951789" cy="33423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5" name="Straight Connector 164">
              <a:extLst>
                <a:ext uri="{FF2B5EF4-FFF2-40B4-BE49-F238E27FC236}">
                  <a16:creationId xmlns:a16="http://schemas.microsoft.com/office/drawing/2014/main" id="{EE02ADF8-8EB1-4294-A4E5-09A808BFDBEF}"/>
                </a:ext>
              </a:extLst>
            </p:cNvPr>
            <p:cNvCxnSpPr>
              <a:cxnSpLocks/>
              <a:stCxn id="116" idx="0"/>
            </p:cNvCxnSpPr>
            <p:nvPr/>
          </p:nvCxnSpPr>
          <p:spPr>
            <a:xfrm flipH="1">
              <a:off x="3022587" y="3465808"/>
              <a:ext cx="1354864" cy="119870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66611E8F-957D-45EA-8893-DF373F48A7DE}"/>
                </a:ext>
              </a:extLst>
            </p:cNvPr>
            <p:cNvCxnSpPr>
              <a:cxnSpLocks/>
              <a:stCxn id="103" idx="3"/>
            </p:cNvCxnSpPr>
            <p:nvPr/>
          </p:nvCxnSpPr>
          <p:spPr>
            <a:xfrm flipV="1">
              <a:off x="2991395" y="3557826"/>
              <a:ext cx="1393507" cy="111481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7" name="Straight Connector 166">
              <a:extLst>
                <a:ext uri="{FF2B5EF4-FFF2-40B4-BE49-F238E27FC236}">
                  <a16:creationId xmlns:a16="http://schemas.microsoft.com/office/drawing/2014/main" id="{A49EC757-9940-4069-8E68-FD6E6ED7A2C9}"/>
                </a:ext>
              </a:extLst>
            </p:cNvPr>
            <p:cNvCxnSpPr>
              <a:cxnSpLocks/>
              <a:stCxn id="116" idx="4"/>
            </p:cNvCxnSpPr>
            <p:nvPr/>
          </p:nvCxnSpPr>
          <p:spPr>
            <a:xfrm flipH="1">
              <a:off x="4155881" y="3566399"/>
              <a:ext cx="221570" cy="34748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5" name="Straight Connector 174">
              <a:extLst>
                <a:ext uri="{FF2B5EF4-FFF2-40B4-BE49-F238E27FC236}">
                  <a16:creationId xmlns:a16="http://schemas.microsoft.com/office/drawing/2014/main" id="{18B54552-67C8-49EA-BDCD-CBF79D226DB3}"/>
                </a:ext>
              </a:extLst>
            </p:cNvPr>
            <p:cNvCxnSpPr>
              <a:cxnSpLocks/>
              <a:endCxn id="119" idx="1"/>
            </p:cNvCxnSpPr>
            <p:nvPr/>
          </p:nvCxnSpPr>
          <p:spPr>
            <a:xfrm>
              <a:off x="3923863" y="2489725"/>
              <a:ext cx="401100" cy="82586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6" name="Straight Connector 175">
              <a:extLst>
                <a:ext uri="{FF2B5EF4-FFF2-40B4-BE49-F238E27FC236}">
                  <a16:creationId xmlns:a16="http://schemas.microsoft.com/office/drawing/2014/main" id="{4EAD8166-CCC5-460B-B04C-0E97D44B6BDA}"/>
                </a:ext>
              </a:extLst>
            </p:cNvPr>
            <p:cNvCxnSpPr>
              <a:cxnSpLocks/>
              <a:stCxn id="119" idx="2"/>
            </p:cNvCxnSpPr>
            <p:nvPr/>
          </p:nvCxnSpPr>
          <p:spPr>
            <a:xfrm flipH="1" flipV="1">
              <a:off x="3442470" y="2982262"/>
              <a:ext cx="867214" cy="36889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7" name="Straight Connector 176">
              <a:extLst>
                <a:ext uri="{FF2B5EF4-FFF2-40B4-BE49-F238E27FC236}">
                  <a16:creationId xmlns:a16="http://schemas.microsoft.com/office/drawing/2014/main" id="{5EDA8286-3A84-4013-B000-6F4EF67EF945}"/>
                </a:ext>
              </a:extLst>
            </p:cNvPr>
            <p:cNvCxnSpPr>
              <a:cxnSpLocks/>
              <a:stCxn id="110" idx="1"/>
              <a:endCxn id="111" idx="5"/>
            </p:cNvCxnSpPr>
            <p:nvPr/>
          </p:nvCxnSpPr>
          <p:spPr>
            <a:xfrm>
              <a:off x="3444708" y="2963442"/>
              <a:ext cx="917997" cy="48709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8" name="Straight Connector 177">
              <a:extLst>
                <a:ext uri="{FF2B5EF4-FFF2-40B4-BE49-F238E27FC236}">
                  <a16:creationId xmlns:a16="http://schemas.microsoft.com/office/drawing/2014/main" id="{47BBE9E9-43E5-44DE-A505-D014D080BF21}"/>
                </a:ext>
              </a:extLst>
            </p:cNvPr>
            <p:cNvCxnSpPr>
              <a:cxnSpLocks/>
              <a:stCxn id="111" idx="5"/>
            </p:cNvCxnSpPr>
            <p:nvPr/>
          </p:nvCxnSpPr>
          <p:spPr>
            <a:xfrm flipH="1" flipV="1">
              <a:off x="3146925" y="3312481"/>
              <a:ext cx="1215780" cy="1380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9" name="Straight Connector 178">
              <a:extLst>
                <a:ext uri="{FF2B5EF4-FFF2-40B4-BE49-F238E27FC236}">
                  <a16:creationId xmlns:a16="http://schemas.microsoft.com/office/drawing/2014/main" id="{ED8C2794-DA24-412D-A1B9-CE400D246B9D}"/>
                </a:ext>
              </a:extLst>
            </p:cNvPr>
            <p:cNvCxnSpPr>
              <a:cxnSpLocks/>
              <a:stCxn id="112" idx="0"/>
            </p:cNvCxnSpPr>
            <p:nvPr/>
          </p:nvCxnSpPr>
          <p:spPr>
            <a:xfrm>
              <a:off x="3173042" y="3255421"/>
              <a:ext cx="1952" cy="23298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5" name="Straight Connector 184">
              <a:extLst>
                <a:ext uri="{FF2B5EF4-FFF2-40B4-BE49-F238E27FC236}">
                  <a16:creationId xmlns:a16="http://schemas.microsoft.com/office/drawing/2014/main" id="{91156E16-D6C8-4C27-A0E6-68DBF1E7FBC2}"/>
                </a:ext>
              </a:extLst>
            </p:cNvPr>
            <p:cNvCxnSpPr>
              <a:cxnSpLocks/>
              <a:stCxn id="82" idx="0"/>
            </p:cNvCxnSpPr>
            <p:nvPr/>
          </p:nvCxnSpPr>
          <p:spPr>
            <a:xfrm flipH="1">
              <a:off x="4404405" y="996518"/>
              <a:ext cx="44220" cy="230759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6" name="Straight Connector 185">
              <a:extLst>
                <a:ext uri="{FF2B5EF4-FFF2-40B4-BE49-F238E27FC236}">
                  <a16:creationId xmlns:a16="http://schemas.microsoft.com/office/drawing/2014/main" id="{9022743F-FAD2-4C24-B280-079899C34F03}"/>
                </a:ext>
              </a:extLst>
            </p:cNvPr>
            <p:cNvCxnSpPr>
              <a:cxnSpLocks/>
              <a:stCxn id="108" idx="1"/>
            </p:cNvCxnSpPr>
            <p:nvPr/>
          </p:nvCxnSpPr>
          <p:spPr>
            <a:xfrm>
              <a:off x="3890624" y="2488545"/>
              <a:ext cx="517095" cy="81252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82" name="Flowchart: Connector 81">
              <a:extLst>
                <a:ext uri="{FF2B5EF4-FFF2-40B4-BE49-F238E27FC236}">
                  <a16:creationId xmlns:a16="http://schemas.microsoft.com/office/drawing/2014/main" id="{B45FA372-A957-4FEA-88CC-519D43CD1EEA}"/>
                </a:ext>
              </a:extLst>
            </p:cNvPr>
            <p:cNvSpPr/>
            <p:nvPr/>
          </p:nvSpPr>
          <p:spPr>
            <a:xfrm>
              <a:off x="4396459" y="99651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CFBDCEAA-6249-4293-A882-913B07F90CFD}"/>
                </a:ext>
              </a:extLst>
            </p:cNvPr>
            <p:cNvSpPr/>
            <p:nvPr/>
          </p:nvSpPr>
          <p:spPr>
            <a:xfrm>
              <a:off x="4644191" y="192979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3" name="Flowchart: Connector 82">
              <a:extLst>
                <a:ext uri="{FF2B5EF4-FFF2-40B4-BE49-F238E27FC236}">
                  <a16:creationId xmlns:a16="http://schemas.microsoft.com/office/drawing/2014/main" id="{B60A12AF-70F3-4224-88FE-3D116AA1DA8A}"/>
                </a:ext>
              </a:extLst>
            </p:cNvPr>
            <p:cNvSpPr/>
            <p:nvPr/>
          </p:nvSpPr>
          <p:spPr>
            <a:xfrm>
              <a:off x="5054682" y="162915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EA9D9B73-B8A2-4772-B680-3AF4012FDA36}"/>
                </a:ext>
              </a:extLst>
            </p:cNvPr>
            <p:cNvSpPr/>
            <p:nvPr/>
          </p:nvSpPr>
          <p:spPr>
            <a:xfrm>
              <a:off x="6491880" y="173285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4" name="Flowchart: Connector 83">
              <a:extLst>
                <a:ext uri="{FF2B5EF4-FFF2-40B4-BE49-F238E27FC236}">
                  <a16:creationId xmlns:a16="http://schemas.microsoft.com/office/drawing/2014/main" id="{CE5FD705-AD1A-4E9E-911C-02D8F405A213}"/>
                </a:ext>
              </a:extLst>
            </p:cNvPr>
            <p:cNvSpPr/>
            <p:nvPr/>
          </p:nvSpPr>
          <p:spPr>
            <a:xfrm>
              <a:off x="4946926" y="248777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5" name="Flowchart: Connector 84">
              <a:extLst>
                <a:ext uri="{FF2B5EF4-FFF2-40B4-BE49-F238E27FC236}">
                  <a16:creationId xmlns:a16="http://schemas.microsoft.com/office/drawing/2014/main" id="{DD6FA9CB-A0C5-4A51-8357-D1B47DB7304A}"/>
                </a:ext>
              </a:extLst>
            </p:cNvPr>
            <p:cNvSpPr/>
            <p:nvPr/>
          </p:nvSpPr>
          <p:spPr>
            <a:xfrm>
              <a:off x="5093106" y="263334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46360CF8-A7C2-4030-9931-7378BBCEE7CC}"/>
                </a:ext>
              </a:extLst>
            </p:cNvPr>
            <p:cNvSpPr/>
            <p:nvPr/>
          </p:nvSpPr>
          <p:spPr>
            <a:xfrm>
              <a:off x="5102933" y="3629290"/>
              <a:ext cx="104332" cy="103090"/>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C9EEC785-2BD9-4ED3-B872-D3889E9D63EE}"/>
                </a:ext>
              </a:extLst>
            </p:cNvPr>
            <p:cNvSpPr/>
            <p:nvPr/>
          </p:nvSpPr>
          <p:spPr>
            <a:xfrm>
              <a:off x="4484604" y="333497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27D91516-9C5F-4C3D-892F-18DB15D71ED4}"/>
                </a:ext>
              </a:extLst>
            </p:cNvPr>
            <p:cNvSpPr/>
            <p:nvPr/>
          </p:nvSpPr>
          <p:spPr>
            <a:xfrm>
              <a:off x="4395889" y="355512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6E1A90FB-24B3-4510-9B3C-B169FE6C6828}"/>
                </a:ext>
              </a:extLst>
            </p:cNvPr>
            <p:cNvSpPr/>
            <p:nvPr/>
          </p:nvSpPr>
          <p:spPr>
            <a:xfrm>
              <a:off x="4474754" y="346407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6DC52E21-C701-4F4E-BEDD-8EE963E93D73}"/>
                </a:ext>
              </a:extLst>
            </p:cNvPr>
            <p:cNvSpPr/>
            <p:nvPr/>
          </p:nvSpPr>
          <p:spPr>
            <a:xfrm>
              <a:off x="4106095" y="386505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58" name="Straight Connector 157">
              <a:extLst>
                <a:ext uri="{FF2B5EF4-FFF2-40B4-BE49-F238E27FC236}">
                  <a16:creationId xmlns:a16="http://schemas.microsoft.com/office/drawing/2014/main" id="{F66C4DE5-900D-4B87-BDCD-27FE6DB1240A}"/>
                </a:ext>
              </a:extLst>
            </p:cNvPr>
            <p:cNvCxnSpPr>
              <a:cxnSpLocks/>
              <a:endCxn id="107" idx="4"/>
            </p:cNvCxnSpPr>
            <p:nvPr/>
          </p:nvCxnSpPr>
          <p:spPr>
            <a:xfrm flipH="1">
              <a:off x="4131930" y="3886263"/>
              <a:ext cx="140872" cy="140393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06" name="Flowchart: Connector 105">
              <a:extLst>
                <a:ext uri="{FF2B5EF4-FFF2-40B4-BE49-F238E27FC236}">
                  <a16:creationId xmlns:a16="http://schemas.microsoft.com/office/drawing/2014/main" id="{333D5151-6B0D-4389-9410-2812F4C5999A}"/>
                </a:ext>
              </a:extLst>
            </p:cNvPr>
            <p:cNvSpPr/>
            <p:nvPr/>
          </p:nvSpPr>
          <p:spPr>
            <a:xfrm>
              <a:off x="4218950" y="388120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8622A6A5-AA3B-4120-9CA5-770A2FCD60CA}"/>
                </a:ext>
              </a:extLst>
            </p:cNvPr>
            <p:cNvSpPr/>
            <p:nvPr/>
          </p:nvSpPr>
          <p:spPr>
            <a:xfrm>
              <a:off x="4546886" y="436028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6230D639-9F7F-46AB-B0EB-B37D0B03F817}"/>
                </a:ext>
              </a:extLst>
            </p:cNvPr>
            <p:cNvSpPr/>
            <p:nvPr/>
          </p:nvSpPr>
          <p:spPr>
            <a:xfrm>
              <a:off x="4600544" y="400319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76F9091F-A6FF-43DF-AA93-E3486ABD710E}"/>
                </a:ext>
              </a:extLst>
            </p:cNvPr>
            <p:cNvSpPr/>
            <p:nvPr/>
          </p:nvSpPr>
          <p:spPr>
            <a:xfrm>
              <a:off x="5110383" y="431026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AFF5565F-99C1-4BA7-986C-712482936716}"/>
                </a:ext>
              </a:extLst>
            </p:cNvPr>
            <p:cNvSpPr/>
            <p:nvPr/>
          </p:nvSpPr>
          <p:spPr>
            <a:xfrm>
              <a:off x="5019040" y="38130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1E9BF1C8-A476-4B0F-B687-AA7AE9A35E91}"/>
                </a:ext>
              </a:extLst>
            </p:cNvPr>
            <p:cNvSpPr/>
            <p:nvPr/>
          </p:nvSpPr>
          <p:spPr>
            <a:xfrm>
              <a:off x="4341967" y="330049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91" name="Flowchart: Connector 190">
              <a:extLst>
                <a:ext uri="{FF2B5EF4-FFF2-40B4-BE49-F238E27FC236}">
                  <a16:creationId xmlns:a16="http://schemas.microsoft.com/office/drawing/2014/main" id="{99FF8AA8-FA0B-406A-ADDF-CC55C6244A6C}"/>
                </a:ext>
              </a:extLst>
            </p:cNvPr>
            <p:cNvSpPr/>
            <p:nvPr/>
          </p:nvSpPr>
          <p:spPr>
            <a:xfrm>
              <a:off x="4268136" y="336472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025CDBEC-106C-42BB-BB9F-5E7A97D1BB51}"/>
                </a:ext>
              </a:extLst>
            </p:cNvPr>
            <p:cNvSpPr/>
            <p:nvPr/>
          </p:nvSpPr>
          <p:spPr>
            <a:xfrm>
              <a:off x="3120876" y="325542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CDEEBBAD-B62E-4EFA-883A-D2EA07906B72}"/>
                </a:ext>
              </a:extLst>
            </p:cNvPr>
            <p:cNvSpPr/>
            <p:nvPr/>
          </p:nvSpPr>
          <p:spPr>
            <a:xfrm>
              <a:off x="2552162" y="3762489"/>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8D9FB5BD-FA70-4C6D-B300-D02AF4C37844}"/>
                </a:ext>
              </a:extLst>
            </p:cNvPr>
            <p:cNvSpPr/>
            <p:nvPr/>
          </p:nvSpPr>
          <p:spPr>
            <a:xfrm>
              <a:off x="3124614" y="344801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0A04BABA-708B-4194-8FD1-F282D12176F5}"/>
                </a:ext>
              </a:extLst>
            </p:cNvPr>
            <p:cNvSpPr/>
            <p:nvPr/>
          </p:nvSpPr>
          <p:spPr>
            <a:xfrm>
              <a:off x="3429429" y="294871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49D69475-E636-4EAA-A645-1CBA3746EEA5}"/>
                </a:ext>
              </a:extLst>
            </p:cNvPr>
            <p:cNvSpPr/>
            <p:nvPr/>
          </p:nvSpPr>
          <p:spPr>
            <a:xfrm>
              <a:off x="2976116" y="458677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C6A88018-B818-458D-9F3A-B1E9E14CFF4E}"/>
                </a:ext>
              </a:extLst>
            </p:cNvPr>
            <p:cNvSpPr/>
            <p:nvPr/>
          </p:nvSpPr>
          <p:spPr>
            <a:xfrm>
              <a:off x="3433103" y="37704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1057C7B4-133D-4BED-A9B0-B27E53621D17}"/>
                </a:ext>
              </a:extLst>
            </p:cNvPr>
            <p:cNvSpPr/>
            <p:nvPr/>
          </p:nvSpPr>
          <p:spPr>
            <a:xfrm>
              <a:off x="4309684" y="3300858"/>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2A66BDB9-6FEE-441D-90F2-BCEAB19BEE4E}"/>
                </a:ext>
              </a:extLst>
            </p:cNvPr>
            <p:cNvSpPr/>
            <p:nvPr/>
          </p:nvSpPr>
          <p:spPr>
            <a:xfrm>
              <a:off x="3875345" y="247381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3074BAE7-65C7-4AAC-B62F-82308AD87B9E}"/>
                </a:ext>
              </a:extLst>
            </p:cNvPr>
            <p:cNvSpPr/>
            <p:nvPr/>
          </p:nvSpPr>
          <p:spPr>
            <a:xfrm>
              <a:off x="5682345" y="57420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70BFF002-FE4D-4334-A1CF-13EC0146EF25}"/>
                </a:ext>
              </a:extLst>
            </p:cNvPr>
            <p:cNvSpPr/>
            <p:nvPr/>
          </p:nvSpPr>
          <p:spPr>
            <a:xfrm>
              <a:off x="4079764" y="518960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189" name="Group 188">
            <a:extLst>
              <a:ext uri="{FF2B5EF4-FFF2-40B4-BE49-F238E27FC236}">
                <a16:creationId xmlns:a16="http://schemas.microsoft.com/office/drawing/2014/main" id="{B1F1FB36-69B7-46E0-A613-31C0502E94D8}"/>
              </a:ext>
            </a:extLst>
          </p:cNvPr>
          <p:cNvGrpSpPr/>
          <p:nvPr/>
        </p:nvGrpSpPr>
        <p:grpSpPr>
          <a:xfrm>
            <a:off x="296620" y="0"/>
            <a:ext cx="1923177" cy="3785652"/>
            <a:chOff x="296620" y="0"/>
            <a:chExt cx="1923177" cy="3785652"/>
          </a:xfrm>
        </p:grpSpPr>
        <p:grpSp>
          <p:nvGrpSpPr>
            <p:cNvPr id="190" name="Group 189">
              <a:extLst>
                <a:ext uri="{FF2B5EF4-FFF2-40B4-BE49-F238E27FC236}">
                  <a16:creationId xmlns:a16="http://schemas.microsoft.com/office/drawing/2014/main" id="{D05FDD9D-E438-4BDD-84E9-10FE72400BF4}"/>
                </a:ext>
              </a:extLst>
            </p:cNvPr>
            <p:cNvGrpSpPr/>
            <p:nvPr/>
          </p:nvGrpSpPr>
          <p:grpSpPr>
            <a:xfrm>
              <a:off x="296620" y="0"/>
              <a:ext cx="1923177" cy="3785652"/>
              <a:chOff x="10159377" y="1114644"/>
              <a:chExt cx="1923177" cy="3785652"/>
            </a:xfrm>
          </p:grpSpPr>
          <p:sp>
            <p:nvSpPr>
              <p:cNvPr id="201" name="TextBox 200">
                <a:extLst>
                  <a:ext uri="{FF2B5EF4-FFF2-40B4-BE49-F238E27FC236}">
                    <a16:creationId xmlns:a16="http://schemas.microsoft.com/office/drawing/2014/main" id="{304D1261-38A1-4C23-8FCF-FC0C3C2EF418}"/>
                  </a:ext>
                </a:extLst>
              </p:cNvPr>
              <p:cNvSpPr txBox="1"/>
              <p:nvPr/>
            </p:nvSpPr>
            <p:spPr>
              <a:xfrm>
                <a:off x="10159377" y="1114644"/>
                <a:ext cx="1923177" cy="3785652"/>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HARTLAND POINT TO TINTAGEL MCZ</a:t>
                </a: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02" name="Flowchart: Connector 201">
                <a:extLst>
                  <a:ext uri="{FF2B5EF4-FFF2-40B4-BE49-F238E27FC236}">
                    <a16:creationId xmlns:a16="http://schemas.microsoft.com/office/drawing/2014/main" id="{EE9FCAE2-644C-4400-A3D0-782C37DA6866}"/>
                  </a:ext>
                </a:extLst>
              </p:cNvPr>
              <p:cNvSpPr/>
              <p:nvPr/>
            </p:nvSpPr>
            <p:spPr>
              <a:xfrm>
                <a:off x="10380217" y="3565610"/>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03" name="Flowchart: Connector 202">
                <a:extLst>
                  <a:ext uri="{FF2B5EF4-FFF2-40B4-BE49-F238E27FC236}">
                    <a16:creationId xmlns:a16="http://schemas.microsoft.com/office/drawing/2014/main" id="{936FE044-3DEE-45E9-8D96-B96C5B1C9FB9}"/>
                  </a:ext>
                </a:extLst>
              </p:cNvPr>
              <p:cNvSpPr/>
              <p:nvPr/>
            </p:nvSpPr>
            <p:spPr>
              <a:xfrm>
                <a:off x="10380217" y="336561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04" name="Rectangle 203">
                <a:extLst>
                  <a:ext uri="{FF2B5EF4-FFF2-40B4-BE49-F238E27FC236}">
                    <a16:creationId xmlns:a16="http://schemas.microsoft.com/office/drawing/2014/main" id="{9C40BEC1-F99E-4A3D-9F5D-233F001DCA27}"/>
                  </a:ext>
                </a:extLst>
              </p:cNvPr>
              <p:cNvSpPr/>
              <p:nvPr/>
            </p:nvSpPr>
            <p:spPr>
              <a:xfrm>
                <a:off x="10300647" y="3039947"/>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05" name="Rectangle 204">
                <a:extLst>
                  <a:ext uri="{FF2B5EF4-FFF2-40B4-BE49-F238E27FC236}">
                    <a16:creationId xmlns:a16="http://schemas.microsoft.com/office/drawing/2014/main" id="{7376098E-2BE2-46E1-8705-25A4AEB79BBA}"/>
                  </a:ext>
                </a:extLst>
              </p:cNvPr>
              <p:cNvSpPr/>
              <p:nvPr/>
            </p:nvSpPr>
            <p:spPr>
              <a:xfrm>
                <a:off x="10300647" y="2813897"/>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06" name="Rectangle 205">
                <a:extLst>
                  <a:ext uri="{FF2B5EF4-FFF2-40B4-BE49-F238E27FC236}">
                    <a16:creationId xmlns:a16="http://schemas.microsoft.com/office/drawing/2014/main" id="{9FC97640-F3C7-4689-8257-E1D3C09A70CC}"/>
                  </a:ext>
                </a:extLst>
              </p:cNvPr>
              <p:cNvSpPr/>
              <p:nvPr/>
            </p:nvSpPr>
            <p:spPr>
              <a:xfrm>
                <a:off x="10300647" y="2610306"/>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latin typeface="WWF" pitchFamily="50" charset="0"/>
                  </a:rPr>
                  <a:t>3</a:t>
                </a:r>
                <a:endParaRPr kumimoji="0" lang="en-GB" sz="1400" b="1" i="0" u="none" strike="noStrike" kern="1200" cap="none" spc="0" normalizeH="0" baseline="0" noProof="0" dirty="0">
                  <a:ln>
                    <a:noFill/>
                  </a:ln>
                  <a:solidFill>
                    <a:schemeClr val="bg1"/>
                  </a:solidFill>
                  <a:effectLst/>
                  <a:uLnTx/>
                  <a:uFillTx/>
                  <a:latin typeface="WWF" pitchFamily="50" charset="0"/>
                </a:endParaRPr>
              </a:p>
            </p:txBody>
          </p:sp>
        </p:grpSp>
        <p:grpSp>
          <p:nvGrpSpPr>
            <p:cNvPr id="192" name="Group 191">
              <a:extLst>
                <a:ext uri="{FF2B5EF4-FFF2-40B4-BE49-F238E27FC236}">
                  <a16:creationId xmlns:a16="http://schemas.microsoft.com/office/drawing/2014/main" id="{DA01526D-E406-4ACE-8969-8581A6AC0FD7}"/>
                </a:ext>
              </a:extLst>
            </p:cNvPr>
            <p:cNvGrpSpPr/>
            <p:nvPr/>
          </p:nvGrpSpPr>
          <p:grpSpPr>
            <a:xfrm>
              <a:off x="383527" y="3067287"/>
              <a:ext cx="406254" cy="179506"/>
              <a:chOff x="2381959" y="5029429"/>
              <a:chExt cx="406254" cy="179506"/>
            </a:xfrm>
          </p:grpSpPr>
          <p:sp>
            <p:nvSpPr>
              <p:cNvPr id="199" name="Rectangle 198">
                <a:extLst>
                  <a:ext uri="{FF2B5EF4-FFF2-40B4-BE49-F238E27FC236}">
                    <a16:creationId xmlns:a16="http://schemas.microsoft.com/office/drawing/2014/main" id="{12857790-ACAC-407F-BAC4-F19697A46712}"/>
                  </a:ext>
                </a:extLst>
              </p:cNvPr>
              <p:cNvSpPr/>
              <p:nvPr/>
            </p:nvSpPr>
            <p:spPr>
              <a:xfrm>
                <a:off x="2381959" y="5030160"/>
                <a:ext cx="401637"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0" name="Rectangle 199">
                <a:extLst>
                  <a:ext uri="{FF2B5EF4-FFF2-40B4-BE49-F238E27FC236}">
                    <a16:creationId xmlns:a16="http://schemas.microsoft.com/office/drawing/2014/main" id="{F6FC4E53-B8E9-4B45-BF41-6CD768251C65}"/>
                  </a:ext>
                </a:extLst>
              </p:cNvPr>
              <p:cNvSpPr/>
              <p:nvPr/>
            </p:nvSpPr>
            <p:spPr>
              <a:xfrm>
                <a:off x="2386576" y="5029429"/>
                <a:ext cx="401637"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3" name="Group 192">
              <a:extLst>
                <a:ext uri="{FF2B5EF4-FFF2-40B4-BE49-F238E27FC236}">
                  <a16:creationId xmlns:a16="http://schemas.microsoft.com/office/drawing/2014/main" id="{C6A5D039-8F1D-4859-94CF-4DCCF28F2F5D}"/>
                </a:ext>
              </a:extLst>
            </p:cNvPr>
            <p:cNvGrpSpPr/>
            <p:nvPr/>
          </p:nvGrpSpPr>
          <p:grpSpPr>
            <a:xfrm>
              <a:off x="383527" y="3298294"/>
              <a:ext cx="404378" cy="178777"/>
              <a:chOff x="935917" y="5139316"/>
              <a:chExt cx="404378" cy="178777"/>
            </a:xfrm>
          </p:grpSpPr>
          <p:sp>
            <p:nvSpPr>
              <p:cNvPr id="197" name="Rectangle 196">
                <a:extLst>
                  <a:ext uri="{FF2B5EF4-FFF2-40B4-BE49-F238E27FC236}">
                    <a16:creationId xmlns:a16="http://schemas.microsoft.com/office/drawing/2014/main" id="{291DBA2A-0AA7-4D22-99F6-D96CDEBDD969}"/>
                  </a:ext>
                </a:extLst>
              </p:cNvPr>
              <p:cNvSpPr/>
              <p:nvPr/>
            </p:nvSpPr>
            <p:spPr>
              <a:xfrm>
                <a:off x="935917" y="5139318"/>
                <a:ext cx="401636"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Rectangle 197">
                <a:extLst>
                  <a:ext uri="{FF2B5EF4-FFF2-40B4-BE49-F238E27FC236}">
                    <a16:creationId xmlns:a16="http://schemas.microsoft.com/office/drawing/2014/main" id="{F098F484-972E-4CFF-BABA-C31B69FABEB1}"/>
                  </a:ext>
                </a:extLst>
              </p:cNvPr>
              <p:cNvSpPr/>
              <p:nvPr/>
            </p:nvSpPr>
            <p:spPr>
              <a:xfrm>
                <a:off x="938659" y="5139316"/>
                <a:ext cx="401636" cy="178777"/>
              </a:xfrm>
              <a:prstGeom prst="rect">
                <a:avLst/>
              </a:prstGeom>
              <a:solidFill>
                <a:srgbClr val="006666">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4" name="Group 193">
              <a:extLst>
                <a:ext uri="{FF2B5EF4-FFF2-40B4-BE49-F238E27FC236}">
                  <a16:creationId xmlns:a16="http://schemas.microsoft.com/office/drawing/2014/main" id="{13C737B4-ED5D-4D7B-BF26-E054B36EC93F}"/>
                </a:ext>
              </a:extLst>
            </p:cNvPr>
            <p:cNvGrpSpPr/>
            <p:nvPr/>
          </p:nvGrpSpPr>
          <p:grpSpPr>
            <a:xfrm>
              <a:off x="383527" y="2835538"/>
              <a:ext cx="402833" cy="178775"/>
              <a:chOff x="3456721" y="850957"/>
              <a:chExt cx="402833" cy="178775"/>
            </a:xfrm>
          </p:grpSpPr>
          <p:sp>
            <p:nvSpPr>
              <p:cNvPr id="195" name="Rectangle 194">
                <a:extLst>
                  <a:ext uri="{FF2B5EF4-FFF2-40B4-BE49-F238E27FC236}">
                    <a16:creationId xmlns:a16="http://schemas.microsoft.com/office/drawing/2014/main" id="{653C577E-4E12-4BF4-96C7-536E6D950CCC}"/>
                  </a:ext>
                </a:extLst>
              </p:cNvPr>
              <p:cNvSpPr/>
              <p:nvPr/>
            </p:nvSpPr>
            <p:spPr>
              <a:xfrm>
                <a:off x="3456721" y="850957"/>
                <a:ext cx="401637"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Rectangle 195">
                <a:extLst>
                  <a:ext uri="{FF2B5EF4-FFF2-40B4-BE49-F238E27FC236}">
                    <a16:creationId xmlns:a16="http://schemas.microsoft.com/office/drawing/2014/main" id="{B0A11A6A-9022-490E-A58F-D77EBDC63A7D}"/>
                  </a:ext>
                </a:extLst>
              </p:cNvPr>
              <p:cNvSpPr/>
              <p:nvPr/>
            </p:nvSpPr>
            <p:spPr>
              <a:xfrm>
                <a:off x="3457917" y="850957"/>
                <a:ext cx="401637"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68" name="Group 167">
            <a:extLst>
              <a:ext uri="{FF2B5EF4-FFF2-40B4-BE49-F238E27FC236}">
                <a16:creationId xmlns:a16="http://schemas.microsoft.com/office/drawing/2014/main" id="{365DA866-6D18-4DFD-822A-E266F1FBFCCD}"/>
              </a:ext>
            </a:extLst>
          </p:cNvPr>
          <p:cNvGrpSpPr/>
          <p:nvPr/>
        </p:nvGrpSpPr>
        <p:grpSpPr>
          <a:xfrm>
            <a:off x="9559011" y="3848"/>
            <a:ext cx="2364499" cy="4016484"/>
            <a:chOff x="452660" y="1622323"/>
            <a:chExt cx="2364499" cy="4016484"/>
          </a:xfrm>
        </p:grpSpPr>
        <p:sp>
          <p:nvSpPr>
            <p:cNvPr id="169" name="TextBox 168">
              <a:extLst>
                <a:ext uri="{FF2B5EF4-FFF2-40B4-BE49-F238E27FC236}">
                  <a16:creationId xmlns:a16="http://schemas.microsoft.com/office/drawing/2014/main" id="{C6D0AE98-57A5-440C-A7F0-1EA609D340D1}"/>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HARTLAND POINT TO TINTAGEL MCZ</a:t>
              </a:r>
              <a:endParaRPr lang="en-GB" sz="900" dirty="0">
                <a:solidFill>
                  <a:prstClr val="white"/>
                </a:solidFill>
                <a:latin typeface="WWF" pitchFamily="50" charset="0"/>
              </a:endParaRP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27</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70" name="Group 169">
              <a:extLst>
                <a:ext uri="{FF2B5EF4-FFF2-40B4-BE49-F238E27FC236}">
                  <a16:creationId xmlns:a16="http://schemas.microsoft.com/office/drawing/2014/main" id="{B4BB3811-B81E-4FC6-8757-51972A51E7B2}"/>
                </a:ext>
              </a:extLst>
            </p:cNvPr>
            <p:cNvGrpSpPr/>
            <p:nvPr/>
          </p:nvGrpSpPr>
          <p:grpSpPr>
            <a:xfrm>
              <a:off x="656225" y="5021284"/>
              <a:ext cx="620745" cy="320289"/>
              <a:chOff x="4334496" y="2295036"/>
              <a:chExt cx="493802" cy="178776"/>
            </a:xfrm>
          </p:grpSpPr>
          <p:sp>
            <p:nvSpPr>
              <p:cNvPr id="182" name="Rectangle 181">
                <a:extLst>
                  <a:ext uri="{FF2B5EF4-FFF2-40B4-BE49-F238E27FC236}">
                    <a16:creationId xmlns:a16="http://schemas.microsoft.com/office/drawing/2014/main" id="{C778870D-3B5E-4A0C-AA87-EDEF8465A037}"/>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Rectangle 182">
                <a:extLst>
                  <a:ext uri="{FF2B5EF4-FFF2-40B4-BE49-F238E27FC236}">
                    <a16:creationId xmlns:a16="http://schemas.microsoft.com/office/drawing/2014/main" id="{D66CF01F-CDB0-458A-9737-6C81EE28E309}"/>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1" name="Group 170">
              <a:extLst>
                <a:ext uri="{FF2B5EF4-FFF2-40B4-BE49-F238E27FC236}">
                  <a16:creationId xmlns:a16="http://schemas.microsoft.com/office/drawing/2014/main" id="{9DDC9F08-0FC9-40EA-884B-7734D5F5B2A8}"/>
                </a:ext>
              </a:extLst>
            </p:cNvPr>
            <p:cNvGrpSpPr/>
            <p:nvPr/>
          </p:nvGrpSpPr>
          <p:grpSpPr>
            <a:xfrm>
              <a:off x="656225" y="4608874"/>
              <a:ext cx="620746" cy="320287"/>
              <a:chOff x="4518469" y="1721388"/>
              <a:chExt cx="493803" cy="178775"/>
            </a:xfrm>
          </p:grpSpPr>
          <p:sp>
            <p:nvSpPr>
              <p:cNvPr id="180" name="Rectangle 179">
                <a:extLst>
                  <a:ext uri="{FF2B5EF4-FFF2-40B4-BE49-F238E27FC236}">
                    <a16:creationId xmlns:a16="http://schemas.microsoft.com/office/drawing/2014/main" id="{83ABA764-2ABA-47F4-B516-845A1F8398ED}"/>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Rectangle 180">
                <a:extLst>
                  <a:ext uri="{FF2B5EF4-FFF2-40B4-BE49-F238E27FC236}">
                    <a16:creationId xmlns:a16="http://schemas.microsoft.com/office/drawing/2014/main" id="{DF55F755-01C3-4287-809E-225E5A9D895B}"/>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2" name="Group 171">
              <a:extLst>
                <a:ext uri="{FF2B5EF4-FFF2-40B4-BE49-F238E27FC236}">
                  <a16:creationId xmlns:a16="http://schemas.microsoft.com/office/drawing/2014/main" id="{9CF3DB59-4529-47CC-B5C2-EC77CFE3EA76}"/>
                </a:ext>
              </a:extLst>
            </p:cNvPr>
            <p:cNvGrpSpPr/>
            <p:nvPr/>
          </p:nvGrpSpPr>
          <p:grpSpPr>
            <a:xfrm>
              <a:off x="656225" y="4186922"/>
              <a:ext cx="620745" cy="320287"/>
              <a:chOff x="3852838" y="2393284"/>
              <a:chExt cx="493802" cy="178775"/>
            </a:xfrm>
          </p:grpSpPr>
          <p:sp>
            <p:nvSpPr>
              <p:cNvPr id="173" name="Rectangle 172">
                <a:extLst>
                  <a:ext uri="{FF2B5EF4-FFF2-40B4-BE49-F238E27FC236}">
                    <a16:creationId xmlns:a16="http://schemas.microsoft.com/office/drawing/2014/main" id="{5150249D-B409-4BB1-A854-527C4A015BF4}"/>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Rectangle 173">
                <a:extLst>
                  <a:ext uri="{FF2B5EF4-FFF2-40B4-BE49-F238E27FC236}">
                    <a16:creationId xmlns:a16="http://schemas.microsoft.com/office/drawing/2014/main" id="{10E9FA7B-BF69-4318-B75D-C2BD91584BCF}"/>
                  </a:ext>
                </a:extLst>
              </p:cNvPr>
              <p:cNvSpPr/>
              <p:nvPr/>
            </p:nvSpPr>
            <p:spPr>
              <a:xfrm>
                <a:off x="3852838" y="2393284"/>
                <a:ext cx="493802" cy="178775"/>
              </a:xfrm>
              <a:prstGeom prst="rect">
                <a:avLst/>
              </a:prstGeom>
              <a:solidFill>
                <a:srgbClr val="CCFFCC">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33216063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27. Are biological, social and economic factors monitored which could be used in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3032791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3740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28. Are management activities monitored against performance by those responsible for the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1728484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873420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37. Has the management plan/rules for the protected area been reviewed and updated based on monitoring of the plan's progress?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8059931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4163554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23. Is enforcement of management rules undertaken?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4612695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68990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marine protected areas could be monitored better?</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
        <p:nvSpPr>
          <p:cNvPr id="3" name="Rectangle 2">
            <a:extLst>
              <a:ext uri="{FF2B5EF4-FFF2-40B4-BE49-F238E27FC236}">
                <a16:creationId xmlns:a16="http://schemas.microsoft.com/office/drawing/2014/main" id="{F92EEA1D-F227-4316-82E8-ADD7E7903C24}"/>
              </a:ext>
            </a:extLst>
          </p:cNvPr>
          <p:cNvSpPr/>
          <p:nvPr/>
        </p:nvSpPr>
        <p:spPr>
          <a:xfrm>
            <a:off x="3180609" y="2332183"/>
            <a:ext cx="6989482" cy="830997"/>
          </a:xfrm>
          <a:prstGeom prst="rect">
            <a:avLst/>
          </a:prstGeom>
        </p:spPr>
        <p:txBody>
          <a:bodyPr wrap="square">
            <a:spAutoFit/>
          </a:bodyPr>
          <a:lstStyle/>
          <a:p>
            <a:r>
              <a:rPr lang="en-GB" sz="2400" i="1" dirty="0">
                <a:latin typeface="+mj-lt"/>
              </a:rPr>
              <a:t>“Use stakeholders that use the MPAs: Fishers, divers, surfers, etc.”</a:t>
            </a:r>
          </a:p>
        </p:txBody>
      </p:sp>
      <p:sp>
        <p:nvSpPr>
          <p:cNvPr id="4" name="Rectangle 3">
            <a:extLst>
              <a:ext uri="{FF2B5EF4-FFF2-40B4-BE49-F238E27FC236}">
                <a16:creationId xmlns:a16="http://schemas.microsoft.com/office/drawing/2014/main" id="{F22BFAC5-5170-4FA0-8FA5-660D23C44633}"/>
              </a:ext>
            </a:extLst>
          </p:cNvPr>
          <p:cNvSpPr/>
          <p:nvPr/>
        </p:nvSpPr>
        <p:spPr>
          <a:xfrm>
            <a:off x="3180609" y="3883052"/>
            <a:ext cx="6304050" cy="1938992"/>
          </a:xfrm>
          <a:prstGeom prst="rect">
            <a:avLst/>
          </a:prstGeom>
        </p:spPr>
        <p:txBody>
          <a:bodyPr wrap="square">
            <a:spAutoFit/>
          </a:bodyPr>
          <a:lstStyle/>
          <a:p>
            <a:r>
              <a:rPr lang="en-GB" sz="2400" i="1" dirty="0">
                <a:latin typeface="+mj-lt"/>
              </a:rPr>
              <a:t>“Q37 (reviewing the management rules) and Q23 (enforcing management rules) [Previously 48 and 49] haven't really started for this MPA yet as far as I'm aware. I can't really answer this. Ask the IFCA and NE.”</a:t>
            </a:r>
          </a:p>
        </p:txBody>
      </p:sp>
    </p:spTree>
    <p:extLst>
      <p:ext uri="{BB962C8B-B14F-4D97-AF65-F5344CB8AC3E}">
        <p14:creationId xmlns:p14="http://schemas.microsoft.com/office/powerpoint/2010/main" val="3985443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31. Is the protected area meeting its objectives/in good condition, thanks to the implementation of the management plan or rules?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08810108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214378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33. Is the MPA achieving its objectives (whether it has a management plan or not)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91680652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75969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34. Is the MPA delivering improved ecological effects?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84859654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WWF" panose="02000000000000000000" pitchFamily="50" charset="0"/>
                <a:ea typeface="+mj-ea"/>
                <a:cs typeface="+mj-cs"/>
              </a:rPr>
              <a:t>	RESULTS</a:t>
            </a:r>
          </a:p>
        </p:txBody>
      </p:sp>
    </p:spTree>
    <p:extLst>
      <p:ext uri="{BB962C8B-B14F-4D97-AF65-F5344CB8AC3E}">
        <p14:creationId xmlns:p14="http://schemas.microsoft.com/office/powerpoint/2010/main" val="4055344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35. Has the MPA generated any *socio-economic benefits?</a:t>
            </a:r>
            <a:br>
              <a:rPr lang="en-GB" sz="3200" dirty="0"/>
            </a:br>
            <a:r>
              <a:rPr lang="en-GB" sz="3200" dirty="0"/>
              <a:t>*Things like culture, jobs and recreational use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58496596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126827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36. Are the benefits of the MPA reported to the community?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9749467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5008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4" name="Group 273">
            <a:extLst>
              <a:ext uri="{FF2B5EF4-FFF2-40B4-BE49-F238E27FC236}">
                <a16:creationId xmlns:a16="http://schemas.microsoft.com/office/drawing/2014/main" id="{88E9FF9D-CB28-46E8-829E-00D95814B3C9}"/>
              </a:ext>
            </a:extLst>
          </p:cNvPr>
          <p:cNvGrpSpPr/>
          <p:nvPr/>
        </p:nvGrpSpPr>
        <p:grpSpPr>
          <a:xfrm>
            <a:off x="3199022" y="369796"/>
            <a:ext cx="5950080" cy="5996106"/>
            <a:chOff x="1634680" y="367394"/>
            <a:chExt cx="5950080" cy="5996106"/>
          </a:xfrm>
        </p:grpSpPr>
        <p:grpSp>
          <p:nvGrpSpPr>
            <p:cNvPr id="265" name="Group 264">
              <a:extLst>
                <a:ext uri="{FF2B5EF4-FFF2-40B4-BE49-F238E27FC236}">
                  <a16:creationId xmlns:a16="http://schemas.microsoft.com/office/drawing/2014/main" id="{05DB51CC-8E37-48DF-849E-39CDF4C9757B}"/>
                </a:ext>
              </a:extLst>
            </p:cNvPr>
            <p:cNvGrpSpPr/>
            <p:nvPr/>
          </p:nvGrpSpPr>
          <p:grpSpPr>
            <a:xfrm>
              <a:off x="1634680" y="367394"/>
              <a:ext cx="5950080" cy="5996106"/>
              <a:chOff x="1634680" y="367394"/>
              <a:chExt cx="5950080" cy="5996106"/>
            </a:xfrm>
          </p:grpSpPr>
          <p:grpSp>
            <p:nvGrpSpPr>
              <p:cNvPr id="180" name="Group 179">
                <a:extLst>
                  <a:ext uri="{FF2B5EF4-FFF2-40B4-BE49-F238E27FC236}">
                    <a16:creationId xmlns:a16="http://schemas.microsoft.com/office/drawing/2014/main" id="{E51937BA-5DD1-4304-8295-9C0334F74801}"/>
                  </a:ext>
                </a:extLst>
              </p:cNvPr>
              <p:cNvGrpSpPr/>
              <p:nvPr/>
            </p:nvGrpSpPr>
            <p:grpSpPr>
              <a:xfrm>
                <a:off x="1886811" y="553039"/>
                <a:ext cx="5442261" cy="5587599"/>
                <a:chOff x="1901739" y="533574"/>
                <a:chExt cx="5442261" cy="5587599"/>
              </a:xfrm>
            </p:grpSpPr>
            <p:grpSp>
              <p:nvGrpSpPr>
                <p:cNvPr id="179" name="Group 178">
                  <a:extLst>
                    <a:ext uri="{FF2B5EF4-FFF2-40B4-BE49-F238E27FC236}">
                      <a16:creationId xmlns:a16="http://schemas.microsoft.com/office/drawing/2014/main" id="{2746DE06-0190-4163-BE93-DA3FAA1B18E3}"/>
                    </a:ext>
                  </a:extLst>
                </p:cNvPr>
                <p:cNvGrpSpPr/>
                <p:nvPr/>
              </p:nvGrpSpPr>
              <p:grpSpPr>
                <a:xfrm>
                  <a:off x="1901739" y="533574"/>
                  <a:ext cx="5442261" cy="5587599"/>
                  <a:chOff x="1901739" y="533574"/>
                  <a:chExt cx="5442261" cy="5587599"/>
                </a:xfrm>
              </p:grpSpPr>
              <p:sp>
                <p:nvSpPr>
                  <p:cNvPr id="152" name="Pie 95">
                    <a:extLst>
                      <a:ext uri="{FF2B5EF4-FFF2-40B4-BE49-F238E27FC236}">
                        <a16:creationId xmlns:a16="http://schemas.microsoft.com/office/drawing/2014/main" id="{29296353-D8AA-454A-A012-CA14B98BB0EC}"/>
                      </a:ext>
                    </a:extLst>
                  </p:cNvPr>
                  <p:cNvSpPr/>
                  <p:nvPr/>
                </p:nvSpPr>
                <p:spPr>
                  <a:xfrm rot="9625439">
                    <a:off x="1910167" y="626897"/>
                    <a:ext cx="5417250" cy="5422777"/>
                  </a:xfrm>
                  <a:prstGeom prst="pie">
                    <a:avLst>
                      <a:gd name="adj1" fmla="val 11085393"/>
                      <a:gd name="adj2" fmla="val 15426747"/>
                    </a:avLst>
                  </a:prstGeom>
                  <a:solidFill>
                    <a:srgbClr val="92AC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Pie 96">
                    <a:extLst>
                      <a:ext uri="{FF2B5EF4-FFF2-40B4-BE49-F238E27FC236}">
                        <a16:creationId xmlns:a16="http://schemas.microsoft.com/office/drawing/2014/main" id="{F2F559B0-5931-41D9-9B01-8C456196D7DE}"/>
                      </a:ext>
                    </a:extLst>
                  </p:cNvPr>
                  <p:cNvSpPr/>
                  <p:nvPr/>
                </p:nvSpPr>
                <p:spPr>
                  <a:xfrm rot="553271">
                    <a:off x="1927973" y="621791"/>
                    <a:ext cx="5385062" cy="5424656"/>
                  </a:xfrm>
                  <a:prstGeom prst="pie">
                    <a:avLst>
                      <a:gd name="adj1" fmla="val 2898607"/>
                      <a:gd name="adj2" fmla="val 5120867"/>
                    </a:avLst>
                  </a:prstGeom>
                  <a:solidFill>
                    <a:srgbClr val="6DB3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Pie 94">
                    <a:extLst>
                      <a:ext uri="{FF2B5EF4-FFF2-40B4-BE49-F238E27FC236}">
                        <a16:creationId xmlns:a16="http://schemas.microsoft.com/office/drawing/2014/main" id="{E0D6BFFC-8CD2-4AA4-9963-58D7713BC8BA}"/>
                      </a:ext>
                    </a:extLst>
                  </p:cNvPr>
                  <p:cNvSpPr/>
                  <p:nvPr/>
                </p:nvSpPr>
                <p:spPr>
                  <a:xfrm rot="9625439">
                    <a:off x="1905946" y="642563"/>
                    <a:ext cx="5438054" cy="5478610"/>
                  </a:xfrm>
                  <a:prstGeom prst="pie">
                    <a:avLst>
                      <a:gd name="adj1" fmla="val 6320833"/>
                      <a:gd name="adj2" fmla="val 11073733"/>
                    </a:avLst>
                  </a:prstGeom>
                  <a:solidFill>
                    <a:srgbClr val="85A0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Pie 96">
                    <a:extLst>
                      <a:ext uri="{FF2B5EF4-FFF2-40B4-BE49-F238E27FC236}">
                        <a16:creationId xmlns:a16="http://schemas.microsoft.com/office/drawing/2014/main" id="{B9005237-FB32-4805-BE30-26F7EB4DFA08}"/>
                      </a:ext>
                    </a:extLst>
                  </p:cNvPr>
                  <p:cNvSpPr/>
                  <p:nvPr/>
                </p:nvSpPr>
                <p:spPr>
                  <a:xfrm rot="4112452">
                    <a:off x="1844437" y="590876"/>
                    <a:ext cx="5531565" cy="5416962"/>
                  </a:xfrm>
                  <a:prstGeom prst="pie">
                    <a:avLst>
                      <a:gd name="adj1" fmla="val 1547608"/>
                      <a:gd name="adj2" fmla="val 4498203"/>
                    </a:avLst>
                  </a:prstGeom>
                  <a:solidFill>
                    <a:srgbClr val="0DB7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Pie 96">
                    <a:extLst>
                      <a:ext uri="{FF2B5EF4-FFF2-40B4-BE49-F238E27FC236}">
                        <a16:creationId xmlns:a16="http://schemas.microsoft.com/office/drawing/2014/main" id="{DD3D5061-1765-4DB7-ACB2-EBB67B2821C7}"/>
                      </a:ext>
                    </a:extLst>
                  </p:cNvPr>
                  <p:cNvSpPr/>
                  <p:nvPr/>
                </p:nvSpPr>
                <p:spPr>
                  <a:xfrm rot="7729858">
                    <a:off x="1935999" y="644149"/>
                    <a:ext cx="5362236" cy="5429472"/>
                  </a:xfrm>
                  <a:prstGeom prst="pie">
                    <a:avLst>
                      <a:gd name="adj1" fmla="val 944049"/>
                      <a:gd name="adj2" fmla="val 3150457"/>
                    </a:avLst>
                  </a:prstGeom>
                  <a:solidFill>
                    <a:srgbClr val="08B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Pie 96">
                    <a:extLst>
                      <a:ext uri="{FF2B5EF4-FFF2-40B4-BE49-F238E27FC236}">
                        <a16:creationId xmlns:a16="http://schemas.microsoft.com/office/drawing/2014/main" id="{4D8DE949-3FA4-4393-B9B6-BF09D9CA126F}"/>
                      </a:ext>
                    </a:extLst>
                  </p:cNvPr>
                  <p:cNvSpPr/>
                  <p:nvPr/>
                </p:nvSpPr>
                <p:spPr>
                  <a:xfrm rot="9476113">
                    <a:off x="1924768" y="650995"/>
                    <a:ext cx="5385054" cy="5419586"/>
                  </a:xfrm>
                  <a:prstGeom prst="pie">
                    <a:avLst>
                      <a:gd name="adj1" fmla="val 1399949"/>
                      <a:gd name="adj2" fmla="val 3687858"/>
                    </a:avLst>
                  </a:prstGeom>
                  <a:solidFill>
                    <a:srgbClr val="008B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47" name="Pie 96">
                  <a:extLst>
                    <a:ext uri="{FF2B5EF4-FFF2-40B4-BE49-F238E27FC236}">
                      <a16:creationId xmlns:a16="http://schemas.microsoft.com/office/drawing/2014/main" id="{F903DFB2-535D-4718-9EA0-27B544DBFEBC}"/>
                    </a:ext>
                  </a:extLst>
                </p:cNvPr>
                <p:cNvSpPr/>
                <p:nvPr/>
              </p:nvSpPr>
              <p:spPr>
                <a:xfrm rot="11226377">
                  <a:off x="1928006" y="659419"/>
                  <a:ext cx="5385054" cy="5376122"/>
                </a:xfrm>
                <a:prstGeom prst="pie">
                  <a:avLst>
                    <a:gd name="adj1" fmla="val 1861175"/>
                    <a:gd name="adj2" fmla="val 4718761"/>
                  </a:avLst>
                </a:prstGeom>
                <a:solidFill>
                  <a:srgbClr val="0C61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63" name="Group 262">
                <a:extLst>
                  <a:ext uri="{FF2B5EF4-FFF2-40B4-BE49-F238E27FC236}">
                    <a16:creationId xmlns:a16="http://schemas.microsoft.com/office/drawing/2014/main" id="{3489CB06-1D14-4C3D-8A99-5CFFCC201B82}"/>
                  </a:ext>
                </a:extLst>
              </p:cNvPr>
              <p:cNvGrpSpPr/>
              <p:nvPr/>
            </p:nvGrpSpPr>
            <p:grpSpPr>
              <a:xfrm>
                <a:off x="1634680" y="367394"/>
                <a:ext cx="5950080" cy="5996106"/>
                <a:chOff x="1634680" y="367394"/>
                <a:chExt cx="5950080" cy="5996106"/>
              </a:xfrm>
            </p:grpSpPr>
            <p:sp>
              <p:nvSpPr>
                <p:cNvPr id="184" name="Rectangle 183">
                  <a:extLst>
                    <a:ext uri="{FF2B5EF4-FFF2-40B4-BE49-F238E27FC236}">
                      <a16:creationId xmlns:a16="http://schemas.microsoft.com/office/drawing/2014/main" id="{E27C287E-94A7-457C-8A94-BF37B8A6F146}"/>
                    </a:ext>
                  </a:extLst>
                </p:cNvPr>
                <p:cNvSpPr/>
                <p:nvPr/>
              </p:nvSpPr>
              <p:spPr>
                <a:xfrm>
                  <a:off x="4462240" y="36739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185" name="Rectangle 184">
                  <a:extLst>
                    <a:ext uri="{FF2B5EF4-FFF2-40B4-BE49-F238E27FC236}">
                      <a16:creationId xmlns:a16="http://schemas.microsoft.com/office/drawing/2014/main" id="{AD1267AC-8DE4-4E6F-8916-1931D4EEE857}"/>
                    </a:ext>
                  </a:extLst>
                </p:cNvPr>
                <p:cNvSpPr/>
                <p:nvPr/>
              </p:nvSpPr>
              <p:spPr>
                <a:xfrm>
                  <a:off x="5963656" y="79698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186" name="Rectangle 185">
                  <a:extLst>
                    <a:ext uri="{FF2B5EF4-FFF2-40B4-BE49-F238E27FC236}">
                      <a16:creationId xmlns:a16="http://schemas.microsoft.com/office/drawing/2014/main" id="{404B98ED-BE0A-4288-93DE-F264D7369287}"/>
                    </a:ext>
                  </a:extLst>
                </p:cNvPr>
                <p:cNvSpPr/>
                <p:nvPr/>
              </p:nvSpPr>
              <p:spPr>
                <a:xfrm>
                  <a:off x="6362061" y="113190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187" name="Rectangle 186">
                  <a:extLst>
                    <a:ext uri="{FF2B5EF4-FFF2-40B4-BE49-F238E27FC236}">
                      <a16:creationId xmlns:a16="http://schemas.microsoft.com/office/drawing/2014/main" id="{05D2575D-3EFF-4B50-8D8B-38816838C928}"/>
                    </a:ext>
                  </a:extLst>
                </p:cNvPr>
                <p:cNvSpPr/>
                <p:nvPr/>
              </p:nvSpPr>
              <p:spPr>
                <a:xfrm>
                  <a:off x="4959297" y="43735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188" name="Rectangle 187">
                  <a:extLst>
                    <a:ext uri="{FF2B5EF4-FFF2-40B4-BE49-F238E27FC236}">
                      <a16:creationId xmlns:a16="http://schemas.microsoft.com/office/drawing/2014/main" id="{60C9A6E3-6489-4AD5-B324-B19FD16ED3AB}"/>
                    </a:ext>
                  </a:extLst>
                </p:cNvPr>
                <p:cNvSpPr/>
                <p:nvPr/>
              </p:nvSpPr>
              <p:spPr>
                <a:xfrm>
                  <a:off x="6696355" y="147958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189" name="Rectangle 188">
                  <a:extLst>
                    <a:ext uri="{FF2B5EF4-FFF2-40B4-BE49-F238E27FC236}">
                      <a16:creationId xmlns:a16="http://schemas.microsoft.com/office/drawing/2014/main" id="{64244581-CEAA-4952-B7F7-FCC03FA2CDF0}"/>
                    </a:ext>
                  </a:extLst>
                </p:cNvPr>
                <p:cNvSpPr/>
                <p:nvPr/>
              </p:nvSpPr>
              <p:spPr>
                <a:xfrm>
                  <a:off x="5478731" y="58775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190" name="Rectangle 189">
                  <a:extLst>
                    <a:ext uri="{FF2B5EF4-FFF2-40B4-BE49-F238E27FC236}">
                      <a16:creationId xmlns:a16="http://schemas.microsoft.com/office/drawing/2014/main" id="{A7E2CBAE-EB04-49EE-B003-9199B690B913}"/>
                    </a:ext>
                  </a:extLst>
                </p:cNvPr>
                <p:cNvSpPr/>
                <p:nvPr/>
              </p:nvSpPr>
              <p:spPr>
                <a:xfrm>
                  <a:off x="6928615" y="185407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lumMod val="75000"/>
                        </a:prstClr>
                      </a:solidFill>
                      <a:effectLst/>
                      <a:uLnTx/>
                      <a:uFillTx/>
                      <a:latin typeface="WWF" pitchFamily="50" charset="0"/>
                      <a:ea typeface="+mn-ea"/>
                      <a:cs typeface="+mn-cs"/>
                    </a:rPr>
                    <a:t>7</a:t>
                  </a:r>
                </a:p>
              </p:txBody>
            </p:sp>
            <p:sp>
              <p:nvSpPr>
                <p:cNvPr id="191" name="Rectangle 190">
                  <a:extLst>
                    <a:ext uri="{FF2B5EF4-FFF2-40B4-BE49-F238E27FC236}">
                      <a16:creationId xmlns:a16="http://schemas.microsoft.com/office/drawing/2014/main" id="{4FB620EB-BF91-410A-B3BD-9EB50484FB33}"/>
                    </a:ext>
                  </a:extLst>
                </p:cNvPr>
                <p:cNvSpPr/>
                <p:nvPr/>
              </p:nvSpPr>
              <p:spPr>
                <a:xfrm>
                  <a:off x="6972153" y="446970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192" name="Rectangle 191">
                  <a:extLst>
                    <a:ext uri="{FF2B5EF4-FFF2-40B4-BE49-F238E27FC236}">
                      <a16:creationId xmlns:a16="http://schemas.microsoft.com/office/drawing/2014/main" id="{F84CCFFF-A4E6-45B0-886D-750175A24DFE}"/>
                    </a:ext>
                  </a:extLst>
                </p:cNvPr>
                <p:cNvSpPr/>
                <p:nvPr/>
              </p:nvSpPr>
              <p:spPr>
                <a:xfrm>
                  <a:off x="6766319" y="482650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197" name="Rectangle 196">
                  <a:extLst>
                    <a:ext uri="{FF2B5EF4-FFF2-40B4-BE49-F238E27FC236}">
                      <a16:creationId xmlns:a16="http://schemas.microsoft.com/office/drawing/2014/main" id="{64734AD6-B770-45AD-9F20-274CE0C527F3}"/>
                    </a:ext>
                  </a:extLst>
                </p:cNvPr>
                <p:cNvSpPr/>
                <p:nvPr/>
              </p:nvSpPr>
              <p:spPr>
                <a:xfrm>
                  <a:off x="4923134" y="601364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203" name="Rectangle 202">
                  <a:extLst>
                    <a:ext uri="{FF2B5EF4-FFF2-40B4-BE49-F238E27FC236}">
                      <a16:creationId xmlns:a16="http://schemas.microsoft.com/office/drawing/2014/main" id="{A54D7675-016B-4993-8783-0877A3CE27C1}"/>
                    </a:ext>
                  </a:extLst>
                </p:cNvPr>
                <p:cNvSpPr/>
                <p:nvPr/>
              </p:nvSpPr>
              <p:spPr>
                <a:xfrm>
                  <a:off x="7107968" y="228837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205" name="Rectangle 204">
                  <a:extLst>
                    <a:ext uri="{FF2B5EF4-FFF2-40B4-BE49-F238E27FC236}">
                      <a16:creationId xmlns:a16="http://schemas.microsoft.com/office/drawing/2014/main" id="{1CF9B603-454B-4D49-AD81-5A106A33F0DB}"/>
                    </a:ext>
                  </a:extLst>
                </p:cNvPr>
                <p:cNvSpPr/>
                <p:nvPr/>
              </p:nvSpPr>
              <p:spPr>
                <a:xfrm>
                  <a:off x="6495400" y="515951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207" name="Rectangle 206">
                  <a:extLst>
                    <a:ext uri="{FF2B5EF4-FFF2-40B4-BE49-F238E27FC236}">
                      <a16:creationId xmlns:a16="http://schemas.microsoft.com/office/drawing/2014/main" id="{5AEE55FE-CBB1-4B0F-A7D4-685E9F63BE41}"/>
                    </a:ext>
                  </a:extLst>
                </p:cNvPr>
                <p:cNvSpPr/>
                <p:nvPr/>
              </p:nvSpPr>
              <p:spPr>
                <a:xfrm>
                  <a:off x="7230176" y="364596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208" name="Rectangle 207">
                  <a:extLst>
                    <a:ext uri="{FF2B5EF4-FFF2-40B4-BE49-F238E27FC236}">
                      <a16:creationId xmlns:a16="http://schemas.microsoft.com/office/drawing/2014/main" id="{A40BAF7A-58C7-4F57-8830-B4927AE883AE}"/>
                    </a:ext>
                  </a:extLst>
                </p:cNvPr>
                <p:cNvSpPr/>
                <p:nvPr/>
              </p:nvSpPr>
              <p:spPr>
                <a:xfrm>
                  <a:off x="7259030" y="319338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210" name="Rectangle 209">
                  <a:extLst>
                    <a:ext uri="{FF2B5EF4-FFF2-40B4-BE49-F238E27FC236}">
                      <a16:creationId xmlns:a16="http://schemas.microsoft.com/office/drawing/2014/main" id="{33C46BDC-3785-4735-B220-16D8047E1196}"/>
                    </a:ext>
                  </a:extLst>
                </p:cNvPr>
                <p:cNvSpPr/>
                <p:nvPr/>
              </p:nvSpPr>
              <p:spPr>
                <a:xfrm>
                  <a:off x="7230041" y="276512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211" name="Rectangle 210">
                  <a:extLst>
                    <a:ext uri="{FF2B5EF4-FFF2-40B4-BE49-F238E27FC236}">
                      <a16:creationId xmlns:a16="http://schemas.microsoft.com/office/drawing/2014/main" id="{2E682E19-B0EC-489D-90E5-3B0F12592AF6}"/>
                    </a:ext>
                  </a:extLst>
                </p:cNvPr>
                <p:cNvSpPr/>
                <p:nvPr/>
              </p:nvSpPr>
              <p:spPr>
                <a:xfrm>
                  <a:off x="5363188" y="59037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212" name="Rectangle 211">
                  <a:extLst>
                    <a:ext uri="{FF2B5EF4-FFF2-40B4-BE49-F238E27FC236}">
                      <a16:creationId xmlns:a16="http://schemas.microsoft.com/office/drawing/2014/main" id="{C8B3A0F9-6329-4214-B67B-D4B63794C2B6}"/>
                    </a:ext>
                  </a:extLst>
                </p:cNvPr>
                <p:cNvSpPr/>
                <p:nvPr/>
              </p:nvSpPr>
              <p:spPr>
                <a:xfrm>
                  <a:off x="5782507" y="57013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214" name="Rectangle 213">
                  <a:extLst>
                    <a:ext uri="{FF2B5EF4-FFF2-40B4-BE49-F238E27FC236}">
                      <a16:creationId xmlns:a16="http://schemas.microsoft.com/office/drawing/2014/main" id="{EFDEF3E9-9F13-4FD7-A15A-E56B5DD6EF88}"/>
                    </a:ext>
                  </a:extLst>
                </p:cNvPr>
                <p:cNvSpPr/>
                <p:nvPr/>
              </p:nvSpPr>
              <p:spPr>
                <a:xfrm>
                  <a:off x="7130381" y="410155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219" name="Rectangle 218">
                  <a:extLst>
                    <a:ext uri="{FF2B5EF4-FFF2-40B4-BE49-F238E27FC236}">
                      <a16:creationId xmlns:a16="http://schemas.microsoft.com/office/drawing/2014/main" id="{AD5E02DA-4007-49B7-B2AB-92E1489886F7}"/>
                    </a:ext>
                  </a:extLst>
                </p:cNvPr>
                <p:cNvSpPr/>
                <p:nvPr/>
              </p:nvSpPr>
              <p:spPr>
                <a:xfrm>
                  <a:off x="6168248" y="546724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220" name="Rectangle 219">
                  <a:extLst>
                    <a:ext uri="{FF2B5EF4-FFF2-40B4-BE49-F238E27FC236}">
                      <a16:creationId xmlns:a16="http://schemas.microsoft.com/office/drawing/2014/main" id="{EA0C8133-9151-4A79-AC5E-94506DC62F04}"/>
                    </a:ext>
                  </a:extLst>
                </p:cNvPr>
                <p:cNvSpPr/>
                <p:nvPr/>
              </p:nvSpPr>
              <p:spPr>
                <a:xfrm>
                  <a:off x="4404252" y="60557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221" name="Rectangle 220">
                  <a:extLst>
                    <a:ext uri="{FF2B5EF4-FFF2-40B4-BE49-F238E27FC236}">
                      <a16:creationId xmlns:a16="http://schemas.microsoft.com/office/drawing/2014/main" id="{CDCD1FF5-BBBC-4D78-993D-8496527C3D27}"/>
                    </a:ext>
                  </a:extLst>
                </p:cNvPr>
                <p:cNvSpPr/>
                <p:nvPr/>
              </p:nvSpPr>
              <p:spPr>
                <a:xfrm>
                  <a:off x="3000530" y="565806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222" name="Rectangle 221">
                  <a:extLst>
                    <a:ext uri="{FF2B5EF4-FFF2-40B4-BE49-F238E27FC236}">
                      <a16:creationId xmlns:a16="http://schemas.microsoft.com/office/drawing/2014/main" id="{45EF9E12-804E-4D1F-BB11-FC261DA6CEBF}"/>
                    </a:ext>
                  </a:extLst>
                </p:cNvPr>
                <p:cNvSpPr/>
                <p:nvPr/>
              </p:nvSpPr>
              <p:spPr>
                <a:xfrm>
                  <a:off x="3446283" y="58765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sp>
              <p:nvSpPr>
                <p:cNvPr id="223" name="Rectangle 222">
                  <a:extLst>
                    <a:ext uri="{FF2B5EF4-FFF2-40B4-BE49-F238E27FC236}">
                      <a16:creationId xmlns:a16="http://schemas.microsoft.com/office/drawing/2014/main" id="{E25B6A07-FBB6-4938-B8F3-0AE142ECEE7C}"/>
                    </a:ext>
                  </a:extLst>
                </p:cNvPr>
                <p:cNvSpPr/>
                <p:nvPr/>
              </p:nvSpPr>
              <p:spPr>
                <a:xfrm>
                  <a:off x="2629364" y="539006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224" name="Rectangle 223">
                  <a:extLst>
                    <a:ext uri="{FF2B5EF4-FFF2-40B4-BE49-F238E27FC236}">
                      <a16:creationId xmlns:a16="http://schemas.microsoft.com/office/drawing/2014/main" id="{431E24E8-6DEE-4E83-8B3C-78B042EBC1A6}"/>
                    </a:ext>
                  </a:extLst>
                </p:cNvPr>
                <p:cNvSpPr/>
                <p:nvPr/>
              </p:nvSpPr>
              <p:spPr>
                <a:xfrm>
                  <a:off x="2335871" y="130509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225" name="Rectangle 224">
                  <a:extLst>
                    <a:ext uri="{FF2B5EF4-FFF2-40B4-BE49-F238E27FC236}">
                      <a16:creationId xmlns:a16="http://schemas.microsoft.com/office/drawing/2014/main" id="{D9F39B3E-DEA1-4FC3-AE6F-09DB3C9A871D}"/>
                    </a:ext>
                  </a:extLst>
                </p:cNvPr>
                <p:cNvSpPr/>
                <p:nvPr/>
              </p:nvSpPr>
              <p:spPr>
                <a:xfrm>
                  <a:off x="2680247" y="100822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lumMod val="75000"/>
                        </a:prstClr>
                      </a:solidFill>
                      <a:effectLst/>
                      <a:uLnTx/>
                      <a:uFillTx/>
                      <a:latin typeface="WWF" pitchFamily="50" charset="0"/>
                      <a:ea typeface="+mn-ea"/>
                      <a:cs typeface="+mn-cs"/>
                    </a:rPr>
                    <a:t>33</a:t>
                  </a:r>
                </a:p>
              </p:txBody>
            </p:sp>
            <p:sp>
              <p:nvSpPr>
                <p:cNvPr id="226" name="Rectangle 225">
                  <a:extLst>
                    <a:ext uri="{FF2B5EF4-FFF2-40B4-BE49-F238E27FC236}">
                      <a16:creationId xmlns:a16="http://schemas.microsoft.com/office/drawing/2014/main" id="{1082DD50-A855-4E60-AFFD-44FAE08A5D83}"/>
                    </a:ext>
                  </a:extLst>
                </p:cNvPr>
                <p:cNvSpPr/>
                <p:nvPr/>
              </p:nvSpPr>
              <p:spPr>
                <a:xfrm>
                  <a:off x="3066353" y="76123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227" name="Rectangle 226">
                  <a:extLst>
                    <a:ext uri="{FF2B5EF4-FFF2-40B4-BE49-F238E27FC236}">
                      <a16:creationId xmlns:a16="http://schemas.microsoft.com/office/drawing/2014/main" id="{189334B0-1C68-4EFD-A09B-B6761E84B56C}"/>
                    </a:ext>
                  </a:extLst>
                </p:cNvPr>
                <p:cNvSpPr/>
                <p:nvPr/>
              </p:nvSpPr>
              <p:spPr>
                <a:xfrm>
                  <a:off x="3504871" y="54562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228" name="Rectangle 227">
                  <a:extLst>
                    <a:ext uri="{FF2B5EF4-FFF2-40B4-BE49-F238E27FC236}">
                      <a16:creationId xmlns:a16="http://schemas.microsoft.com/office/drawing/2014/main" id="{84CFD755-84E6-46BD-9F7F-E9CF2ED4DD94}"/>
                    </a:ext>
                  </a:extLst>
                </p:cNvPr>
                <p:cNvSpPr/>
                <p:nvPr/>
              </p:nvSpPr>
              <p:spPr>
                <a:xfrm>
                  <a:off x="3936521" y="4488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229" name="Rectangle 228">
                  <a:extLst>
                    <a:ext uri="{FF2B5EF4-FFF2-40B4-BE49-F238E27FC236}">
                      <a16:creationId xmlns:a16="http://schemas.microsoft.com/office/drawing/2014/main" id="{3036061A-02CF-4458-BE37-AB36A862DB52}"/>
                    </a:ext>
                  </a:extLst>
                </p:cNvPr>
                <p:cNvSpPr/>
                <p:nvPr/>
              </p:nvSpPr>
              <p:spPr>
                <a:xfrm>
                  <a:off x="3941621" y="600084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230" name="Rectangle 229">
                  <a:extLst>
                    <a:ext uri="{FF2B5EF4-FFF2-40B4-BE49-F238E27FC236}">
                      <a16:creationId xmlns:a16="http://schemas.microsoft.com/office/drawing/2014/main" id="{AAB4005A-F083-4682-92E5-9251B5330FE8}"/>
                    </a:ext>
                  </a:extLst>
                </p:cNvPr>
                <p:cNvSpPr/>
                <p:nvPr/>
              </p:nvSpPr>
              <p:spPr>
                <a:xfrm>
                  <a:off x="2290391" y="504213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231" name="Rectangle 230">
                  <a:extLst>
                    <a:ext uri="{FF2B5EF4-FFF2-40B4-BE49-F238E27FC236}">
                      <a16:creationId xmlns:a16="http://schemas.microsoft.com/office/drawing/2014/main" id="{459603F1-59CD-49BF-8110-65209C991356}"/>
                    </a:ext>
                  </a:extLst>
                </p:cNvPr>
                <p:cNvSpPr/>
                <p:nvPr/>
              </p:nvSpPr>
              <p:spPr>
                <a:xfrm>
                  <a:off x="2008285" y="467629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232" name="Rectangle 231">
                  <a:extLst>
                    <a:ext uri="{FF2B5EF4-FFF2-40B4-BE49-F238E27FC236}">
                      <a16:creationId xmlns:a16="http://schemas.microsoft.com/office/drawing/2014/main" id="{A5B142AC-A752-481A-B521-A55AB2F93F79}"/>
                    </a:ext>
                  </a:extLst>
                </p:cNvPr>
                <p:cNvSpPr/>
                <p:nvPr/>
              </p:nvSpPr>
              <p:spPr>
                <a:xfrm>
                  <a:off x="1672471" y="379120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233" name="Rectangle 232">
                  <a:extLst>
                    <a:ext uri="{FF2B5EF4-FFF2-40B4-BE49-F238E27FC236}">
                      <a16:creationId xmlns:a16="http://schemas.microsoft.com/office/drawing/2014/main" id="{69ABB2DE-364B-456C-BB30-262561E807F9}"/>
                    </a:ext>
                  </a:extLst>
                </p:cNvPr>
                <p:cNvSpPr/>
                <p:nvPr/>
              </p:nvSpPr>
              <p:spPr>
                <a:xfrm>
                  <a:off x="2080645" y="165694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234" name="Rectangle 233">
                  <a:extLst>
                    <a:ext uri="{FF2B5EF4-FFF2-40B4-BE49-F238E27FC236}">
                      <a16:creationId xmlns:a16="http://schemas.microsoft.com/office/drawing/2014/main" id="{66D538C9-3009-4207-8490-B852D0F5916A}"/>
                    </a:ext>
                  </a:extLst>
                </p:cNvPr>
                <p:cNvSpPr/>
                <p:nvPr/>
              </p:nvSpPr>
              <p:spPr>
                <a:xfrm>
                  <a:off x="1821807" y="425187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235" name="Rectangle 234">
                  <a:extLst>
                    <a:ext uri="{FF2B5EF4-FFF2-40B4-BE49-F238E27FC236}">
                      <a16:creationId xmlns:a16="http://schemas.microsoft.com/office/drawing/2014/main" id="{35875FA5-5F02-44DF-8BD6-A9C2ED4A6F54}"/>
                    </a:ext>
                  </a:extLst>
                </p:cNvPr>
                <p:cNvSpPr/>
                <p:nvPr/>
              </p:nvSpPr>
              <p:spPr>
                <a:xfrm>
                  <a:off x="1719369" y="24671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236" name="Rectangle 235">
                  <a:extLst>
                    <a:ext uri="{FF2B5EF4-FFF2-40B4-BE49-F238E27FC236}">
                      <a16:creationId xmlns:a16="http://schemas.microsoft.com/office/drawing/2014/main" id="{29C57475-F503-48F6-BFFD-F387CF18311A}"/>
                    </a:ext>
                  </a:extLst>
                </p:cNvPr>
                <p:cNvSpPr/>
                <p:nvPr/>
              </p:nvSpPr>
              <p:spPr>
                <a:xfrm>
                  <a:off x="1654562" y="290342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237" name="Rectangle 236">
                  <a:extLst>
                    <a:ext uri="{FF2B5EF4-FFF2-40B4-BE49-F238E27FC236}">
                      <a16:creationId xmlns:a16="http://schemas.microsoft.com/office/drawing/2014/main" id="{20A0EFCB-273F-46B7-9CAE-57D949A9941C}"/>
                    </a:ext>
                  </a:extLst>
                </p:cNvPr>
                <p:cNvSpPr/>
                <p:nvPr/>
              </p:nvSpPr>
              <p:spPr>
                <a:xfrm>
                  <a:off x="1873576" y="205126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lumMod val="75000"/>
                        </a:prstClr>
                      </a:solidFill>
                      <a:effectLst/>
                      <a:uLnTx/>
                      <a:uFillTx/>
                      <a:latin typeface="WWF" pitchFamily="50" charset="0"/>
                      <a:ea typeface="+mn-ea"/>
                      <a:cs typeface="+mn-cs"/>
                    </a:rPr>
                    <a:t>37</a:t>
                  </a:r>
                </a:p>
              </p:txBody>
            </p:sp>
            <p:sp>
              <p:nvSpPr>
                <p:cNvPr id="238" name="Rectangle 237">
                  <a:extLst>
                    <a:ext uri="{FF2B5EF4-FFF2-40B4-BE49-F238E27FC236}">
                      <a16:creationId xmlns:a16="http://schemas.microsoft.com/office/drawing/2014/main" id="{3AFCDD06-B887-427C-9BD4-DB42C26FEF12}"/>
                    </a:ext>
                  </a:extLst>
                </p:cNvPr>
                <p:cNvSpPr/>
                <p:nvPr/>
              </p:nvSpPr>
              <p:spPr>
                <a:xfrm>
                  <a:off x="1634680" y="334727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grpSp>
          <p:grpSp>
            <p:nvGrpSpPr>
              <p:cNvPr id="239" name="Group 238">
                <a:extLst>
                  <a:ext uri="{FF2B5EF4-FFF2-40B4-BE49-F238E27FC236}">
                    <a16:creationId xmlns:a16="http://schemas.microsoft.com/office/drawing/2014/main" id="{7A4FAEEF-1636-4150-A223-D14E1E4895CA}"/>
                  </a:ext>
                </a:extLst>
              </p:cNvPr>
              <p:cNvGrpSpPr/>
              <p:nvPr/>
            </p:nvGrpSpPr>
            <p:grpSpPr>
              <a:xfrm>
                <a:off x="1896103" y="658717"/>
                <a:ext cx="5406206" cy="5406863"/>
                <a:chOff x="1495716" y="588336"/>
                <a:chExt cx="5406206" cy="5406863"/>
              </a:xfrm>
            </p:grpSpPr>
            <p:sp>
              <p:nvSpPr>
                <p:cNvPr id="240" name="Oval 239">
                  <a:extLst>
                    <a:ext uri="{FF2B5EF4-FFF2-40B4-BE49-F238E27FC236}">
                      <a16:creationId xmlns:a16="http://schemas.microsoft.com/office/drawing/2014/main" id="{510382CE-2E8D-48EA-9759-7767206DCBFB}"/>
                    </a:ext>
                  </a:extLst>
                </p:cNvPr>
                <p:cNvSpPr>
                  <a:spLocks noChangeAspect="1"/>
                </p:cNvSpPr>
                <p:nvPr/>
              </p:nvSpPr>
              <p:spPr>
                <a:xfrm>
                  <a:off x="1501922" y="594599"/>
                  <a:ext cx="5400000" cy="540060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41" name="Group 240">
                  <a:extLst>
                    <a:ext uri="{FF2B5EF4-FFF2-40B4-BE49-F238E27FC236}">
                      <a16:creationId xmlns:a16="http://schemas.microsoft.com/office/drawing/2014/main" id="{5867BA8E-D5FF-4620-A70C-E268A7AE32C0}"/>
                    </a:ext>
                  </a:extLst>
                </p:cNvPr>
                <p:cNvGrpSpPr/>
                <p:nvPr/>
              </p:nvGrpSpPr>
              <p:grpSpPr>
                <a:xfrm>
                  <a:off x="1495716" y="588336"/>
                  <a:ext cx="5400001" cy="5400600"/>
                  <a:chOff x="1515430" y="706738"/>
                  <a:chExt cx="5400001" cy="5400600"/>
                </a:xfrm>
              </p:grpSpPr>
              <p:cxnSp>
                <p:nvCxnSpPr>
                  <p:cNvPr id="242" name="Straight Connector 241">
                    <a:extLst>
                      <a:ext uri="{FF2B5EF4-FFF2-40B4-BE49-F238E27FC236}">
                        <a16:creationId xmlns:a16="http://schemas.microsoft.com/office/drawing/2014/main" id="{A1B57762-111B-4B85-8B85-97C3DF396F02}"/>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95F3975C-3ECC-4BC3-9E39-4FB9BA844837}"/>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A5582BED-50BE-4413-83B4-00DB7D5085A6}"/>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AA0FC48-F9C3-4602-AE35-02A3416005B9}"/>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14E619C8-433C-4E75-AC32-C1E64F995716}"/>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C543BE46-583B-440D-A350-7E404921D632}"/>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21C2094A-A8B4-449C-B43F-20176177480E}"/>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441C7F1E-E299-4C73-8110-26942D7FC1C5}"/>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7ECB1616-BE30-4DD3-81C0-252B1E37A497}"/>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6E9F9410-63E5-41A5-8961-0189B25447A4}"/>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B73244E-82EF-441E-BD51-94975AA7CCE0}"/>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5865BCDD-9082-44F9-8E2A-524B0CCD4577}"/>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A64533E-F642-48A5-A9F7-2C9E8F1F03F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1EC81212-BE3A-498E-B5B7-6B7717199CF4}"/>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4D0ADB02-7516-4D8A-AA97-DA516CEC1487}"/>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79C8E424-254D-4C01-B0D2-6B851F4F6EF0}"/>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A6B14AA1-4DD7-498B-95E5-6405D966C91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87BB1D0B-2F08-40AA-991F-2AAE58E712F0}"/>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26BCA2B3-A699-429A-A206-2DB7363B9D2E}"/>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61" name="Oval 260">
                    <a:extLst>
                      <a:ext uri="{FF2B5EF4-FFF2-40B4-BE49-F238E27FC236}">
                        <a16:creationId xmlns:a16="http://schemas.microsoft.com/office/drawing/2014/main" id="{9C8D94AA-5571-423B-97F9-D2BD10F55397}"/>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2" name="Oval 261">
                    <a:extLst>
                      <a:ext uri="{FF2B5EF4-FFF2-40B4-BE49-F238E27FC236}">
                        <a16:creationId xmlns:a16="http://schemas.microsoft.com/office/drawing/2014/main" id="{3C23D572-5C2F-49B3-BA94-1D7A3E8451D1}"/>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264" name="4-Point Star 85">
                <a:extLst>
                  <a:ext uri="{FF2B5EF4-FFF2-40B4-BE49-F238E27FC236}">
                    <a16:creationId xmlns:a16="http://schemas.microsoft.com/office/drawing/2014/main" id="{DE50F214-0108-441F-83E0-BA80E283456D}"/>
                  </a:ext>
                </a:extLst>
              </p:cNvPr>
              <p:cNvSpPr/>
              <p:nvPr/>
            </p:nvSpPr>
            <p:spPr>
              <a:xfrm>
                <a:off x="4440828" y="3223367"/>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85" name="Flowchart: Connector 84">
              <a:extLst>
                <a:ext uri="{FF2B5EF4-FFF2-40B4-BE49-F238E27FC236}">
                  <a16:creationId xmlns:a16="http://schemas.microsoft.com/office/drawing/2014/main" id="{9AC23A86-EC74-4F47-8420-CF1668DBF30B}"/>
                </a:ext>
              </a:extLst>
            </p:cNvPr>
            <p:cNvSpPr/>
            <p:nvPr/>
          </p:nvSpPr>
          <p:spPr>
            <a:xfrm>
              <a:off x="4665625" y="338006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B5141888-D893-4876-A63C-8DD00214FDA6}"/>
                </a:ext>
              </a:extLst>
            </p:cNvPr>
            <p:cNvSpPr/>
            <p:nvPr/>
          </p:nvSpPr>
          <p:spPr>
            <a:xfrm>
              <a:off x="4700180" y="337803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719F52D7-725C-4D88-A39C-D0B8366C36C2}"/>
                </a:ext>
              </a:extLst>
            </p:cNvPr>
            <p:cNvSpPr/>
            <p:nvPr/>
          </p:nvSpPr>
          <p:spPr>
            <a:xfrm>
              <a:off x="4708901" y="331498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6C59E0CA-4867-470B-8810-D35364591FDB}"/>
                </a:ext>
              </a:extLst>
            </p:cNvPr>
            <p:cNvSpPr/>
            <p:nvPr/>
          </p:nvSpPr>
          <p:spPr>
            <a:xfrm>
              <a:off x="4489584" y="340793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AC7D54D4-913E-4A9E-A518-17413182DF75}"/>
                </a:ext>
              </a:extLst>
            </p:cNvPr>
            <p:cNvSpPr/>
            <p:nvPr/>
          </p:nvSpPr>
          <p:spPr>
            <a:xfrm>
              <a:off x="4469374" y="324766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0" name="Flowchart: Connector 119">
              <a:extLst>
                <a:ext uri="{FF2B5EF4-FFF2-40B4-BE49-F238E27FC236}">
                  <a16:creationId xmlns:a16="http://schemas.microsoft.com/office/drawing/2014/main" id="{91860D40-9FE1-4DE7-AFE7-8D2315B7FA77}"/>
                </a:ext>
              </a:extLst>
            </p:cNvPr>
            <p:cNvSpPr/>
            <p:nvPr/>
          </p:nvSpPr>
          <p:spPr>
            <a:xfrm>
              <a:off x="4499432" y="321646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22" name="Straight Connector 121">
              <a:extLst>
                <a:ext uri="{FF2B5EF4-FFF2-40B4-BE49-F238E27FC236}">
                  <a16:creationId xmlns:a16="http://schemas.microsoft.com/office/drawing/2014/main" id="{4CACEE11-D647-4FB9-9141-E15902616B4C}"/>
                </a:ext>
              </a:extLst>
            </p:cNvPr>
            <p:cNvCxnSpPr>
              <a:cxnSpLocks/>
              <a:endCxn id="94" idx="4"/>
            </p:cNvCxnSpPr>
            <p:nvPr/>
          </p:nvCxnSpPr>
          <p:spPr>
            <a:xfrm>
              <a:off x="4613695" y="1010046"/>
              <a:ext cx="173468" cy="138543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4" name="Straight Connector 123">
              <a:extLst>
                <a:ext uri="{FF2B5EF4-FFF2-40B4-BE49-F238E27FC236}">
                  <a16:creationId xmlns:a16="http://schemas.microsoft.com/office/drawing/2014/main" id="{B637B420-5B95-4EF3-AF18-3E4AC537647A}"/>
                </a:ext>
              </a:extLst>
            </p:cNvPr>
            <p:cNvCxnSpPr>
              <a:cxnSpLocks/>
              <a:endCxn id="96" idx="3"/>
            </p:cNvCxnSpPr>
            <p:nvPr/>
          </p:nvCxnSpPr>
          <p:spPr>
            <a:xfrm flipH="1">
              <a:off x="4724180" y="2523747"/>
              <a:ext cx="2449076" cy="87709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5" name="Straight Connector 124">
              <a:extLst>
                <a:ext uri="{FF2B5EF4-FFF2-40B4-BE49-F238E27FC236}">
                  <a16:creationId xmlns:a16="http://schemas.microsoft.com/office/drawing/2014/main" id="{5A5FEE0F-E442-4F6F-8C95-D7E6705A04A1}"/>
                </a:ext>
              </a:extLst>
            </p:cNvPr>
            <p:cNvCxnSpPr>
              <a:cxnSpLocks/>
              <a:endCxn id="90" idx="3"/>
            </p:cNvCxnSpPr>
            <p:nvPr/>
          </p:nvCxnSpPr>
          <p:spPr>
            <a:xfrm flipH="1">
              <a:off x="5388137" y="1950127"/>
              <a:ext cx="480942" cy="84420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6" name="Straight Connector 125">
              <a:extLst>
                <a:ext uri="{FF2B5EF4-FFF2-40B4-BE49-F238E27FC236}">
                  <a16:creationId xmlns:a16="http://schemas.microsoft.com/office/drawing/2014/main" id="{0D15CF42-87BF-4921-BB1A-01451FD6E279}"/>
                </a:ext>
              </a:extLst>
            </p:cNvPr>
            <p:cNvCxnSpPr>
              <a:cxnSpLocks/>
              <a:stCxn id="93" idx="4"/>
              <a:endCxn id="92" idx="4"/>
            </p:cNvCxnSpPr>
            <p:nvPr/>
          </p:nvCxnSpPr>
          <p:spPr>
            <a:xfrm flipH="1">
              <a:off x="5319239" y="926836"/>
              <a:ext cx="229662" cy="130344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0" name="Straight Connector 129">
              <a:extLst>
                <a:ext uri="{FF2B5EF4-FFF2-40B4-BE49-F238E27FC236}">
                  <a16:creationId xmlns:a16="http://schemas.microsoft.com/office/drawing/2014/main" id="{50838E18-5F72-4B19-A2A5-51627A249B7A}"/>
                </a:ext>
              </a:extLst>
            </p:cNvPr>
            <p:cNvCxnSpPr>
              <a:cxnSpLocks/>
              <a:stCxn id="91" idx="7"/>
            </p:cNvCxnSpPr>
            <p:nvPr/>
          </p:nvCxnSpPr>
          <p:spPr>
            <a:xfrm flipH="1">
              <a:off x="5310421" y="1961107"/>
              <a:ext cx="590198" cy="23940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2" name="Straight Connector 131">
              <a:extLst>
                <a:ext uri="{FF2B5EF4-FFF2-40B4-BE49-F238E27FC236}">
                  <a16:creationId xmlns:a16="http://schemas.microsoft.com/office/drawing/2014/main" id="{B50ED29C-25C1-4187-8672-257B8643FBDC}"/>
                </a:ext>
              </a:extLst>
            </p:cNvPr>
            <p:cNvCxnSpPr>
              <a:cxnSpLocks/>
              <a:stCxn id="93" idx="0"/>
            </p:cNvCxnSpPr>
            <p:nvPr/>
          </p:nvCxnSpPr>
          <p:spPr>
            <a:xfrm flipH="1">
              <a:off x="4759519" y="826245"/>
              <a:ext cx="789382" cy="155342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4" name="Straight Connector 133">
              <a:extLst>
                <a:ext uri="{FF2B5EF4-FFF2-40B4-BE49-F238E27FC236}">
                  <a16:creationId xmlns:a16="http://schemas.microsoft.com/office/drawing/2014/main" id="{FBB5C720-115F-4B5F-A6E6-373A5DE491FE}"/>
                </a:ext>
              </a:extLst>
            </p:cNvPr>
            <p:cNvCxnSpPr>
              <a:cxnSpLocks/>
              <a:stCxn id="90" idx="3"/>
            </p:cNvCxnSpPr>
            <p:nvPr/>
          </p:nvCxnSpPr>
          <p:spPr>
            <a:xfrm flipH="1">
              <a:off x="4750227" y="2794328"/>
              <a:ext cx="637910" cy="59360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6" name="Straight Connector 135">
              <a:extLst>
                <a:ext uri="{FF2B5EF4-FFF2-40B4-BE49-F238E27FC236}">
                  <a16:creationId xmlns:a16="http://schemas.microsoft.com/office/drawing/2014/main" id="{5CB1A646-20D8-41B4-B713-E1EC6624B8E1}"/>
                </a:ext>
              </a:extLst>
            </p:cNvPr>
            <p:cNvCxnSpPr>
              <a:cxnSpLocks/>
              <a:stCxn id="87" idx="5"/>
            </p:cNvCxnSpPr>
            <p:nvPr/>
          </p:nvCxnSpPr>
          <p:spPr>
            <a:xfrm flipH="1">
              <a:off x="4722643" y="3443498"/>
              <a:ext cx="451136" cy="628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7" name="Straight Connector 136">
              <a:extLst>
                <a:ext uri="{FF2B5EF4-FFF2-40B4-BE49-F238E27FC236}">
                  <a16:creationId xmlns:a16="http://schemas.microsoft.com/office/drawing/2014/main" id="{752DC302-63DA-4483-923D-9687662DCF8B}"/>
                </a:ext>
              </a:extLst>
            </p:cNvPr>
            <p:cNvCxnSpPr>
              <a:cxnSpLocks/>
              <a:stCxn id="97" idx="2"/>
            </p:cNvCxnSpPr>
            <p:nvPr/>
          </p:nvCxnSpPr>
          <p:spPr>
            <a:xfrm>
              <a:off x="4675113" y="3456680"/>
              <a:ext cx="239558" cy="4983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8" name="Straight Connector 137">
              <a:extLst>
                <a:ext uri="{FF2B5EF4-FFF2-40B4-BE49-F238E27FC236}">
                  <a16:creationId xmlns:a16="http://schemas.microsoft.com/office/drawing/2014/main" id="{A0FA8846-AE1F-4C59-AA40-634E5442F286}"/>
                </a:ext>
              </a:extLst>
            </p:cNvPr>
            <p:cNvCxnSpPr>
              <a:cxnSpLocks/>
              <a:stCxn id="104" idx="3"/>
            </p:cNvCxnSpPr>
            <p:nvPr/>
          </p:nvCxnSpPr>
          <p:spPr>
            <a:xfrm flipH="1">
              <a:off x="4153658" y="3537902"/>
              <a:ext cx="356382" cy="104765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2" name="Straight Connector 141">
              <a:extLst>
                <a:ext uri="{FF2B5EF4-FFF2-40B4-BE49-F238E27FC236}">
                  <a16:creationId xmlns:a16="http://schemas.microsoft.com/office/drawing/2014/main" id="{32491A20-38C1-4CF9-815A-0AA440A73DC0}"/>
                </a:ext>
              </a:extLst>
            </p:cNvPr>
            <p:cNvCxnSpPr>
              <a:cxnSpLocks/>
              <a:stCxn id="87" idx="6"/>
            </p:cNvCxnSpPr>
            <p:nvPr/>
          </p:nvCxnSpPr>
          <p:spPr>
            <a:xfrm flipH="1" flipV="1">
              <a:off x="4700182" y="3399182"/>
              <a:ext cx="488876" cy="875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DC934A39-B14D-4C84-92BA-03B1F876489C}"/>
                </a:ext>
              </a:extLst>
            </p:cNvPr>
            <p:cNvCxnSpPr>
              <a:cxnSpLocks/>
              <a:stCxn id="99" idx="6"/>
            </p:cNvCxnSpPr>
            <p:nvPr/>
          </p:nvCxnSpPr>
          <p:spPr>
            <a:xfrm flipH="1">
              <a:off x="4758813" y="4287689"/>
              <a:ext cx="202462" cy="563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0" name="Straight Connector 149">
              <a:extLst>
                <a:ext uri="{FF2B5EF4-FFF2-40B4-BE49-F238E27FC236}">
                  <a16:creationId xmlns:a16="http://schemas.microsoft.com/office/drawing/2014/main" id="{AD474879-D45E-48DC-88CA-4EB33DA78A30}"/>
                </a:ext>
              </a:extLst>
            </p:cNvPr>
            <p:cNvCxnSpPr>
              <a:cxnSpLocks/>
              <a:stCxn id="107" idx="2"/>
            </p:cNvCxnSpPr>
            <p:nvPr/>
          </p:nvCxnSpPr>
          <p:spPr>
            <a:xfrm flipH="1" flipV="1">
              <a:off x="4364121" y="4572749"/>
              <a:ext cx="185902" cy="8294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4" name="Straight Connector 153">
              <a:extLst>
                <a:ext uri="{FF2B5EF4-FFF2-40B4-BE49-F238E27FC236}">
                  <a16:creationId xmlns:a16="http://schemas.microsoft.com/office/drawing/2014/main" id="{51B62A97-1A3C-4EA2-B2D7-70FA5FAD129E}"/>
                </a:ext>
              </a:extLst>
            </p:cNvPr>
            <p:cNvCxnSpPr>
              <a:cxnSpLocks/>
              <a:stCxn id="106" idx="6"/>
            </p:cNvCxnSpPr>
            <p:nvPr/>
          </p:nvCxnSpPr>
          <p:spPr>
            <a:xfrm flipH="1" flipV="1">
              <a:off x="4158050" y="4561096"/>
              <a:ext cx="280594" cy="4344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5" name="Straight Connector 154">
              <a:extLst>
                <a:ext uri="{FF2B5EF4-FFF2-40B4-BE49-F238E27FC236}">
                  <a16:creationId xmlns:a16="http://schemas.microsoft.com/office/drawing/2014/main" id="{CBC6D228-E487-4BEF-B6EE-C932F99E783B}"/>
                </a:ext>
              </a:extLst>
            </p:cNvPr>
            <p:cNvCxnSpPr>
              <a:cxnSpLocks/>
              <a:stCxn id="108" idx="7"/>
            </p:cNvCxnSpPr>
            <p:nvPr/>
          </p:nvCxnSpPr>
          <p:spPr>
            <a:xfrm flipH="1">
              <a:off x="4590403" y="4308783"/>
              <a:ext cx="208392" cy="34505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6" name="Straight Connector 155">
              <a:extLst>
                <a:ext uri="{FF2B5EF4-FFF2-40B4-BE49-F238E27FC236}">
                  <a16:creationId xmlns:a16="http://schemas.microsoft.com/office/drawing/2014/main" id="{1DBC47C8-C622-461A-B03F-741A142EAAF1}"/>
                </a:ext>
              </a:extLst>
            </p:cNvPr>
            <p:cNvCxnSpPr>
              <a:cxnSpLocks/>
              <a:stCxn id="98" idx="0"/>
            </p:cNvCxnSpPr>
            <p:nvPr/>
          </p:nvCxnSpPr>
          <p:spPr>
            <a:xfrm flipH="1">
              <a:off x="4911485" y="3916041"/>
              <a:ext cx="168" cy="3783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2DAC4A95-04BE-4CBA-8FA8-AA22127100EE}"/>
                </a:ext>
              </a:extLst>
            </p:cNvPr>
            <p:cNvCxnSpPr>
              <a:cxnSpLocks/>
              <a:stCxn id="104" idx="3"/>
            </p:cNvCxnSpPr>
            <p:nvPr/>
          </p:nvCxnSpPr>
          <p:spPr>
            <a:xfrm flipH="1">
              <a:off x="4074048" y="3537902"/>
              <a:ext cx="435992" cy="33531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8" name="Straight Connector 157">
              <a:extLst>
                <a:ext uri="{FF2B5EF4-FFF2-40B4-BE49-F238E27FC236}">
                  <a16:creationId xmlns:a16="http://schemas.microsoft.com/office/drawing/2014/main" id="{458FE527-7E8C-4E9F-AA2E-5DDA1E2177C6}"/>
                </a:ext>
              </a:extLst>
            </p:cNvPr>
            <p:cNvCxnSpPr>
              <a:cxnSpLocks/>
              <a:endCxn id="101" idx="5"/>
            </p:cNvCxnSpPr>
            <p:nvPr/>
          </p:nvCxnSpPr>
          <p:spPr>
            <a:xfrm flipH="1">
              <a:off x="3047402" y="3826121"/>
              <a:ext cx="1035190" cy="52367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9" name="Straight Connector 158">
              <a:extLst>
                <a:ext uri="{FF2B5EF4-FFF2-40B4-BE49-F238E27FC236}">
                  <a16:creationId xmlns:a16="http://schemas.microsoft.com/office/drawing/2014/main" id="{72FAB61E-3793-4071-8E6F-CBB8E1A98126}"/>
                </a:ext>
              </a:extLst>
            </p:cNvPr>
            <p:cNvCxnSpPr>
              <a:cxnSpLocks/>
              <a:stCxn id="114" idx="3"/>
            </p:cNvCxnSpPr>
            <p:nvPr/>
          </p:nvCxnSpPr>
          <p:spPr>
            <a:xfrm flipH="1">
              <a:off x="2731316" y="3463898"/>
              <a:ext cx="1690236" cy="28869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1" name="Straight Connector 160">
              <a:extLst>
                <a:ext uri="{FF2B5EF4-FFF2-40B4-BE49-F238E27FC236}">
                  <a16:creationId xmlns:a16="http://schemas.microsoft.com/office/drawing/2014/main" id="{E4B6E54F-4BF7-42D5-8BD2-86B8A3EAE192}"/>
                </a:ext>
              </a:extLst>
            </p:cNvPr>
            <p:cNvCxnSpPr>
              <a:cxnSpLocks/>
              <a:stCxn id="113" idx="4"/>
            </p:cNvCxnSpPr>
            <p:nvPr/>
          </p:nvCxnSpPr>
          <p:spPr>
            <a:xfrm>
              <a:off x="2817187" y="2923535"/>
              <a:ext cx="739673" cy="33318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3" name="Straight Connector 162">
              <a:extLst>
                <a:ext uri="{FF2B5EF4-FFF2-40B4-BE49-F238E27FC236}">
                  <a16:creationId xmlns:a16="http://schemas.microsoft.com/office/drawing/2014/main" id="{CAA35EE0-010A-4BC3-9130-C949F91E6778}"/>
                </a:ext>
              </a:extLst>
            </p:cNvPr>
            <p:cNvCxnSpPr>
              <a:cxnSpLocks/>
            </p:cNvCxnSpPr>
            <p:nvPr/>
          </p:nvCxnSpPr>
          <p:spPr>
            <a:xfrm flipH="1" flipV="1">
              <a:off x="3537948" y="3288274"/>
              <a:ext cx="964680" cy="9153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4" name="Straight Connector 163">
              <a:extLst>
                <a:ext uri="{FF2B5EF4-FFF2-40B4-BE49-F238E27FC236}">
                  <a16:creationId xmlns:a16="http://schemas.microsoft.com/office/drawing/2014/main" id="{221EB6BD-6AEC-4049-99C2-DEE9B9B3168B}"/>
                </a:ext>
              </a:extLst>
            </p:cNvPr>
            <p:cNvCxnSpPr>
              <a:cxnSpLocks/>
              <a:stCxn id="115" idx="5"/>
            </p:cNvCxnSpPr>
            <p:nvPr/>
          </p:nvCxnSpPr>
          <p:spPr>
            <a:xfrm flipV="1">
              <a:off x="2795248" y="3597723"/>
              <a:ext cx="1205445" cy="20952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E184C13D-3A27-471A-92F2-991E1E1760D2}"/>
                </a:ext>
              </a:extLst>
            </p:cNvPr>
            <p:cNvCxnSpPr>
              <a:cxnSpLocks/>
              <a:stCxn id="121" idx="4"/>
            </p:cNvCxnSpPr>
            <p:nvPr/>
          </p:nvCxnSpPr>
          <p:spPr>
            <a:xfrm flipH="1" flipV="1">
              <a:off x="4064639" y="2980028"/>
              <a:ext cx="482288" cy="3277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9" name="Straight Connector 168">
              <a:extLst>
                <a:ext uri="{FF2B5EF4-FFF2-40B4-BE49-F238E27FC236}">
                  <a16:creationId xmlns:a16="http://schemas.microsoft.com/office/drawing/2014/main" id="{CB79410B-C0A3-44BF-9712-D8600DCD9327}"/>
                </a:ext>
              </a:extLst>
            </p:cNvPr>
            <p:cNvCxnSpPr>
              <a:cxnSpLocks/>
              <a:stCxn id="110" idx="3"/>
            </p:cNvCxnSpPr>
            <p:nvPr/>
          </p:nvCxnSpPr>
          <p:spPr>
            <a:xfrm flipH="1" flipV="1">
              <a:off x="4046835" y="3012200"/>
              <a:ext cx="437818" cy="3213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1" name="Straight Connector 170">
              <a:extLst>
                <a:ext uri="{FF2B5EF4-FFF2-40B4-BE49-F238E27FC236}">
                  <a16:creationId xmlns:a16="http://schemas.microsoft.com/office/drawing/2014/main" id="{405AFD48-5209-4383-A8B6-C9534F0D9B9C}"/>
                </a:ext>
              </a:extLst>
            </p:cNvPr>
            <p:cNvCxnSpPr>
              <a:cxnSpLocks/>
              <a:stCxn id="89" idx="2"/>
            </p:cNvCxnSpPr>
            <p:nvPr/>
          </p:nvCxnSpPr>
          <p:spPr>
            <a:xfrm flipH="1">
              <a:off x="4695982" y="2505263"/>
              <a:ext cx="2400692" cy="85104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3" name="Straight Connector 172">
              <a:extLst>
                <a:ext uri="{FF2B5EF4-FFF2-40B4-BE49-F238E27FC236}">
                  <a16:creationId xmlns:a16="http://schemas.microsoft.com/office/drawing/2014/main" id="{875B14B4-9160-40EF-9A30-5596F6BD9E56}"/>
                </a:ext>
              </a:extLst>
            </p:cNvPr>
            <p:cNvCxnSpPr>
              <a:cxnSpLocks/>
              <a:stCxn id="121" idx="3"/>
            </p:cNvCxnSpPr>
            <p:nvPr/>
          </p:nvCxnSpPr>
          <p:spPr>
            <a:xfrm flipH="1" flipV="1">
              <a:off x="4431060" y="2339685"/>
              <a:ext cx="78980" cy="9533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5" name="Straight Connector 174">
              <a:extLst>
                <a:ext uri="{FF2B5EF4-FFF2-40B4-BE49-F238E27FC236}">
                  <a16:creationId xmlns:a16="http://schemas.microsoft.com/office/drawing/2014/main" id="{D4D4ABDE-836D-49DB-967E-8A86C70CAA7A}"/>
                </a:ext>
              </a:extLst>
            </p:cNvPr>
            <p:cNvCxnSpPr>
              <a:cxnSpLocks/>
              <a:stCxn id="119" idx="3"/>
            </p:cNvCxnSpPr>
            <p:nvPr/>
          </p:nvCxnSpPr>
          <p:spPr>
            <a:xfrm flipV="1">
              <a:off x="4400700" y="1036144"/>
              <a:ext cx="182836" cy="135607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12" name="Flowchart: Connector 111">
              <a:extLst>
                <a:ext uri="{FF2B5EF4-FFF2-40B4-BE49-F238E27FC236}">
                  <a16:creationId xmlns:a16="http://schemas.microsoft.com/office/drawing/2014/main" id="{3AAC98E5-4E73-4AC3-A8BB-3A55189702A3}"/>
                </a:ext>
              </a:extLst>
            </p:cNvPr>
            <p:cNvSpPr/>
            <p:nvPr/>
          </p:nvSpPr>
          <p:spPr>
            <a:xfrm>
              <a:off x="3495088" y="322359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926107F6-79C0-4F79-A6D1-87603A4D41EA}"/>
                </a:ext>
              </a:extLst>
            </p:cNvPr>
            <p:cNvSpPr/>
            <p:nvPr/>
          </p:nvSpPr>
          <p:spPr>
            <a:xfrm>
              <a:off x="4018736" y="297362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183BB768-199D-45AF-8A71-7DE59A2A1BB2}"/>
                </a:ext>
              </a:extLst>
            </p:cNvPr>
            <p:cNvSpPr/>
            <p:nvPr/>
          </p:nvSpPr>
          <p:spPr>
            <a:xfrm>
              <a:off x="4494761" y="345204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1" name="Flowchart: Connector 120">
              <a:extLst>
                <a:ext uri="{FF2B5EF4-FFF2-40B4-BE49-F238E27FC236}">
                  <a16:creationId xmlns:a16="http://schemas.microsoft.com/office/drawing/2014/main" id="{A21F2AF6-3B58-49E9-9BA4-1C185C364182}"/>
                </a:ext>
              </a:extLst>
            </p:cNvPr>
            <p:cNvSpPr/>
            <p:nvPr/>
          </p:nvSpPr>
          <p:spPr>
            <a:xfrm>
              <a:off x="4494761" y="320719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97DD59DF-4D62-4768-A1AE-4A85EC3AC943}"/>
                </a:ext>
              </a:extLst>
            </p:cNvPr>
            <p:cNvSpPr/>
            <p:nvPr/>
          </p:nvSpPr>
          <p:spPr>
            <a:xfrm>
              <a:off x="4406273" y="3378038"/>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85DFB12A-47DD-460E-8762-0E71B0C2DD39}"/>
                </a:ext>
              </a:extLst>
            </p:cNvPr>
            <p:cNvSpPr/>
            <p:nvPr/>
          </p:nvSpPr>
          <p:spPr>
            <a:xfrm>
              <a:off x="4026944" y="379861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CBFE1A1D-8CCB-448C-82DA-16B644CA0426}"/>
                </a:ext>
              </a:extLst>
            </p:cNvPr>
            <p:cNvSpPr/>
            <p:nvPr/>
          </p:nvSpPr>
          <p:spPr>
            <a:xfrm>
              <a:off x="4859487" y="391604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DD182CC7-11EB-41E8-A54C-DE4175C5B1A6}"/>
                </a:ext>
              </a:extLst>
            </p:cNvPr>
            <p:cNvSpPr/>
            <p:nvPr/>
          </p:nvSpPr>
          <p:spPr>
            <a:xfrm>
              <a:off x="4626109" y="334984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28AE1BB6-1742-4599-8FC7-11238FAA15AD}"/>
                </a:ext>
              </a:extLst>
            </p:cNvPr>
            <p:cNvSpPr/>
            <p:nvPr/>
          </p:nvSpPr>
          <p:spPr>
            <a:xfrm>
              <a:off x="4675113" y="340638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1C6FAA28-C62D-4B4B-8505-08A5B1E48269}"/>
                </a:ext>
              </a:extLst>
            </p:cNvPr>
            <p:cNvSpPr/>
            <p:nvPr/>
          </p:nvSpPr>
          <p:spPr>
            <a:xfrm>
              <a:off x="5084726" y="335763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A724CBC6-9BA3-48AE-875C-CC45DE6D4DA5}"/>
                </a:ext>
              </a:extLst>
            </p:cNvPr>
            <p:cNvSpPr/>
            <p:nvPr/>
          </p:nvSpPr>
          <p:spPr>
            <a:xfrm>
              <a:off x="4856943" y="423739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827B4A33-0B72-4FA4-91B1-9F555B0B612C}"/>
                </a:ext>
              </a:extLst>
            </p:cNvPr>
            <p:cNvSpPr/>
            <p:nvPr/>
          </p:nvSpPr>
          <p:spPr>
            <a:xfrm>
              <a:off x="4709742" y="429405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AB83D0EE-D914-49CA-A2DE-085A0362BBB6}"/>
                </a:ext>
              </a:extLst>
            </p:cNvPr>
            <p:cNvSpPr/>
            <p:nvPr/>
          </p:nvSpPr>
          <p:spPr>
            <a:xfrm>
              <a:off x="5372858" y="2708468"/>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A3CB7E28-5C75-41CE-9C9E-C1D8C07E9EB6}"/>
                </a:ext>
              </a:extLst>
            </p:cNvPr>
            <p:cNvSpPr/>
            <p:nvPr/>
          </p:nvSpPr>
          <p:spPr>
            <a:xfrm>
              <a:off x="4734997" y="229489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7642DDC2-E70F-4E06-A2BB-036B72A29A4D}"/>
                </a:ext>
              </a:extLst>
            </p:cNvPr>
            <p:cNvSpPr/>
            <p:nvPr/>
          </p:nvSpPr>
          <p:spPr>
            <a:xfrm>
              <a:off x="4385421" y="2306358"/>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E67DC953-7307-4763-8E6B-C39ED3012108}"/>
                </a:ext>
              </a:extLst>
            </p:cNvPr>
            <p:cNvSpPr/>
            <p:nvPr/>
          </p:nvSpPr>
          <p:spPr>
            <a:xfrm>
              <a:off x="4550023" y="460539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4CEDCD16-97EE-4163-8B68-CD92BB3F9284}"/>
                </a:ext>
              </a:extLst>
            </p:cNvPr>
            <p:cNvSpPr/>
            <p:nvPr/>
          </p:nvSpPr>
          <p:spPr>
            <a:xfrm>
              <a:off x="4334312" y="455424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4E3894DC-AB09-400F-8166-415B20D50DE0}"/>
                </a:ext>
              </a:extLst>
            </p:cNvPr>
            <p:cNvSpPr/>
            <p:nvPr/>
          </p:nvSpPr>
          <p:spPr>
            <a:xfrm>
              <a:off x="4113077" y="451080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5ED2B170-4392-4AFB-AD21-14800EA644A3}"/>
                </a:ext>
              </a:extLst>
            </p:cNvPr>
            <p:cNvSpPr/>
            <p:nvPr/>
          </p:nvSpPr>
          <p:spPr>
            <a:xfrm>
              <a:off x="4529451" y="99790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26D66844-2B48-4F13-8FE2-61318B7DFCF8}"/>
                </a:ext>
              </a:extLst>
            </p:cNvPr>
            <p:cNvSpPr/>
            <p:nvPr/>
          </p:nvSpPr>
          <p:spPr>
            <a:xfrm>
              <a:off x="5496735" y="82624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AF8D37EA-0ED0-459E-9189-7C1FBD724726}"/>
                </a:ext>
              </a:extLst>
            </p:cNvPr>
            <p:cNvSpPr/>
            <p:nvPr/>
          </p:nvSpPr>
          <p:spPr>
            <a:xfrm>
              <a:off x="5267073" y="212969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A32D70AB-3B77-4593-B1D9-D3D49FCB4F59}"/>
                </a:ext>
              </a:extLst>
            </p:cNvPr>
            <p:cNvSpPr/>
            <p:nvPr/>
          </p:nvSpPr>
          <p:spPr>
            <a:xfrm>
              <a:off x="5811566" y="194637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A30EA0B6-2160-4075-A088-76C30149AC4E}"/>
                </a:ext>
              </a:extLst>
            </p:cNvPr>
            <p:cNvSpPr/>
            <p:nvPr/>
          </p:nvSpPr>
          <p:spPr>
            <a:xfrm>
              <a:off x="7096674" y="245496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81" name="Straight Connector 180">
              <a:extLst>
                <a:ext uri="{FF2B5EF4-FFF2-40B4-BE49-F238E27FC236}">
                  <a16:creationId xmlns:a16="http://schemas.microsoft.com/office/drawing/2014/main" id="{68361299-BCED-4746-A16F-C14E2F16305B}"/>
                </a:ext>
              </a:extLst>
            </p:cNvPr>
            <p:cNvCxnSpPr>
              <a:cxnSpLocks/>
              <a:stCxn id="116" idx="6"/>
            </p:cNvCxnSpPr>
            <p:nvPr/>
          </p:nvCxnSpPr>
          <p:spPr>
            <a:xfrm flipH="1">
              <a:off x="3007352" y="3638347"/>
              <a:ext cx="1063550" cy="64157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16" name="Flowchart: Connector 115">
              <a:extLst>
                <a:ext uri="{FF2B5EF4-FFF2-40B4-BE49-F238E27FC236}">
                  <a16:creationId xmlns:a16="http://schemas.microsoft.com/office/drawing/2014/main" id="{D10C7084-A16A-446A-8870-22A670184ED1}"/>
                </a:ext>
              </a:extLst>
            </p:cNvPr>
            <p:cNvSpPr/>
            <p:nvPr/>
          </p:nvSpPr>
          <p:spPr>
            <a:xfrm>
              <a:off x="3966570" y="358805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2EA7D402-DC9B-4C3F-932F-1A6E54919FB7}"/>
                </a:ext>
              </a:extLst>
            </p:cNvPr>
            <p:cNvSpPr/>
            <p:nvPr/>
          </p:nvSpPr>
          <p:spPr>
            <a:xfrm>
              <a:off x="2958349" y="426393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054FFEF0-A749-43CA-937E-F50C352486FF}"/>
                </a:ext>
              </a:extLst>
            </p:cNvPr>
            <p:cNvSpPr/>
            <p:nvPr/>
          </p:nvSpPr>
          <p:spPr>
            <a:xfrm>
              <a:off x="2706195" y="372138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cxnSp>
          <p:nvCxnSpPr>
            <p:cNvPr id="193" name="Straight Connector 192">
              <a:extLst>
                <a:ext uri="{FF2B5EF4-FFF2-40B4-BE49-F238E27FC236}">
                  <a16:creationId xmlns:a16="http://schemas.microsoft.com/office/drawing/2014/main" id="{FAF8897F-E173-404D-890C-DC1743148E0E}"/>
                </a:ext>
              </a:extLst>
            </p:cNvPr>
            <p:cNvCxnSpPr>
              <a:cxnSpLocks/>
              <a:endCxn id="177" idx="2"/>
            </p:cNvCxnSpPr>
            <p:nvPr/>
          </p:nvCxnSpPr>
          <p:spPr>
            <a:xfrm>
              <a:off x="2830295" y="2851799"/>
              <a:ext cx="1628033" cy="50330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13" name="Flowchart: Connector 112">
              <a:extLst>
                <a:ext uri="{FF2B5EF4-FFF2-40B4-BE49-F238E27FC236}">
                  <a16:creationId xmlns:a16="http://schemas.microsoft.com/office/drawing/2014/main" id="{D97A40EF-5976-49FA-9276-2EBA0DE40B17}"/>
                </a:ext>
              </a:extLst>
            </p:cNvPr>
            <p:cNvSpPr/>
            <p:nvPr/>
          </p:nvSpPr>
          <p:spPr>
            <a:xfrm>
              <a:off x="2765021" y="282294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77" name="Flowchart: Connector 176">
              <a:extLst>
                <a:ext uri="{FF2B5EF4-FFF2-40B4-BE49-F238E27FC236}">
                  <a16:creationId xmlns:a16="http://schemas.microsoft.com/office/drawing/2014/main" id="{2DBB24CB-1EA0-4679-9F79-47B8F58FC280}"/>
                </a:ext>
              </a:extLst>
            </p:cNvPr>
            <p:cNvSpPr/>
            <p:nvPr/>
          </p:nvSpPr>
          <p:spPr>
            <a:xfrm>
              <a:off x="4458328" y="330480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216" name="Group 215">
            <a:extLst>
              <a:ext uri="{FF2B5EF4-FFF2-40B4-BE49-F238E27FC236}">
                <a16:creationId xmlns:a16="http://schemas.microsoft.com/office/drawing/2014/main" id="{E6F103A1-0317-42E9-8DB3-0151D3A90148}"/>
              </a:ext>
            </a:extLst>
          </p:cNvPr>
          <p:cNvGrpSpPr/>
          <p:nvPr/>
        </p:nvGrpSpPr>
        <p:grpSpPr>
          <a:xfrm>
            <a:off x="253387" y="5864"/>
            <a:ext cx="2506428" cy="4216539"/>
            <a:chOff x="10159377" y="1114644"/>
            <a:chExt cx="2506428" cy="4216539"/>
          </a:xfrm>
        </p:grpSpPr>
        <p:sp>
          <p:nvSpPr>
            <p:cNvPr id="217" name="TextBox 216">
              <a:extLst>
                <a:ext uri="{FF2B5EF4-FFF2-40B4-BE49-F238E27FC236}">
                  <a16:creationId xmlns:a16="http://schemas.microsoft.com/office/drawing/2014/main" id="{B0295353-A9A0-4FD6-B8C3-237E482CD19E}"/>
                </a:ext>
              </a:extLst>
            </p:cNvPr>
            <p:cNvSpPr txBox="1"/>
            <p:nvPr/>
          </p:nvSpPr>
          <p:spPr>
            <a:xfrm>
              <a:off x="10159377" y="1114644"/>
              <a:ext cx="2506428" cy="4216539"/>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HARTLAND POINT TO TINTAGEL MCZ</a:t>
              </a: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Set up</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Plans &amp; management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Involving people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Decision making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Resources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Monitoring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Results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18" name="Flowchart: Connector 217">
              <a:extLst>
                <a:ext uri="{FF2B5EF4-FFF2-40B4-BE49-F238E27FC236}">
                  <a16:creationId xmlns:a16="http://schemas.microsoft.com/office/drawing/2014/main" id="{55B2A3BF-43E8-4008-BED1-435E36D07EFC}"/>
                </a:ext>
              </a:extLst>
            </p:cNvPr>
            <p:cNvSpPr/>
            <p:nvPr/>
          </p:nvSpPr>
          <p:spPr>
            <a:xfrm>
              <a:off x="10392539" y="321456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66" name="Flowchart: Connector 265">
              <a:extLst>
                <a:ext uri="{FF2B5EF4-FFF2-40B4-BE49-F238E27FC236}">
                  <a16:creationId xmlns:a16="http://schemas.microsoft.com/office/drawing/2014/main" id="{2A399A89-B515-4440-8CA5-58BD663A4876}"/>
                </a:ext>
              </a:extLst>
            </p:cNvPr>
            <p:cNvSpPr/>
            <p:nvPr/>
          </p:nvSpPr>
          <p:spPr>
            <a:xfrm>
              <a:off x="10396119" y="29860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67" name="Rectangle 266">
              <a:extLst>
                <a:ext uri="{FF2B5EF4-FFF2-40B4-BE49-F238E27FC236}">
                  <a16:creationId xmlns:a16="http://schemas.microsoft.com/office/drawing/2014/main" id="{982608DA-2FD4-479E-AB34-673A39E93176}"/>
                </a:ext>
              </a:extLst>
            </p:cNvPr>
            <p:cNvSpPr/>
            <p:nvPr/>
          </p:nvSpPr>
          <p:spPr>
            <a:xfrm>
              <a:off x="10317106" y="266222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68" name="Rectangle 267">
              <a:extLst>
                <a:ext uri="{FF2B5EF4-FFF2-40B4-BE49-F238E27FC236}">
                  <a16:creationId xmlns:a16="http://schemas.microsoft.com/office/drawing/2014/main" id="{454A0732-55DA-44B4-9C01-616630FE80C2}"/>
                </a:ext>
              </a:extLst>
            </p:cNvPr>
            <p:cNvSpPr/>
            <p:nvPr/>
          </p:nvSpPr>
          <p:spPr>
            <a:xfrm>
              <a:off x="10322684" y="2459141"/>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69" name="Rectangle 268">
              <a:extLst>
                <a:ext uri="{FF2B5EF4-FFF2-40B4-BE49-F238E27FC236}">
                  <a16:creationId xmlns:a16="http://schemas.microsoft.com/office/drawing/2014/main" id="{829F39A6-1CA4-4FF4-9F92-1F52C4537859}"/>
                </a:ext>
              </a:extLst>
            </p:cNvPr>
            <p:cNvSpPr/>
            <p:nvPr/>
          </p:nvSpPr>
          <p:spPr>
            <a:xfrm>
              <a:off x="10321741" y="2236286"/>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3</a:t>
              </a:r>
            </a:p>
          </p:txBody>
        </p:sp>
      </p:grpSp>
      <p:grpSp>
        <p:nvGrpSpPr>
          <p:cNvPr id="270" name="Group 269">
            <a:extLst>
              <a:ext uri="{FF2B5EF4-FFF2-40B4-BE49-F238E27FC236}">
                <a16:creationId xmlns:a16="http://schemas.microsoft.com/office/drawing/2014/main" id="{B390078B-FAEF-4D7D-B8A0-B708CEC3BEF9}"/>
              </a:ext>
            </a:extLst>
          </p:cNvPr>
          <p:cNvGrpSpPr/>
          <p:nvPr/>
        </p:nvGrpSpPr>
        <p:grpSpPr>
          <a:xfrm>
            <a:off x="355968" y="2466945"/>
            <a:ext cx="405688" cy="1522737"/>
            <a:chOff x="375159" y="4715265"/>
            <a:chExt cx="405688" cy="1522737"/>
          </a:xfrm>
        </p:grpSpPr>
        <p:sp>
          <p:nvSpPr>
            <p:cNvPr id="271" name="Rectangle 270">
              <a:extLst>
                <a:ext uri="{FF2B5EF4-FFF2-40B4-BE49-F238E27FC236}">
                  <a16:creationId xmlns:a16="http://schemas.microsoft.com/office/drawing/2014/main" id="{17AC3D11-EBAF-4435-B01C-082A51E7F2AE}"/>
                </a:ext>
              </a:extLst>
            </p:cNvPr>
            <p:cNvSpPr/>
            <p:nvPr/>
          </p:nvSpPr>
          <p:spPr>
            <a:xfrm>
              <a:off x="379209" y="4715265"/>
              <a:ext cx="401637" cy="178775"/>
            </a:xfrm>
            <a:prstGeom prst="rect">
              <a:avLst/>
            </a:prstGeom>
            <a:solidFill>
              <a:srgbClr val="85A0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Rectangle 271">
              <a:extLst>
                <a:ext uri="{FF2B5EF4-FFF2-40B4-BE49-F238E27FC236}">
                  <a16:creationId xmlns:a16="http://schemas.microsoft.com/office/drawing/2014/main" id="{B71CAA97-3AF3-4E4A-B034-352A3B248C2D}"/>
                </a:ext>
              </a:extLst>
            </p:cNvPr>
            <p:cNvSpPr/>
            <p:nvPr/>
          </p:nvSpPr>
          <p:spPr>
            <a:xfrm>
              <a:off x="379210" y="4939877"/>
              <a:ext cx="401637" cy="178775"/>
            </a:xfrm>
            <a:prstGeom prst="rect">
              <a:avLst/>
            </a:prstGeom>
            <a:solidFill>
              <a:srgbClr val="92AC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Rectangle 272">
              <a:extLst>
                <a:ext uri="{FF2B5EF4-FFF2-40B4-BE49-F238E27FC236}">
                  <a16:creationId xmlns:a16="http://schemas.microsoft.com/office/drawing/2014/main" id="{A0972CC1-6A85-4F41-84E6-D3F9339AA4A1}"/>
                </a:ext>
              </a:extLst>
            </p:cNvPr>
            <p:cNvSpPr/>
            <p:nvPr/>
          </p:nvSpPr>
          <p:spPr>
            <a:xfrm>
              <a:off x="379209" y="6059227"/>
              <a:ext cx="401637" cy="178775"/>
            </a:xfrm>
            <a:prstGeom prst="rect">
              <a:avLst/>
            </a:prstGeom>
            <a:solidFill>
              <a:srgbClr val="0C61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Rectangle 274">
              <a:extLst>
                <a:ext uri="{FF2B5EF4-FFF2-40B4-BE49-F238E27FC236}">
                  <a16:creationId xmlns:a16="http://schemas.microsoft.com/office/drawing/2014/main" id="{C53F80DF-3015-4D3E-A1C3-A9CD9A87CF1A}"/>
                </a:ext>
              </a:extLst>
            </p:cNvPr>
            <p:cNvSpPr/>
            <p:nvPr/>
          </p:nvSpPr>
          <p:spPr>
            <a:xfrm>
              <a:off x="375159" y="5169359"/>
              <a:ext cx="401637" cy="178775"/>
            </a:xfrm>
            <a:prstGeom prst="rect">
              <a:avLst/>
            </a:prstGeom>
            <a:solidFill>
              <a:srgbClr val="6DB05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Rectangle 275">
              <a:extLst>
                <a:ext uri="{FF2B5EF4-FFF2-40B4-BE49-F238E27FC236}">
                  <a16:creationId xmlns:a16="http://schemas.microsoft.com/office/drawing/2014/main" id="{845CD7F2-DE22-4BD0-898A-7783AE26402C}"/>
                </a:ext>
              </a:extLst>
            </p:cNvPr>
            <p:cNvSpPr/>
            <p:nvPr/>
          </p:nvSpPr>
          <p:spPr>
            <a:xfrm>
              <a:off x="379209" y="5388703"/>
              <a:ext cx="401637" cy="178775"/>
            </a:xfrm>
            <a:prstGeom prst="rect">
              <a:avLst/>
            </a:prstGeom>
            <a:solidFill>
              <a:srgbClr val="0DB7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Rectangle 276">
              <a:extLst>
                <a:ext uri="{FF2B5EF4-FFF2-40B4-BE49-F238E27FC236}">
                  <a16:creationId xmlns:a16="http://schemas.microsoft.com/office/drawing/2014/main" id="{D9610545-15F9-461F-AF33-70EB240C5B63}"/>
                </a:ext>
              </a:extLst>
            </p:cNvPr>
            <p:cNvSpPr/>
            <p:nvPr/>
          </p:nvSpPr>
          <p:spPr>
            <a:xfrm>
              <a:off x="379209" y="5616169"/>
              <a:ext cx="401637" cy="178775"/>
            </a:xfrm>
            <a:prstGeom prst="rect">
              <a:avLst/>
            </a:prstGeom>
            <a:solidFill>
              <a:srgbClr val="08B8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Rectangle 277">
              <a:extLst>
                <a:ext uri="{FF2B5EF4-FFF2-40B4-BE49-F238E27FC236}">
                  <a16:creationId xmlns:a16="http://schemas.microsoft.com/office/drawing/2014/main" id="{C8CC3E48-66B1-4D8D-9176-A93C9241CB16}"/>
                </a:ext>
              </a:extLst>
            </p:cNvPr>
            <p:cNvSpPr/>
            <p:nvPr/>
          </p:nvSpPr>
          <p:spPr>
            <a:xfrm>
              <a:off x="379209" y="5835468"/>
              <a:ext cx="401637" cy="178775"/>
            </a:xfrm>
            <a:prstGeom prst="rect">
              <a:avLst/>
            </a:prstGeom>
            <a:solidFill>
              <a:srgbClr val="008B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0" name="Group 159">
            <a:extLst>
              <a:ext uri="{FF2B5EF4-FFF2-40B4-BE49-F238E27FC236}">
                <a16:creationId xmlns:a16="http://schemas.microsoft.com/office/drawing/2014/main" id="{07D309AB-37A0-4FD4-A4F8-1E9FAD5109B2}"/>
              </a:ext>
            </a:extLst>
          </p:cNvPr>
          <p:cNvGrpSpPr/>
          <p:nvPr/>
        </p:nvGrpSpPr>
        <p:grpSpPr>
          <a:xfrm>
            <a:off x="9588309" y="5864"/>
            <a:ext cx="2364499" cy="4016484"/>
            <a:chOff x="452660" y="1622323"/>
            <a:chExt cx="2364499" cy="4016484"/>
          </a:xfrm>
        </p:grpSpPr>
        <p:sp>
          <p:nvSpPr>
            <p:cNvPr id="162" name="TextBox 161">
              <a:extLst>
                <a:ext uri="{FF2B5EF4-FFF2-40B4-BE49-F238E27FC236}">
                  <a16:creationId xmlns:a16="http://schemas.microsoft.com/office/drawing/2014/main" id="{1D44DF28-4BBC-4FBA-9797-8A7E52E1347F}"/>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HARTLAND POINT TO TINTAGEL MCZ</a:t>
              </a:r>
              <a:endParaRPr lang="en-GB" sz="900" dirty="0">
                <a:solidFill>
                  <a:prstClr val="white"/>
                </a:solidFill>
                <a:latin typeface="WWF" pitchFamily="50" charset="0"/>
              </a:endParaRP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4400" dirty="0">
                  <a:solidFill>
                    <a:schemeClr val="bg1"/>
                  </a:solidFill>
                  <a:latin typeface="Georgia" panose="02040502050405020303" pitchFamily="18" charset="0"/>
                </a:rPr>
                <a:t>27</a:t>
              </a: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65" name="Group 164">
              <a:extLst>
                <a:ext uri="{FF2B5EF4-FFF2-40B4-BE49-F238E27FC236}">
                  <a16:creationId xmlns:a16="http://schemas.microsoft.com/office/drawing/2014/main" id="{15585EE6-BE36-4C01-9C14-9A77F2BED1FD}"/>
                </a:ext>
              </a:extLst>
            </p:cNvPr>
            <p:cNvGrpSpPr/>
            <p:nvPr/>
          </p:nvGrpSpPr>
          <p:grpSpPr>
            <a:xfrm>
              <a:off x="656225" y="5021284"/>
              <a:ext cx="620745" cy="320289"/>
              <a:chOff x="4334496" y="2295036"/>
              <a:chExt cx="493802" cy="178776"/>
            </a:xfrm>
          </p:grpSpPr>
          <p:sp>
            <p:nvSpPr>
              <p:cNvPr id="178" name="Rectangle 177">
                <a:extLst>
                  <a:ext uri="{FF2B5EF4-FFF2-40B4-BE49-F238E27FC236}">
                    <a16:creationId xmlns:a16="http://schemas.microsoft.com/office/drawing/2014/main" id="{566AC159-F0F3-4411-98D6-5EFC1FDE4163}"/>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Rectangle 181">
                <a:extLst>
                  <a:ext uri="{FF2B5EF4-FFF2-40B4-BE49-F238E27FC236}">
                    <a16:creationId xmlns:a16="http://schemas.microsoft.com/office/drawing/2014/main" id="{79080EB1-894B-4055-98F0-CD72A8BE43C4}"/>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7" name="Group 166">
              <a:extLst>
                <a:ext uri="{FF2B5EF4-FFF2-40B4-BE49-F238E27FC236}">
                  <a16:creationId xmlns:a16="http://schemas.microsoft.com/office/drawing/2014/main" id="{FAFD1A71-7B32-47FB-BF3C-96D35DBF4283}"/>
                </a:ext>
              </a:extLst>
            </p:cNvPr>
            <p:cNvGrpSpPr/>
            <p:nvPr/>
          </p:nvGrpSpPr>
          <p:grpSpPr>
            <a:xfrm>
              <a:off x="656225" y="4608874"/>
              <a:ext cx="620746" cy="320287"/>
              <a:chOff x="4518469" y="1721388"/>
              <a:chExt cx="493803" cy="178775"/>
            </a:xfrm>
          </p:grpSpPr>
          <p:sp>
            <p:nvSpPr>
              <p:cNvPr id="174" name="Rectangle 173">
                <a:extLst>
                  <a:ext uri="{FF2B5EF4-FFF2-40B4-BE49-F238E27FC236}">
                    <a16:creationId xmlns:a16="http://schemas.microsoft.com/office/drawing/2014/main" id="{7E46EBC6-A0BA-4E2F-B165-C427DECC67A1}"/>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Rectangle 175">
                <a:extLst>
                  <a:ext uri="{FF2B5EF4-FFF2-40B4-BE49-F238E27FC236}">
                    <a16:creationId xmlns:a16="http://schemas.microsoft.com/office/drawing/2014/main" id="{4EA20723-6696-4719-A683-49DA1BFF9514}"/>
                  </a:ext>
                </a:extLst>
              </p:cNvPr>
              <p:cNvSpPr/>
              <p:nvPr/>
            </p:nvSpPr>
            <p:spPr>
              <a:xfrm>
                <a:off x="4518469" y="1721388"/>
                <a:ext cx="493803"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8" name="Group 167">
              <a:extLst>
                <a:ext uri="{FF2B5EF4-FFF2-40B4-BE49-F238E27FC236}">
                  <a16:creationId xmlns:a16="http://schemas.microsoft.com/office/drawing/2014/main" id="{8EC86093-2CC0-491D-A1EA-F7CC10E352D3}"/>
                </a:ext>
              </a:extLst>
            </p:cNvPr>
            <p:cNvGrpSpPr/>
            <p:nvPr/>
          </p:nvGrpSpPr>
          <p:grpSpPr>
            <a:xfrm>
              <a:off x="656225" y="4186922"/>
              <a:ext cx="620745" cy="320287"/>
              <a:chOff x="3852838" y="2393284"/>
              <a:chExt cx="493802" cy="178775"/>
            </a:xfrm>
          </p:grpSpPr>
          <p:sp>
            <p:nvSpPr>
              <p:cNvPr id="170" name="Rectangle 169">
                <a:extLst>
                  <a:ext uri="{FF2B5EF4-FFF2-40B4-BE49-F238E27FC236}">
                    <a16:creationId xmlns:a16="http://schemas.microsoft.com/office/drawing/2014/main" id="{22463FA9-867E-427B-9426-8438F25DFF28}"/>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Rectangle 171">
                <a:extLst>
                  <a:ext uri="{FF2B5EF4-FFF2-40B4-BE49-F238E27FC236}">
                    <a16:creationId xmlns:a16="http://schemas.microsoft.com/office/drawing/2014/main" id="{DD5648BA-B4A8-4FA7-8F5D-9BF4F67C84DB}"/>
                  </a:ext>
                </a:extLst>
              </p:cNvPr>
              <p:cNvSpPr/>
              <p:nvPr/>
            </p:nvSpPr>
            <p:spPr>
              <a:xfrm>
                <a:off x="3852838" y="2393284"/>
                <a:ext cx="493802" cy="178775"/>
              </a:xfrm>
              <a:prstGeom prst="rect">
                <a:avLst/>
              </a:prstGeom>
              <a:solidFill>
                <a:srgbClr val="CCFFCC">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8941985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we could achieve better results?</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
        <p:nvSpPr>
          <p:cNvPr id="6" name="Rectangle 5">
            <a:extLst>
              <a:ext uri="{FF2B5EF4-FFF2-40B4-BE49-F238E27FC236}">
                <a16:creationId xmlns:a16="http://schemas.microsoft.com/office/drawing/2014/main" id="{7DA7A6DB-50CC-4C9E-A1AE-4E91CA45BDBE}"/>
              </a:ext>
            </a:extLst>
          </p:cNvPr>
          <p:cNvSpPr/>
          <p:nvPr/>
        </p:nvSpPr>
        <p:spPr>
          <a:xfrm>
            <a:off x="2902262" y="2661227"/>
            <a:ext cx="7945032" cy="3046988"/>
          </a:xfrm>
          <a:prstGeom prst="rect">
            <a:avLst/>
          </a:prstGeom>
        </p:spPr>
        <p:txBody>
          <a:bodyPr wrap="square">
            <a:spAutoFit/>
          </a:bodyPr>
          <a:lstStyle/>
          <a:p>
            <a:r>
              <a:rPr lang="en-GB" sz="2400" i="1" dirty="0">
                <a:latin typeface="+mj-lt"/>
              </a:rPr>
              <a:t>“The situation with this - and many MPAs speaks for itself. Indeed, one IFCA chief once put it to me that we need to 'operationalise' our MPAs. i.e. show they are working, doing something for someone, or something. That has happened in a few 'key' MPAs, and we need these geographically and politically selected such that the efforts of the 'node' or 'key' MPAs can spill-over into adjacent areas (perhaps). i.e. every 500km of coast 'needs a Lundy’.”</a:t>
            </a:r>
          </a:p>
        </p:txBody>
      </p:sp>
    </p:spTree>
    <p:extLst>
      <p:ext uri="{BB962C8B-B14F-4D97-AF65-F5344CB8AC3E}">
        <p14:creationId xmlns:p14="http://schemas.microsoft.com/office/powerpoint/2010/main" val="19650206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500473"/>
            <a:ext cx="9144000" cy="1307328"/>
          </a:xfrm>
        </p:spPr>
        <p:txBody>
          <a:bodyPr>
            <a:normAutofit/>
          </a:bodyPr>
          <a:lstStyle/>
          <a:p>
            <a:r>
              <a:rPr lang="en-GB" sz="4400" dirty="0">
                <a:solidFill>
                  <a:schemeClr val="bg1"/>
                </a:solidFill>
                <a:latin typeface="WWF" panose="02000000000000000000" pitchFamily="50" charset="0"/>
              </a:rPr>
              <a:t>RESULTS ALSO AVAILABLE FOR:</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0" y="2072640"/>
            <a:ext cx="9296399" cy="3198723"/>
          </a:xfrm>
        </p:spPr>
        <p:txBody>
          <a:bodyPr>
            <a:normAutofit/>
          </a:bodyPr>
          <a:lstStyle/>
          <a:p>
            <a:r>
              <a:rPr lang="en-GB" dirty="0">
                <a:solidFill>
                  <a:schemeClr val="bg1"/>
                </a:solidFill>
                <a:latin typeface="Georgia" panose="02040502050405020303" pitchFamily="18" charset="0"/>
              </a:rPr>
              <a:t>Lundy</a:t>
            </a:r>
          </a:p>
          <a:p>
            <a:r>
              <a:rPr lang="en-GB" dirty="0">
                <a:solidFill>
                  <a:schemeClr val="bg1"/>
                </a:solidFill>
                <a:latin typeface="Georgia" panose="02040502050405020303" pitchFamily="18" charset="0"/>
              </a:rPr>
              <a:t>Bideford to Foreland Point MCZ</a:t>
            </a:r>
          </a:p>
          <a:p>
            <a:r>
              <a:rPr lang="en-GB" dirty="0">
                <a:solidFill>
                  <a:schemeClr val="bg1"/>
                </a:solidFill>
                <a:latin typeface="Georgia" panose="02040502050405020303" pitchFamily="18" charset="0"/>
              </a:rPr>
              <a:t>Bristol Channel Approaches SAC</a:t>
            </a:r>
          </a:p>
          <a:p>
            <a:r>
              <a:rPr lang="en-GB" dirty="0">
                <a:solidFill>
                  <a:schemeClr val="bg1"/>
                </a:solidFill>
                <a:latin typeface="Georgia" panose="02040502050405020303" pitchFamily="18" charset="0"/>
              </a:rPr>
              <a:t>Hartland Point to Tintagel MCZ</a:t>
            </a:r>
          </a:p>
          <a:p>
            <a:r>
              <a:rPr lang="en-GB" dirty="0">
                <a:solidFill>
                  <a:schemeClr val="bg1"/>
                </a:solidFill>
                <a:latin typeface="Georgia" panose="02040502050405020303" pitchFamily="18" charset="0"/>
              </a:rPr>
              <a:t>Taw-Torridge Estuary</a:t>
            </a:r>
          </a:p>
          <a:p>
            <a:endParaRPr lang="en-GB" dirty="0">
              <a:solidFill>
                <a:schemeClr val="bg1"/>
              </a:solidFill>
              <a:latin typeface="Georgia" panose="02040502050405020303" pitchFamily="18" charset="0"/>
            </a:endParaRPr>
          </a:p>
          <a:p>
            <a:r>
              <a:rPr lang="en-GB" dirty="0">
                <a:solidFill>
                  <a:schemeClr val="bg1"/>
                </a:solidFill>
                <a:latin typeface="Georgia" panose="02040502050405020303" pitchFamily="18" charset="0"/>
              </a:rPr>
              <a:t>Link to </a:t>
            </a:r>
            <a:r>
              <a:rPr lang="en-GB" dirty="0">
                <a:solidFill>
                  <a:schemeClr val="bg1"/>
                </a:solidFill>
                <a:latin typeface="Georgia" panose="02040502050405020303" pitchFamily="18" charset="0"/>
                <a:hlinkClick r:id="rId3"/>
              </a:rPr>
              <a:t>Compass Pilot Report for North Devon</a:t>
            </a:r>
            <a:endParaRPr lang="en-GB" dirty="0">
              <a:solidFill>
                <a:schemeClr val="bg1"/>
              </a:solidFill>
              <a:latin typeface="Georgia" panose="02040502050405020303" pitchFamily="18" charset="0"/>
            </a:endParaRPr>
          </a:p>
        </p:txBody>
      </p:sp>
      <p:sp>
        <p:nvSpPr>
          <p:cNvPr id="5" name="Rectangle 4">
            <a:extLst>
              <a:ext uri="{FF2B5EF4-FFF2-40B4-BE49-F238E27FC236}">
                <a16:creationId xmlns:a16="http://schemas.microsoft.com/office/drawing/2014/main" id="{9136C932-5CF5-4E1D-981D-4C2F7C3309AE}"/>
              </a:ext>
            </a:extLst>
          </p:cNvPr>
          <p:cNvSpPr/>
          <p:nvPr/>
        </p:nvSpPr>
        <p:spPr>
          <a:xfrm>
            <a:off x="4450081" y="5789811"/>
            <a:ext cx="3291840" cy="646331"/>
          </a:xfrm>
          <a:prstGeom prst="rect">
            <a:avLst/>
          </a:prstGeom>
        </p:spPr>
        <p:txBody>
          <a:bodyPr wrap="square">
            <a:spAutoFit/>
          </a:bodyPr>
          <a:lstStyle/>
          <a:p>
            <a:r>
              <a:rPr lang="en-GB" dirty="0">
                <a:solidFill>
                  <a:schemeClr val="accent5"/>
                </a:solidFill>
                <a:latin typeface="Georgia" panose="02040502050405020303" pitchFamily="18" charset="0"/>
              </a:rPr>
              <a:t>Twitter: @UKSEAS_project</a:t>
            </a:r>
          </a:p>
          <a:p>
            <a:r>
              <a:rPr lang="en-GB" dirty="0">
                <a:solidFill>
                  <a:schemeClr val="accent5"/>
                </a:solidFill>
                <a:latin typeface="Georgia" panose="02040502050405020303" pitchFamily="18" charset="0"/>
              </a:rPr>
              <a:t>Email: UKSEAS@wwf.org.uk</a:t>
            </a:r>
          </a:p>
        </p:txBody>
      </p:sp>
    </p:spTree>
    <p:extLst>
      <p:ext uri="{BB962C8B-B14F-4D97-AF65-F5344CB8AC3E}">
        <p14:creationId xmlns:p14="http://schemas.microsoft.com/office/powerpoint/2010/main" val="185449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 Were areas important for species and habitats of conservation value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95435227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WWF" panose="02000000000000000000" pitchFamily="50" charset="0"/>
              </a:rPr>
              <a:t>…</a:t>
            </a:r>
            <a:r>
              <a:rPr lang="en-GB" dirty="0">
                <a:solidFill>
                  <a:schemeClr val="bg1"/>
                </a:solidFill>
                <a:latin typeface="WWF" panose="02000000000000000000" pitchFamily="50" charset="0"/>
              </a:rPr>
              <a:t>HARTLAND POINT TO TINTAGEL MCZ </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10482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4. Was the condition of important areas for species and habitats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03334498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WWF" panose="02000000000000000000" pitchFamily="50" charset="0"/>
              </a:rPr>
              <a:t>…</a:t>
            </a:r>
            <a:r>
              <a:rPr lang="en-GB" dirty="0">
                <a:solidFill>
                  <a:schemeClr val="bg1"/>
                </a:solidFill>
                <a:latin typeface="WWF" panose="02000000000000000000" pitchFamily="50" charset="0"/>
              </a:rPr>
              <a:t>HARTLAND POINT TO TINTAGEL MCZ </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7219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6. Were the pressures identified that impact important areas for species and habitats?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0773892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4143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 Were stakeholders and their interests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52911609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HARTLAND POINT TO TINTAGEL MCZ </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47373533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2847</Words>
  <Application>Microsoft Office PowerPoint</Application>
  <PresentationFormat>Widescreen</PresentationFormat>
  <Paragraphs>462</Paragraphs>
  <Slides>51</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Georgia</vt:lpstr>
      <vt:lpstr>WWF</vt:lpstr>
      <vt:lpstr>Office Theme</vt:lpstr>
      <vt:lpstr>HARTLAND POINT TO TINTAGEL MCZ</vt:lpstr>
      <vt:lpstr>PowerPoint Presentation</vt:lpstr>
      <vt:lpstr>PowerPoint Presentation</vt:lpstr>
      <vt:lpstr>PowerPoint Presentation</vt:lpstr>
      <vt:lpstr>PowerPoint Presentation</vt:lpstr>
      <vt:lpstr>1. Were areas important for species and habitats of conservation value identified? </vt:lpstr>
      <vt:lpstr>4. Was the condition of important areas for species and habitats established? </vt:lpstr>
      <vt:lpstr>6. Were the pressures identified that impact important areas for species and habitats? </vt:lpstr>
      <vt:lpstr>2. Were stakeholders and their interests identified? </vt:lpstr>
      <vt:lpstr>3. Was a stakeholder participation process established? </vt:lpstr>
      <vt:lpstr>5. Was a socio-economic baseline report produced? </vt:lpstr>
      <vt:lpstr>7. Was the MPA boundary based on important areas of ecological interest </vt:lpstr>
      <vt:lpstr>17. Does the protected area have legal status? </vt:lpstr>
      <vt:lpstr>Do you have any thoughts or ideas on how MPAs could be set up more successfully?</vt:lpstr>
      <vt:lpstr>20. Does the protected area have a management plan? </vt:lpstr>
      <vt:lpstr>12. Does the MPA have objectives that consider environmental factors? </vt:lpstr>
      <vt:lpstr>13. Does the MPA have objectives that consider socio-economic factors? </vt:lpstr>
      <vt:lpstr>24. Does the MPA have a business plan describing how income can be generated to deliver the MPA objectives in the long term? </vt:lpstr>
      <vt:lpstr>8. Does the protected area have well-defined spatial units (zones) that direct the type, location and/or time of allowable human activities? </vt:lpstr>
      <vt:lpstr>9. Does the protected area have management in place for each zone as appropriate to meet the site's objectives as a whole? </vt:lpstr>
      <vt:lpstr>15. Have alternative income generating activities been considered to compensate for displacement of damaging activities in the MPA?</vt:lpstr>
      <vt:lpstr>26. Is there a planned education programme linked to the site's objectives and needs? </vt:lpstr>
      <vt:lpstr>Do you have any thoughts or comments on how management plans and site objectives could be improved?</vt:lpstr>
      <vt:lpstr>18. Are people aware of the MPA? </vt:lpstr>
      <vt:lpstr>19. Do deliberate (active and inclusive) opportunities for people to be involved in decision making exist? </vt:lpstr>
      <vt:lpstr>32. How satisfied are you with your involvement with MPA management? </vt:lpstr>
      <vt:lpstr>29. Do you think stakeholders feel a sense of responsibility for the MPA? </vt:lpstr>
      <vt:lpstr>Do you have any thoughts or comments on how we could better involve people in MPA management?</vt:lpstr>
      <vt:lpstr>16. Is responsibility for the governance of the MPA clear? </vt:lpstr>
      <vt:lpstr>30. Do the relevant authorities take responsibility for the MPA? </vt:lpstr>
      <vt:lpstr>10. Does a management body exist that is empowered to set the MPA’s strategy, objectives and overall direction? </vt:lpstr>
      <vt:lpstr>11. Does a management committee exist that implements the strategy? </vt:lpstr>
      <vt:lpstr>14. MPAs generate "benefits" e.g. fish and recreational opportunities.  Were rules identified to help share access to these benefits? </vt:lpstr>
      <vt:lpstr>Do you have any thoughts or comments on how we could improve decision making? </vt:lpstr>
      <vt:lpstr>21. Are there enough people employed to manage the site? </vt:lpstr>
      <vt:lpstr>22. Is the infrastructure and equipment needed to manage the site available? </vt:lpstr>
      <vt:lpstr>25. Do staff have the skills and training needed? </vt:lpstr>
      <vt:lpstr>38. Is there long term funding for the full cost of the MPA and its management/operating costs? </vt:lpstr>
      <vt:lpstr>Do you have any thoughts or comments on how MPA management could be better resourced? </vt:lpstr>
      <vt:lpstr>27. Are biological, social and economic factors monitored which could be used in management? </vt:lpstr>
      <vt:lpstr>28. Are management activities monitored against performance by those responsible for the management? </vt:lpstr>
      <vt:lpstr>37. Has the management plan/rules for the protected area been reviewed and updated based on monitoring of the plan's progress? </vt:lpstr>
      <vt:lpstr>23. Is enforcement of management rules undertaken? </vt:lpstr>
      <vt:lpstr>Do you have any thoughts or comments on how marine protected areas could be monitored better?</vt:lpstr>
      <vt:lpstr>31. Is the protected area meeting its objectives/in good condition, thanks to the implementation of the management plan or rules? </vt:lpstr>
      <vt:lpstr>33. Is the MPA achieving its objectives (whether it has a management plan or not) </vt:lpstr>
      <vt:lpstr>34. Is the MPA delivering improved ecological effects? </vt:lpstr>
      <vt:lpstr>35. Has the MPA generated any *socio-economic benefits? *Things like culture, jobs and recreational use </vt:lpstr>
      <vt:lpstr>36. Are the benefits of the MPA reported to the community? </vt:lpstr>
      <vt:lpstr>Do you have any thoughts or ideas on how we could achieve better results?</vt:lpstr>
      <vt:lpstr>RESULTS ALSO AVAILABLE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LUNDY</dc:title>
  <dc:creator>Sarah Young</dc:creator>
  <cp:lastModifiedBy>Sarah Young</cp:lastModifiedBy>
  <cp:revision>45</cp:revision>
  <dcterms:created xsi:type="dcterms:W3CDTF">2018-11-08T15:46:00Z</dcterms:created>
  <dcterms:modified xsi:type="dcterms:W3CDTF">2019-03-10T12:00:24Z</dcterms:modified>
</cp:coreProperties>
</file>