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7.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8.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9.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0.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1.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2.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3.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4.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15.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16.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17.xml" ContentType="application/vnd.openxmlformats-officedocument.presentationml.notesSl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18.xml" ContentType="application/vnd.openxmlformats-officedocument.presentationml.notesSl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notesSlides/notesSlide19.xml" ContentType="application/vnd.openxmlformats-officedocument.presentationml.notesSl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notesSlides/notesSlide20.xml" ContentType="application/vnd.openxmlformats-officedocument.presentationml.notesSl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notesSlides/notesSlide21.xml" ContentType="application/vnd.openxmlformats-officedocument.presentationml.notesSlid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notesSlides/notesSlide22.xml" ContentType="application/vnd.openxmlformats-officedocument.presentationml.notesSlide+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charts/chart37.xml" ContentType="application/vnd.openxmlformats-officedocument.drawingml.chart+xml"/>
  <Override PartName="/ppt/charts/style37.xml" ContentType="application/vnd.ms-office.chartstyle+xml"/>
  <Override PartName="/ppt/charts/colors37.xml" ContentType="application/vnd.ms-office.chartcolorstyle+xml"/>
  <Override PartName="/ppt/charts/chart38.xml" ContentType="application/vnd.openxmlformats-officedocument.drawingml.chart+xml"/>
  <Override PartName="/ppt/charts/style38.xml" ContentType="application/vnd.ms-office.chartstyle+xml"/>
  <Override PartName="/ppt/charts/colors38.xml" ContentType="application/vnd.ms-office.chartcolorstyle+xml"/>
  <Override PartName="/ppt/charts/chart39.xml" ContentType="application/vnd.openxmlformats-officedocument.drawingml.chart+xml"/>
  <Override PartName="/ppt/charts/style39.xml" ContentType="application/vnd.ms-office.chartstyle+xml"/>
  <Override PartName="/ppt/charts/colors39.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306" r:id="rId2"/>
    <p:sldId id="309" r:id="rId3"/>
    <p:sldId id="308" r:id="rId4"/>
    <p:sldId id="303" r:id="rId5"/>
    <p:sldId id="304" r:id="rId6"/>
    <p:sldId id="257" r:id="rId7"/>
    <p:sldId id="258" r:id="rId8"/>
    <p:sldId id="259" r:id="rId9"/>
    <p:sldId id="260" r:id="rId10"/>
    <p:sldId id="261" r:id="rId11"/>
    <p:sldId id="262" r:id="rId12"/>
    <p:sldId id="263" r:id="rId13"/>
    <p:sldId id="264" r:id="rId14"/>
    <p:sldId id="296" r:id="rId15"/>
    <p:sldId id="265" r:id="rId16"/>
    <p:sldId id="271" r:id="rId17"/>
    <p:sldId id="272" r:id="rId18"/>
    <p:sldId id="273" r:id="rId19"/>
    <p:sldId id="274" r:id="rId20"/>
    <p:sldId id="275" r:id="rId21"/>
    <p:sldId id="276" r:id="rId22"/>
    <p:sldId id="277" r:id="rId23"/>
    <p:sldId id="297" r:id="rId24"/>
    <p:sldId id="266" r:id="rId25"/>
    <p:sldId id="278" r:id="rId26"/>
    <p:sldId id="279" r:id="rId27"/>
    <p:sldId id="280" r:id="rId28"/>
    <p:sldId id="298" r:id="rId29"/>
    <p:sldId id="267" r:id="rId30"/>
    <p:sldId id="281" r:id="rId31"/>
    <p:sldId id="282" r:id="rId32"/>
    <p:sldId id="283" r:id="rId33"/>
    <p:sldId id="284" r:id="rId34"/>
    <p:sldId id="299" r:id="rId35"/>
    <p:sldId id="268" r:id="rId36"/>
    <p:sldId id="285" r:id="rId37"/>
    <p:sldId id="286" r:id="rId38"/>
    <p:sldId id="287" r:id="rId39"/>
    <p:sldId id="300" r:id="rId40"/>
    <p:sldId id="269" r:id="rId41"/>
    <p:sldId id="288" r:id="rId42"/>
    <p:sldId id="289" r:id="rId43"/>
    <p:sldId id="290" r:id="rId44"/>
    <p:sldId id="301" r:id="rId45"/>
    <p:sldId id="270" r:id="rId46"/>
    <p:sldId id="291" r:id="rId47"/>
    <p:sldId id="295" r:id="rId48"/>
    <p:sldId id="293" r:id="rId49"/>
    <p:sldId id="294" r:id="rId50"/>
    <p:sldId id="302" r:id="rId51"/>
    <p:sldId id="310"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61AF"/>
    <a:srgbClr val="008BC0"/>
    <a:srgbClr val="08B8C0"/>
    <a:srgbClr val="0DB789"/>
    <a:srgbClr val="6DB056"/>
    <a:srgbClr val="92AC40"/>
    <a:srgbClr val="85A0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46" autoAdjust="0"/>
    <p:restoredTop sz="52559" autoAdjust="0"/>
  </p:normalViewPr>
  <p:slideViewPr>
    <p:cSldViewPr snapToGrid="0">
      <p:cViewPr varScale="1">
        <p:scale>
          <a:sx n="39" d="100"/>
          <a:sy n="39" d="100"/>
        </p:scale>
        <p:origin x="1133"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package" Target="../embeddings/Microsoft_Excel_Worksheet29.xlsx"/><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package" Target="../embeddings/Microsoft_Excel_Worksheet30.xlsx"/><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package" Target="../embeddings/Microsoft_Excel_Worksheet31.xlsx"/><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package" Target="../embeddings/Microsoft_Excel_Worksheet32.xlsx"/><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package" Target="../embeddings/Microsoft_Excel_Worksheet33.xlsx"/><Relationship Id="rId2" Type="http://schemas.microsoft.com/office/2011/relationships/chartColorStyle" Target="colors34.xml"/><Relationship Id="rId1" Type="http://schemas.microsoft.com/office/2011/relationships/chartStyle" Target="style34.xml"/></Relationships>
</file>

<file path=ppt/charts/_rels/chart35.xml.rels><?xml version="1.0" encoding="UTF-8" standalone="yes"?>
<Relationships xmlns="http://schemas.openxmlformats.org/package/2006/relationships"><Relationship Id="rId3" Type="http://schemas.openxmlformats.org/officeDocument/2006/relationships/package" Target="../embeddings/Microsoft_Excel_Worksheet34.xlsx"/><Relationship Id="rId2" Type="http://schemas.microsoft.com/office/2011/relationships/chartColorStyle" Target="colors35.xml"/><Relationship Id="rId1" Type="http://schemas.microsoft.com/office/2011/relationships/chartStyle" Target="style35.xml"/></Relationships>
</file>

<file path=ppt/charts/_rels/chart36.xml.rels><?xml version="1.0" encoding="UTF-8" standalone="yes"?>
<Relationships xmlns="http://schemas.openxmlformats.org/package/2006/relationships"><Relationship Id="rId3" Type="http://schemas.openxmlformats.org/officeDocument/2006/relationships/package" Target="../embeddings/Microsoft_Excel_Worksheet35.xlsx"/><Relationship Id="rId2" Type="http://schemas.microsoft.com/office/2011/relationships/chartColorStyle" Target="colors36.xml"/><Relationship Id="rId1" Type="http://schemas.microsoft.com/office/2011/relationships/chartStyle" Target="style36.xml"/></Relationships>
</file>

<file path=ppt/charts/_rels/chart37.xml.rels><?xml version="1.0" encoding="UTF-8" standalone="yes"?>
<Relationships xmlns="http://schemas.openxmlformats.org/package/2006/relationships"><Relationship Id="rId3" Type="http://schemas.openxmlformats.org/officeDocument/2006/relationships/package" Target="../embeddings/Microsoft_Excel_Worksheet36.xlsx"/><Relationship Id="rId2" Type="http://schemas.microsoft.com/office/2011/relationships/chartColorStyle" Target="colors37.xml"/><Relationship Id="rId1" Type="http://schemas.microsoft.com/office/2011/relationships/chartStyle" Target="style37.xml"/></Relationships>
</file>

<file path=ppt/charts/_rels/chart38.xml.rels><?xml version="1.0" encoding="UTF-8" standalone="yes"?>
<Relationships xmlns="http://schemas.openxmlformats.org/package/2006/relationships"><Relationship Id="rId3" Type="http://schemas.openxmlformats.org/officeDocument/2006/relationships/package" Target="../embeddings/Microsoft_Excel_Worksheet37.xlsx"/><Relationship Id="rId2" Type="http://schemas.microsoft.com/office/2011/relationships/chartColorStyle" Target="colors38.xml"/><Relationship Id="rId1" Type="http://schemas.microsoft.com/office/2011/relationships/chartStyle" Target="style38.xml"/></Relationships>
</file>

<file path=ppt/charts/_rels/chart39.xml.rels><?xml version="1.0" encoding="UTF-8" standalone="yes"?>
<Relationships xmlns="http://schemas.openxmlformats.org/package/2006/relationships"><Relationship Id="rId3" Type="http://schemas.openxmlformats.org/officeDocument/2006/relationships/package" Target="../embeddings/Microsoft_Excel_Worksheet38.xlsx"/><Relationship Id="rId2" Type="http://schemas.microsoft.com/office/2011/relationships/chartColorStyle" Target="colors39.xml"/><Relationship Id="rId1" Type="http://schemas.microsoft.com/office/2011/relationships/chartStyle" Target="style39.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6"/>
            </a:solidFill>
            <a:ln>
              <a:noFill/>
            </a:ln>
            <a:effectLst/>
          </c:spPr>
          <c:invertIfNegative val="0"/>
          <c:cat>
            <c:strRef>
              <c:f>Sheet1!$A$2:$A$5</c:f>
              <c:strCache>
                <c:ptCount val="4"/>
                <c:pt idx="0">
                  <c:v>The private sector</c:v>
                </c:pt>
                <c:pt idx="1">
                  <c:v>Academia</c:v>
                </c:pt>
                <c:pt idx="2">
                  <c:v>A public authority</c:v>
                </c:pt>
                <c:pt idx="3">
                  <c:v>Civil Society (e.g. individual, NGO)</c:v>
                </c:pt>
              </c:strCache>
            </c:strRef>
          </c:cat>
          <c:val>
            <c:numRef>
              <c:f>Sheet1!$B$2:$B$5</c:f>
              <c:numCache>
                <c:formatCode>General</c:formatCode>
                <c:ptCount val="4"/>
                <c:pt idx="0">
                  <c:v>4</c:v>
                </c:pt>
                <c:pt idx="1">
                  <c:v>1</c:v>
                </c:pt>
                <c:pt idx="2">
                  <c:v>2</c:v>
                </c:pt>
                <c:pt idx="3">
                  <c:v>5</c:v>
                </c:pt>
              </c:numCache>
            </c:numRef>
          </c:val>
          <c:extLst>
            <c:ext xmlns:c16="http://schemas.microsoft.com/office/drawing/2014/chart" uri="{C3380CC4-5D6E-409C-BE32-E72D297353CC}">
              <c16:uniqueId val="{00000000-7EFE-4D20-B1B3-BC1C733836D9}"/>
            </c:ext>
          </c:extLst>
        </c:ser>
        <c:dLbls>
          <c:showLegendKey val="0"/>
          <c:showVal val="0"/>
          <c:showCatName val="0"/>
          <c:showSerName val="0"/>
          <c:showPercent val="0"/>
          <c:showBubbleSize val="0"/>
        </c:dLbls>
        <c:gapWidth val="75"/>
        <c:overlap val="-25"/>
        <c:axId val="548955576"/>
        <c:axId val="548956888"/>
      </c:barChart>
      <c:catAx>
        <c:axId val="548955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48956888"/>
        <c:crosses val="autoZero"/>
        <c:auto val="1"/>
        <c:lblAlgn val="ctr"/>
        <c:lblOffset val="100"/>
        <c:noMultiLvlLbl val="0"/>
      </c:catAx>
      <c:valAx>
        <c:axId val="5489568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489555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E26B-463E-BC5C-2D13110903FB}"/>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E26B-463E-BC5C-2D13110903FB}"/>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E26B-463E-BC5C-2D13110903FB}"/>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E26B-463E-BC5C-2D13110903FB}"/>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E26B-463E-BC5C-2D13110903FB}"/>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8</c:v>
                </c:pt>
                <c:pt idx="1">
                  <c:v>42</c:v>
                </c:pt>
                <c:pt idx="2">
                  <c:v>0</c:v>
                </c:pt>
                <c:pt idx="3">
                  <c:v>17</c:v>
                </c:pt>
                <c:pt idx="4">
                  <c:v>33</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5170-4D56-8A58-35D31890770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5170-4D56-8A58-35D31890770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5170-4D56-8A58-35D31890770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5170-4D56-8A58-35D31890770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5170-4D56-8A58-35D31890770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18</c:v>
                </c:pt>
                <c:pt idx="2">
                  <c:v>27</c:v>
                </c:pt>
                <c:pt idx="3">
                  <c:v>9</c:v>
                </c:pt>
                <c:pt idx="4">
                  <c:v>45</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00B0-4C1B-BF8C-E0D51AB69D59}"/>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00B0-4C1B-BF8C-E0D51AB69D59}"/>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00B0-4C1B-BF8C-E0D51AB69D59}"/>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00B0-4C1B-BF8C-E0D51AB69D59}"/>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00B0-4C1B-BF8C-E0D51AB69D59}"/>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25</c:v>
                </c:pt>
                <c:pt idx="1">
                  <c:v>8</c:v>
                </c:pt>
                <c:pt idx="2">
                  <c:v>27</c:v>
                </c:pt>
                <c:pt idx="3">
                  <c:v>9</c:v>
                </c:pt>
                <c:pt idx="4">
                  <c:v>45</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E12A-48D8-A891-A4F147018BD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E12A-48D8-A891-A4F147018BD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E12A-48D8-A891-A4F147018BD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E12A-48D8-A891-A4F147018BD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E12A-48D8-A891-A4F147018BD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33</c:v>
                </c:pt>
                <c:pt idx="1">
                  <c:v>0</c:v>
                </c:pt>
                <c:pt idx="2">
                  <c:v>0</c:v>
                </c:pt>
                <c:pt idx="3">
                  <c:v>0</c:v>
                </c:pt>
                <c:pt idx="4">
                  <c:v>67</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179D-4662-A4F5-D2BB3206F532}"/>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179D-4662-A4F5-D2BB3206F532}"/>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179D-4662-A4F5-D2BB3206F532}"/>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179D-4662-A4F5-D2BB3206F532}"/>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179D-4662-A4F5-D2BB3206F532}"/>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42</c:v>
                </c:pt>
                <c:pt idx="1">
                  <c:v>17</c:v>
                </c:pt>
                <c:pt idx="2">
                  <c:v>8</c:v>
                </c:pt>
                <c:pt idx="3">
                  <c:v>8</c:v>
                </c:pt>
                <c:pt idx="4">
                  <c:v>25</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5B77-4835-8597-B4D2B50908E4}"/>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5B77-4835-8597-B4D2B50908E4}"/>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5B77-4835-8597-B4D2B50908E4}"/>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5B77-4835-8597-B4D2B50908E4}"/>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5B77-4835-8597-B4D2B50908E4}"/>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50</c:v>
                </c:pt>
                <c:pt idx="1">
                  <c:v>17</c:v>
                </c:pt>
                <c:pt idx="2">
                  <c:v>0</c:v>
                </c:pt>
                <c:pt idx="3">
                  <c:v>0</c:v>
                </c:pt>
                <c:pt idx="4">
                  <c:v>33</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5E83-40AA-82A4-155194F474E6}"/>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5E83-40AA-82A4-155194F474E6}"/>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5E83-40AA-82A4-155194F474E6}"/>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5E83-40AA-82A4-155194F474E6}"/>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5E83-40AA-82A4-155194F474E6}"/>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33</c:v>
                </c:pt>
                <c:pt idx="1">
                  <c:v>0</c:v>
                </c:pt>
                <c:pt idx="2">
                  <c:v>0</c:v>
                </c:pt>
                <c:pt idx="3">
                  <c:v>0</c:v>
                </c:pt>
                <c:pt idx="4">
                  <c:v>67</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AB45-4B87-955C-1AF12BF585FB}"/>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AB45-4B87-955C-1AF12BF585FB}"/>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AB45-4B87-955C-1AF12BF585FB}"/>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AB45-4B87-955C-1AF12BF585FB}"/>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AB45-4B87-955C-1AF12BF585FB}"/>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33</c:v>
                </c:pt>
                <c:pt idx="1">
                  <c:v>33</c:v>
                </c:pt>
                <c:pt idx="2">
                  <c:v>0</c:v>
                </c:pt>
                <c:pt idx="3">
                  <c:v>0</c:v>
                </c:pt>
                <c:pt idx="4">
                  <c:v>33</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3827-4966-8BFC-3809C302C88A}"/>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3827-4966-8BFC-3809C302C88A}"/>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3827-4966-8BFC-3809C302C88A}"/>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3827-4966-8BFC-3809C302C88A}"/>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3827-4966-8BFC-3809C302C88A}"/>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25</c:v>
                </c:pt>
                <c:pt idx="1">
                  <c:v>8</c:v>
                </c:pt>
                <c:pt idx="2">
                  <c:v>42</c:v>
                </c:pt>
                <c:pt idx="3">
                  <c:v>8</c:v>
                </c:pt>
                <c:pt idx="4">
                  <c:v>17</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70DA-46AA-9B65-4CF0995BB47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70DA-46AA-9B65-4CF0995BB47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70DA-46AA-9B65-4CF0995BB47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70DA-46AA-9B65-4CF0995BB47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70DA-46AA-9B65-4CF0995BB47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17</c:v>
                </c:pt>
                <c:pt idx="1">
                  <c:v>25</c:v>
                </c:pt>
                <c:pt idx="2">
                  <c:v>42</c:v>
                </c:pt>
                <c:pt idx="3">
                  <c:v>0</c:v>
                </c:pt>
                <c:pt idx="4">
                  <c:v>17</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F9EC-4168-AB13-C96D6FF99F11}"/>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F9EC-4168-AB13-C96D6FF99F11}"/>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F9EC-4168-AB13-C96D6FF99F11}"/>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F9EC-4168-AB13-C96D6FF99F11}"/>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F9EC-4168-AB13-C96D6FF99F11}"/>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50</c:v>
                </c:pt>
                <c:pt idx="3">
                  <c:v>17</c:v>
                </c:pt>
                <c:pt idx="4">
                  <c:v>33</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44E2-4BB0-A453-C385C7D2A09F}"/>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44E2-4BB0-A453-C385C7D2A09F}"/>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44E2-4BB0-A453-C385C7D2A09F}"/>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44E2-4BB0-A453-C385C7D2A09F}"/>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44E2-4BB0-A453-C385C7D2A09F}"/>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8</c:v>
                </c:pt>
                <c:pt idx="1">
                  <c:v>25</c:v>
                </c:pt>
                <c:pt idx="2">
                  <c:v>33</c:v>
                </c:pt>
                <c:pt idx="3">
                  <c:v>8</c:v>
                </c:pt>
                <c:pt idx="4">
                  <c:v>25</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CDB2-4224-BF78-A1119D6F257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CDB2-4224-BF78-A1119D6F257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CDB2-4224-BF78-A1119D6F257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CDB2-4224-BF78-A1119D6F257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CDB2-4224-BF78-A1119D6F257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33</c:v>
                </c:pt>
                <c:pt idx="1">
                  <c:v>8</c:v>
                </c:pt>
                <c:pt idx="2">
                  <c:v>0</c:v>
                </c:pt>
                <c:pt idx="3">
                  <c:v>17</c:v>
                </c:pt>
                <c:pt idx="4">
                  <c:v>42</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060B-4F85-8279-1516F9B5AF6A}"/>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060B-4F85-8279-1516F9B5AF6A}"/>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060B-4F85-8279-1516F9B5AF6A}"/>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060B-4F85-8279-1516F9B5AF6A}"/>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060B-4F85-8279-1516F9B5AF6A}"/>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17</c:v>
                </c:pt>
                <c:pt idx="1">
                  <c:v>33</c:v>
                </c:pt>
                <c:pt idx="2">
                  <c:v>25</c:v>
                </c:pt>
                <c:pt idx="3">
                  <c:v>8</c:v>
                </c:pt>
                <c:pt idx="4">
                  <c:v>17</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8E68-461C-9B0B-13C207BD76E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8E68-461C-9B0B-13C207BD76E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8E68-461C-9B0B-13C207BD76E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8E68-461C-9B0B-13C207BD76E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8E68-461C-9B0B-13C207BD76E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17</c:v>
                </c:pt>
                <c:pt idx="1">
                  <c:v>25</c:v>
                </c:pt>
                <c:pt idx="2">
                  <c:v>17</c:v>
                </c:pt>
                <c:pt idx="3">
                  <c:v>8</c:v>
                </c:pt>
                <c:pt idx="4">
                  <c:v>33</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9EC9-458F-A53D-D59D16911742}"/>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9EC9-458F-A53D-D59D16911742}"/>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9EC9-458F-A53D-D59D16911742}"/>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9EC9-458F-A53D-D59D16911742}"/>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9EC9-458F-A53D-D59D16911742}"/>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25</c:v>
                </c:pt>
                <c:pt idx="1">
                  <c:v>33</c:v>
                </c:pt>
                <c:pt idx="2">
                  <c:v>8</c:v>
                </c:pt>
                <c:pt idx="3">
                  <c:v>8</c:v>
                </c:pt>
                <c:pt idx="4">
                  <c:v>25</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1CFC-41D6-BAA9-8140A36D036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1CFC-41D6-BAA9-8140A36D036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1CFC-41D6-BAA9-8140A36D036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1CFC-41D6-BAA9-8140A36D036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1CFC-41D6-BAA9-8140A36D036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33</c:v>
                </c:pt>
                <c:pt idx="1">
                  <c:v>8</c:v>
                </c:pt>
                <c:pt idx="2">
                  <c:v>17</c:v>
                </c:pt>
                <c:pt idx="3">
                  <c:v>8</c:v>
                </c:pt>
                <c:pt idx="4">
                  <c:v>33</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F764-45F2-BB68-E3506E7D1D7E}"/>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F764-45F2-BB68-E3506E7D1D7E}"/>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F764-45F2-BB68-E3506E7D1D7E}"/>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F764-45F2-BB68-E3506E7D1D7E}"/>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F764-45F2-BB68-E3506E7D1D7E}"/>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45</c:v>
                </c:pt>
                <c:pt idx="1">
                  <c:v>0</c:v>
                </c:pt>
                <c:pt idx="2">
                  <c:v>0</c:v>
                </c:pt>
                <c:pt idx="3">
                  <c:v>9</c:v>
                </c:pt>
                <c:pt idx="4">
                  <c:v>45</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3421-49D2-A0A4-B22280A41A41}"/>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3421-49D2-A0A4-B22280A41A41}"/>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3421-49D2-A0A4-B22280A41A41}"/>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3421-49D2-A0A4-B22280A41A41}"/>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3421-49D2-A0A4-B22280A41A41}"/>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36</c:v>
                </c:pt>
                <c:pt idx="1">
                  <c:v>27</c:v>
                </c:pt>
                <c:pt idx="2">
                  <c:v>9</c:v>
                </c:pt>
                <c:pt idx="3">
                  <c:v>18</c:v>
                </c:pt>
                <c:pt idx="4">
                  <c:v>9</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44EB-4C2D-8B09-71137C1C9E95}"/>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44EB-4C2D-8B09-71137C1C9E95}"/>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44EB-4C2D-8B09-71137C1C9E95}"/>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44EB-4C2D-8B09-71137C1C9E95}"/>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44EB-4C2D-8B09-71137C1C9E95}"/>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40</c:v>
                </c:pt>
                <c:pt idx="1">
                  <c:v>20</c:v>
                </c:pt>
                <c:pt idx="2">
                  <c:v>0</c:v>
                </c:pt>
                <c:pt idx="3">
                  <c:v>10</c:v>
                </c:pt>
                <c:pt idx="4">
                  <c:v>30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2C3A-4061-9AC3-5FBC5277E1A5}"/>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2C3A-4061-9AC3-5FBC5277E1A5}"/>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2C3A-4061-9AC3-5FBC5277E1A5}"/>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2C3A-4061-9AC3-5FBC5277E1A5}"/>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2C3A-4061-9AC3-5FBC5277E1A5}"/>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40</c:v>
                </c:pt>
                <c:pt idx="1">
                  <c:v>20</c:v>
                </c:pt>
                <c:pt idx="2">
                  <c:v>0</c:v>
                </c:pt>
                <c:pt idx="3">
                  <c:v>0</c:v>
                </c:pt>
                <c:pt idx="4">
                  <c:v>40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1781-4105-AC2A-87E484791CAE}"/>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1781-4105-AC2A-87E484791CAE}"/>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1781-4105-AC2A-87E484791CAE}"/>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1781-4105-AC2A-87E484791CAE}"/>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1781-4105-AC2A-87E484791CAE}"/>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67</c:v>
                </c:pt>
                <c:pt idx="3">
                  <c:v>0</c:v>
                </c:pt>
                <c:pt idx="4">
                  <c:v>33</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98AA-48BF-8ABA-6006038F6C79}"/>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98AA-48BF-8ABA-6006038F6C79}"/>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98AA-48BF-8ABA-6006038F6C79}"/>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98AA-48BF-8ABA-6006038F6C79}"/>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98AA-48BF-8ABA-6006038F6C79}"/>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80</c:v>
                </c:pt>
                <c:pt idx="1">
                  <c:v>0</c:v>
                </c:pt>
                <c:pt idx="2">
                  <c:v>0</c:v>
                </c:pt>
                <c:pt idx="3">
                  <c:v>0</c:v>
                </c:pt>
                <c:pt idx="4">
                  <c:v>20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32B2-4CC1-95A1-7DE61D474D23}"/>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32B2-4CC1-95A1-7DE61D474D23}"/>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32B2-4CC1-95A1-7DE61D474D23}"/>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32B2-4CC1-95A1-7DE61D474D23}"/>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32B2-4CC1-95A1-7DE61D474D23}"/>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18</c:v>
                </c:pt>
                <c:pt idx="1">
                  <c:v>27</c:v>
                </c:pt>
                <c:pt idx="2">
                  <c:v>18</c:v>
                </c:pt>
                <c:pt idx="3">
                  <c:v>0</c:v>
                </c:pt>
                <c:pt idx="4">
                  <c:v>36</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D938-40B5-BE57-85DDA6364906}"/>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D938-40B5-BE57-85DDA6364906}"/>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D938-40B5-BE57-85DDA6364906}"/>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D938-40B5-BE57-85DDA6364906}"/>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D938-40B5-BE57-85DDA6364906}"/>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40</c:v>
                </c:pt>
                <c:pt idx="1">
                  <c:v>20</c:v>
                </c:pt>
                <c:pt idx="2">
                  <c:v>0</c:v>
                </c:pt>
                <c:pt idx="3">
                  <c:v>0</c:v>
                </c:pt>
                <c:pt idx="4">
                  <c:v>40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29C9-4F8D-AEC2-4FEE1C2DACCE}"/>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29C9-4F8D-AEC2-4FEE1C2DACCE}"/>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29C9-4F8D-AEC2-4FEE1C2DACCE}"/>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29C9-4F8D-AEC2-4FEE1C2DACCE}"/>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29C9-4F8D-AEC2-4FEE1C2DACCE}"/>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60</c:v>
                </c:pt>
                <c:pt idx="1">
                  <c:v>0</c:v>
                </c:pt>
                <c:pt idx="2">
                  <c:v>0</c:v>
                </c:pt>
                <c:pt idx="3">
                  <c:v>0</c:v>
                </c:pt>
                <c:pt idx="4">
                  <c:v>40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972D-4FDF-9ADF-FA269AF9FD74}"/>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972D-4FDF-9ADF-FA269AF9FD74}"/>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972D-4FDF-9ADF-FA269AF9FD74}"/>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972D-4FDF-9ADF-FA269AF9FD74}"/>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972D-4FDF-9ADF-FA269AF9FD74}"/>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45</c:v>
                </c:pt>
                <c:pt idx="1">
                  <c:v>9</c:v>
                </c:pt>
                <c:pt idx="2">
                  <c:v>0</c:v>
                </c:pt>
                <c:pt idx="3">
                  <c:v>9</c:v>
                </c:pt>
                <c:pt idx="4">
                  <c:v>36</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9AB0-46A5-99D3-14B1396C09AF}"/>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9AB0-46A5-99D3-14B1396C09AF}"/>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9AB0-46A5-99D3-14B1396C09AF}"/>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9AB0-46A5-99D3-14B1396C09AF}"/>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9AB0-46A5-99D3-14B1396C09AF}"/>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25</c:v>
                </c:pt>
                <c:pt idx="1">
                  <c:v>8</c:v>
                </c:pt>
                <c:pt idx="2">
                  <c:v>8</c:v>
                </c:pt>
                <c:pt idx="3">
                  <c:v>8</c:v>
                </c:pt>
                <c:pt idx="4">
                  <c:v>50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08E6-4ED1-839F-0FD6C043692B}"/>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08E6-4ED1-839F-0FD6C043692B}"/>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08E6-4ED1-839F-0FD6C043692B}"/>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08E6-4ED1-839F-0FD6C043692B}"/>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08E6-4ED1-839F-0FD6C043692B}"/>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75</c:v>
                </c:pt>
                <c:pt idx="1">
                  <c:v>25</c:v>
                </c:pt>
                <c:pt idx="2">
                  <c:v>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08E6-4ED1-839F-0FD6C043692B}"/>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08E6-4ED1-839F-0FD6C043692B}"/>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08E6-4ED1-839F-0FD6C043692B}"/>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08E6-4ED1-839F-0FD6C043692B}"/>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08E6-4ED1-839F-0FD6C043692B}"/>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50</c:v>
                </c:pt>
                <c:pt idx="1">
                  <c:v>8</c:v>
                </c:pt>
                <c:pt idx="2">
                  <c:v>0</c:v>
                </c:pt>
                <c:pt idx="3">
                  <c:v>0</c:v>
                </c:pt>
                <c:pt idx="4">
                  <c:v>42</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38B2-4A24-99B2-22F5B84CB323}"/>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38B2-4A24-99B2-22F5B84CB323}"/>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38B2-4A24-99B2-22F5B84CB323}"/>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38B2-4A24-99B2-22F5B84CB323}"/>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38B2-4A24-99B2-22F5B84CB323}"/>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58</c:v>
                </c:pt>
                <c:pt idx="1">
                  <c:v>0</c:v>
                </c:pt>
                <c:pt idx="2">
                  <c:v>0</c:v>
                </c:pt>
                <c:pt idx="3">
                  <c:v>0</c:v>
                </c:pt>
                <c:pt idx="4">
                  <c:v>42</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0</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72F4-43E2-9D0C-B3678A080366}"/>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72F4-43E2-9D0C-B3678A080366}"/>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72F4-43E2-9D0C-B3678A080366}"/>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72F4-43E2-9D0C-B3678A080366}"/>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72F4-43E2-9D0C-B3678A080366}"/>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50</c:v>
                </c:pt>
                <c:pt idx="1">
                  <c:v>8</c:v>
                </c:pt>
                <c:pt idx="2">
                  <c:v>8</c:v>
                </c:pt>
                <c:pt idx="3">
                  <c:v>8</c:v>
                </c:pt>
                <c:pt idx="4">
                  <c:v>25</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3827-4A9D-ADD1-E8856E825861}"/>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3827-4A9D-ADD1-E8856E825861}"/>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3827-4A9D-ADD1-E8856E825861}"/>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3827-4A9D-ADD1-E8856E825861}"/>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3827-4A9D-ADD1-E8856E825861}"/>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50</c:v>
                </c:pt>
                <c:pt idx="3">
                  <c:v>17</c:v>
                </c:pt>
                <c:pt idx="4">
                  <c:v>33</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4358-4D5C-81FF-24D086CFBDE7}"/>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4358-4D5C-81FF-24D086CFBDE7}"/>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4358-4D5C-81FF-24D086CFBDE7}"/>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4358-4D5C-81FF-24D086CFBDE7}"/>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4358-4D5C-81FF-24D086CFBDE7}"/>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67</c:v>
                </c:pt>
                <c:pt idx="3">
                  <c:v>0</c:v>
                </c:pt>
                <c:pt idx="4">
                  <c:v>33</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8165-428B-945C-82B14528250B}"/>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8165-428B-945C-82B14528250B}"/>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8165-428B-945C-82B14528250B}"/>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8165-428B-945C-82B14528250B}"/>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8165-428B-945C-82B14528250B}"/>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67</c:v>
                </c:pt>
                <c:pt idx="3">
                  <c:v>0</c:v>
                </c:pt>
                <c:pt idx="4">
                  <c:v>33</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A3F5-4CAF-BA85-A2BB6B88F2AC}"/>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A3F5-4CAF-BA85-A2BB6B88F2AC}"/>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A3F5-4CAF-BA85-A2BB6B88F2AC}"/>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A3F5-4CAF-BA85-A2BB6B88F2AC}"/>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A3F5-4CAF-BA85-A2BB6B88F2AC}"/>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17</c:v>
                </c:pt>
                <c:pt idx="2">
                  <c:v>17</c:v>
                </c:pt>
                <c:pt idx="3">
                  <c:v>0</c:v>
                </c:pt>
                <c:pt idx="4">
                  <c:v>67</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D817-457C-87C1-029368BD4CE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D817-457C-87C1-029368BD4CE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D817-457C-87C1-029368BD4CE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D817-457C-87C1-029368BD4CE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D817-457C-87C1-029368BD4CE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17</c:v>
                </c:pt>
                <c:pt idx="3">
                  <c:v>33</c:v>
                </c:pt>
                <c:pt idx="4">
                  <c:v>50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ABD7-48A6-B1CE-E039F2F86694}"/>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ABD7-48A6-B1CE-E039F2F86694}"/>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ABD7-48A6-B1CE-E039F2F86694}"/>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ABD7-48A6-B1CE-E039F2F86694}"/>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ABD7-48A6-B1CE-E039F2F86694}"/>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50</c:v>
                </c:pt>
                <c:pt idx="3">
                  <c:v>17</c:v>
                </c:pt>
                <c:pt idx="4">
                  <c:v>33</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1D961F-B8AD-4B5A-B500-78823F6A816D}" type="datetimeFigureOut">
              <a:rPr lang="en-GB" smtClean="0"/>
              <a:t>10/03/2019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9E5A07-B8C7-40E1-831F-3DB11645913A}" type="slidenum">
              <a:rPr lang="en-GB" smtClean="0"/>
              <a:t>‹#›</a:t>
            </a:fld>
            <a:endParaRPr lang="en-GB"/>
          </a:p>
        </p:txBody>
      </p:sp>
    </p:spTree>
    <p:extLst>
      <p:ext uri="{BB962C8B-B14F-4D97-AF65-F5344CB8AC3E}">
        <p14:creationId xmlns:p14="http://schemas.microsoft.com/office/powerpoint/2010/main" val="3151590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1</a:t>
            </a:fld>
            <a:endParaRPr lang="en-GB"/>
          </a:p>
        </p:txBody>
      </p:sp>
    </p:spTree>
    <p:extLst>
      <p:ext uri="{BB962C8B-B14F-4D97-AF65-F5344CB8AC3E}">
        <p14:creationId xmlns:p14="http://schemas.microsoft.com/office/powerpoint/2010/main" val="9188547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19</a:t>
            </a:fld>
            <a:endParaRPr lang="en-GB"/>
          </a:p>
        </p:txBody>
      </p:sp>
    </p:spTree>
    <p:extLst>
      <p:ext uri="{BB962C8B-B14F-4D97-AF65-F5344CB8AC3E}">
        <p14:creationId xmlns:p14="http://schemas.microsoft.com/office/powerpoint/2010/main" val="16651563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20</a:t>
            </a:fld>
            <a:endParaRPr lang="en-GB"/>
          </a:p>
        </p:txBody>
      </p:sp>
    </p:spTree>
    <p:extLst>
      <p:ext uri="{BB962C8B-B14F-4D97-AF65-F5344CB8AC3E}">
        <p14:creationId xmlns:p14="http://schemas.microsoft.com/office/powerpoint/2010/main" val="7525399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21</a:t>
            </a:fld>
            <a:endParaRPr lang="en-GB"/>
          </a:p>
        </p:txBody>
      </p:sp>
    </p:spTree>
    <p:extLst>
      <p:ext uri="{BB962C8B-B14F-4D97-AF65-F5344CB8AC3E}">
        <p14:creationId xmlns:p14="http://schemas.microsoft.com/office/powerpoint/2010/main" val="21615755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t>One further response to the above question: “Q17 - MCZs do not have a management plan but currently have management advice package from Natural England or JNCC - this in itself is a problem as this leads to interpretation issues of the designation. This site still does not have NE management advice notes two years since designation.  Q18 - The site does have a 'general management approach' for each environmental factor identified in the designation. However, these do not constitute objectives as there are no clear criteria or measures of success. These are also very unambitious - of 20 protected feature types only 2 have a 'recover' GMA. It is difficult to ascertain how many environmental factors have not been protected by the MCZ.  Q19 - socio-economic factors were taken into account at both the Finding Sanctuary and consultation phases of designation - how 'ambitious' these were is hard to say. I would prefer to see socio-economic factors being removed from the designation process and instead applied at the implementation phase - if a site warrants designating for environmental reasons, it should be designated regardless of socio-economic impacts, but these can be mitigated through other processes later.   Q21 - while the protected features are mapped and protection revolves around these, there is not defined zonation for this MPA. However other MPAs (e.g. Skerries Bank MCZ in South Devon) do use a form of zonation based around historical fishing agreements.”</a:t>
            </a:r>
          </a:p>
          <a:p>
            <a:endParaRPr lang="en-GB" dirty="0"/>
          </a:p>
          <a:p>
            <a:r>
              <a:rPr lang="en-GB" dirty="0"/>
              <a:t>Comments on survey questions: “Some background as to who is doing what locally.  Basic info re where our MCZ is at, so that our responses don't feel so inadequate.”</a:t>
            </a:r>
          </a:p>
          <a:p>
            <a:r>
              <a:rPr lang="en-GB" dirty="0"/>
              <a:t>“Include something on monitoring and adaptive management.”</a:t>
            </a:r>
          </a:p>
          <a:p>
            <a:r>
              <a:rPr lang="en-GB" dirty="0"/>
              <a:t>“Maybe its not the questions, its my knowledge of the process...”</a:t>
            </a:r>
          </a:p>
          <a:p>
            <a:r>
              <a:rPr lang="en-GB" dirty="0"/>
              <a:t>“I am aware of what should happen when designating and managing an MPA but 5 if these processes have been applied or completed for these specific MPA’s.”</a:t>
            </a:r>
          </a:p>
          <a:p>
            <a:r>
              <a:rPr lang="en-GB" dirty="0"/>
              <a:t>“They appear simplistic and geared towards the general public, many of whom have little, if any knowledge of what socio-economic effects MCZ’s have upon sectors of our commercial fishing industry.”</a:t>
            </a:r>
          </a:p>
        </p:txBody>
      </p:sp>
      <p:sp>
        <p:nvSpPr>
          <p:cNvPr id="4" name="Slide Number Placeholder 3"/>
          <p:cNvSpPr>
            <a:spLocks noGrp="1"/>
          </p:cNvSpPr>
          <p:nvPr>
            <p:ph type="sldNum" sz="quarter" idx="10"/>
          </p:nvPr>
        </p:nvSpPr>
        <p:spPr/>
        <p:txBody>
          <a:bodyPr/>
          <a:lstStyle/>
          <a:p>
            <a:fld id="{419E5A07-B8C7-40E1-831F-3DB11645913A}" type="slidenum">
              <a:rPr lang="en-GB" smtClean="0"/>
              <a:t>23</a:t>
            </a:fld>
            <a:endParaRPr lang="en-GB"/>
          </a:p>
        </p:txBody>
      </p:sp>
    </p:spTree>
    <p:extLst>
      <p:ext uri="{BB962C8B-B14F-4D97-AF65-F5344CB8AC3E}">
        <p14:creationId xmlns:p14="http://schemas.microsoft.com/office/powerpoint/2010/main" val="34194282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25</a:t>
            </a:fld>
            <a:endParaRPr lang="en-GB"/>
          </a:p>
        </p:txBody>
      </p:sp>
    </p:spTree>
    <p:extLst>
      <p:ext uri="{BB962C8B-B14F-4D97-AF65-F5344CB8AC3E}">
        <p14:creationId xmlns:p14="http://schemas.microsoft.com/office/powerpoint/2010/main" val="36563067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26</a:t>
            </a:fld>
            <a:endParaRPr lang="en-GB"/>
          </a:p>
        </p:txBody>
      </p:sp>
    </p:spTree>
    <p:extLst>
      <p:ext uri="{BB962C8B-B14F-4D97-AF65-F5344CB8AC3E}">
        <p14:creationId xmlns:p14="http://schemas.microsoft.com/office/powerpoint/2010/main" val="37194441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Comments from survey questions: “The options miss the points I would like to make.  Do we have an MPA process, is it separate from Pioneer or parallel? Public education is my concern, but there is little so far.”</a:t>
            </a:r>
          </a:p>
          <a:p>
            <a:r>
              <a:rPr lang="en-GB" dirty="0"/>
              <a:t>“Needs a question on whether you (relevant only to users) actively inform your members/guests/customers of the MCZ?”</a:t>
            </a:r>
          </a:p>
          <a:p>
            <a:r>
              <a:rPr lang="en-GB" dirty="0"/>
              <a:t>“I can only answer criteria 29 from my own perspective.”</a:t>
            </a:r>
          </a:p>
          <a:p>
            <a:r>
              <a:rPr lang="en-GB" dirty="0"/>
              <a:t>"Well, no one ever really talks about it and when they do they just state they exist without really knowing the features that they're supposed to be protecting. So more education about the MPAs would be good and give a reason for people to care.“</a:t>
            </a:r>
          </a:p>
          <a:p>
            <a:r>
              <a:rPr lang="en-GB" dirty="0"/>
              <a:t>“Review for typos (see question 8).  Could also ask what your interest is as a stakeholder in the North Devon MPA’s?”</a:t>
            </a:r>
          </a:p>
          <a:p>
            <a:r>
              <a:rPr lang="en-GB" dirty="0"/>
              <a:t>“Rephrasing some of the questions, e.g. 'are you aware of (active and inclusive) opportunities…..' 'Would you like to have involvement with MPA management?'. Neither satisfied or dissatisfied option.”</a:t>
            </a:r>
          </a:p>
          <a:p>
            <a:r>
              <a:rPr lang="en-GB" dirty="0"/>
              <a:t>“Aimed at an already invested green lobby.  Another box ticking exercise to show pro-active in consultation.”</a:t>
            </a:r>
          </a:p>
          <a:p>
            <a:r>
              <a:rPr lang="en-GB" dirty="0"/>
              <a:t>“No apart from I don't know enough to really comment on the last two questions as the MPA seems to be quite well hidden and needs to engage with tourism to ensure its protected as tourism and leisure grows.”</a:t>
            </a:r>
          </a:p>
          <a:p>
            <a:endParaRPr lang="en-GB" dirty="0"/>
          </a:p>
          <a:p>
            <a:endParaRPr lang="en-GB" dirty="0"/>
          </a:p>
          <a:p>
            <a:r>
              <a:rPr lang="en-GB" dirty="0"/>
              <a:t> </a:t>
            </a:r>
          </a:p>
        </p:txBody>
      </p:sp>
      <p:sp>
        <p:nvSpPr>
          <p:cNvPr id="4" name="Slide Number Placeholder 3"/>
          <p:cNvSpPr>
            <a:spLocks noGrp="1"/>
          </p:cNvSpPr>
          <p:nvPr>
            <p:ph type="sldNum" sz="quarter" idx="10"/>
          </p:nvPr>
        </p:nvSpPr>
        <p:spPr/>
        <p:txBody>
          <a:bodyPr/>
          <a:lstStyle/>
          <a:p>
            <a:fld id="{419E5A07-B8C7-40E1-831F-3DB11645913A}" type="slidenum">
              <a:rPr lang="en-GB" smtClean="0"/>
              <a:t>28</a:t>
            </a:fld>
            <a:endParaRPr lang="en-GB"/>
          </a:p>
        </p:txBody>
      </p:sp>
    </p:spTree>
    <p:extLst>
      <p:ext uri="{BB962C8B-B14F-4D97-AF65-F5344CB8AC3E}">
        <p14:creationId xmlns:p14="http://schemas.microsoft.com/office/powerpoint/2010/main" val="6481116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30</a:t>
            </a:fld>
            <a:endParaRPr lang="en-GB"/>
          </a:p>
        </p:txBody>
      </p:sp>
    </p:spTree>
    <p:extLst>
      <p:ext uri="{BB962C8B-B14F-4D97-AF65-F5344CB8AC3E}">
        <p14:creationId xmlns:p14="http://schemas.microsoft.com/office/powerpoint/2010/main" val="18794962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31</a:t>
            </a:fld>
            <a:endParaRPr lang="en-GB"/>
          </a:p>
        </p:txBody>
      </p:sp>
    </p:spTree>
    <p:extLst>
      <p:ext uri="{BB962C8B-B14F-4D97-AF65-F5344CB8AC3E}">
        <p14:creationId xmlns:p14="http://schemas.microsoft.com/office/powerpoint/2010/main" val="33255463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33</a:t>
            </a:fld>
            <a:endParaRPr lang="en-GB"/>
          </a:p>
        </p:txBody>
      </p:sp>
    </p:spTree>
    <p:extLst>
      <p:ext uri="{BB962C8B-B14F-4D97-AF65-F5344CB8AC3E}">
        <p14:creationId xmlns:p14="http://schemas.microsoft.com/office/powerpoint/2010/main" val="977531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2</a:t>
            </a:fld>
            <a:endParaRPr lang="en-GB"/>
          </a:p>
        </p:txBody>
      </p:sp>
    </p:spTree>
    <p:extLst>
      <p:ext uri="{BB962C8B-B14F-4D97-AF65-F5344CB8AC3E}">
        <p14:creationId xmlns:p14="http://schemas.microsoft.com/office/powerpoint/2010/main" val="28703580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Comments on survey questions: “Re-order &amp; elaborate the questions to establish how much/little respondent knows about process early on &amp; help them know where you are coming from.”</a:t>
            </a:r>
          </a:p>
        </p:txBody>
      </p:sp>
      <p:sp>
        <p:nvSpPr>
          <p:cNvPr id="4" name="Slide Number Placeholder 3"/>
          <p:cNvSpPr>
            <a:spLocks noGrp="1"/>
          </p:cNvSpPr>
          <p:nvPr>
            <p:ph type="sldNum" sz="quarter" idx="10"/>
          </p:nvPr>
        </p:nvSpPr>
        <p:spPr/>
        <p:txBody>
          <a:bodyPr/>
          <a:lstStyle/>
          <a:p>
            <a:fld id="{419E5A07-B8C7-40E1-831F-3DB11645913A}" type="slidenum">
              <a:rPr lang="en-GB" smtClean="0"/>
              <a:t>34</a:t>
            </a:fld>
            <a:endParaRPr lang="en-GB"/>
          </a:p>
        </p:txBody>
      </p:sp>
    </p:spTree>
    <p:extLst>
      <p:ext uri="{BB962C8B-B14F-4D97-AF65-F5344CB8AC3E}">
        <p14:creationId xmlns:p14="http://schemas.microsoft.com/office/powerpoint/2010/main" val="3491827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Comments on survey questions: “More impartiality in their structure.  Questions appear to be leading.”</a:t>
            </a:r>
          </a:p>
          <a:p>
            <a:r>
              <a:rPr lang="en-GB" dirty="0"/>
              <a:t>“A series of questions on the type of person/team need to manage would be helpful.”</a:t>
            </a:r>
          </a:p>
          <a:p>
            <a:r>
              <a:rPr lang="en-GB" dirty="0"/>
              <a:t>“I hope my negative responses re N Devon are just because it is too soon.”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i="0" dirty="0"/>
              <a:t>“</a:t>
            </a:r>
            <a:r>
              <a:rPr lang="en-GB" sz="1000" i="0" kern="1200" dirty="0">
                <a:solidFill>
                  <a:schemeClr val="tx1"/>
                </a:solidFill>
                <a:latin typeface="+mn-lt"/>
                <a:ea typeface="+mn-ea"/>
                <a:cs typeface="+mn-cs"/>
              </a:rPr>
              <a:t>Public body.  Funds are readily made available.”</a:t>
            </a:r>
          </a:p>
        </p:txBody>
      </p:sp>
      <p:sp>
        <p:nvSpPr>
          <p:cNvPr id="4" name="Slide Number Placeholder 3"/>
          <p:cNvSpPr>
            <a:spLocks noGrp="1"/>
          </p:cNvSpPr>
          <p:nvPr>
            <p:ph type="sldNum" sz="quarter" idx="10"/>
          </p:nvPr>
        </p:nvSpPr>
        <p:spPr/>
        <p:txBody>
          <a:bodyPr/>
          <a:lstStyle/>
          <a:p>
            <a:fld id="{419E5A07-B8C7-40E1-831F-3DB11645913A}" type="slidenum">
              <a:rPr lang="en-GB" smtClean="0"/>
              <a:t>39</a:t>
            </a:fld>
            <a:endParaRPr lang="en-GB"/>
          </a:p>
        </p:txBody>
      </p:sp>
    </p:spTree>
    <p:extLst>
      <p:ext uri="{BB962C8B-B14F-4D97-AF65-F5344CB8AC3E}">
        <p14:creationId xmlns:p14="http://schemas.microsoft.com/office/powerpoint/2010/main" val="4519298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Summary of survey comments on questions: “They seem addressed to  properly resourced MPAs unlike ours &amp; my responses reflect my frustration at this..”</a:t>
            </a:r>
          </a:p>
          <a:p>
            <a:r>
              <a:rPr lang="en-GB" dirty="0"/>
              <a:t>“Leading questions removed”</a:t>
            </a:r>
          </a:p>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44</a:t>
            </a:fld>
            <a:endParaRPr lang="en-GB"/>
          </a:p>
        </p:txBody>
      </p:sp>
    </p:spTree>
    <p:extLst>
      <p:ext uri="{BB962C8B-B14F-4D97-AF65-F5344CB8AC3E}">
        <p14:creationId xmlns:p14="http://schemas.microsoft.com/office/powerpoint/2010/main" val="41067588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Comments on survey questions: “I hope I am wrong about some of the above. These telling questions would be better up front”</a:t>
            </a:r>
          </a:p>
          <a:p>
            <a:r>
              <a:rPr lang="en-GB" dirty="0"/>
              <a:t>“Should include an open question on how to assess how the MPA is 'doing’. Also, an open question on how the MPA and the reasons for notifying it can be promoted.”</a:t>
            </a:r>
          </a:p>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50</a:t>
            </a:fld>
            <a:endParaRPr lang="en-GB"/>
          </a:p>
        </p:txBody>
      </p:sp>
    </p:spTree>
    <p:extLst>
      <p:ext uri="{BB962C8B-B14F-4D97-AF65-F5344CB8AC3E}">
        <p14:creationId xmlns:p14="http://schemas.microsoft.com/office/powerpoint/2010/main" val="19656825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51</a:t>
            </a:fld>
            <a:endParaRPr lang="en-GB"/>
          </a:p>
        </p:txBody>
      </p:sp>
    </p:spTree>
    <p:extLst>
      <p:ext uri="{BB962C8B-B14F-4D97-AF65-F5344CB8AC3E}">
        <p14:creationId xmlns:p14="http://schemas.microsoft.com/office/powerpoint/2010/main" val="2151025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3</a:t>
            </a:fld>
            <a:endParaRPr lang="en-GB"/>
          </a:p>
        </p:txBody>
      </p:sp>
    </p:spTree>
    <p:extLst>
      <p:ext uri="{BB962C8B-B14F-4D97-AF65-F5344CB8AC3E}">
        <p14:creationId xmlns:p14="http://schemas.microsoft.com/office/powerpoint/2010/main" val="653539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19E5A07-B8C7-40E1-831F-3DB11645913A}" type="slidenum">
              <a:rPr lang="en-GB" smtClean="0"/>
              <a:t>5</a:t>
            </a:fld>
            <a:endParaRPr lang="en-GB"/>
          </a:p>
        </p:txBody>
      </p:sp>
    </p:spTree>
    <p:extLst>
      <p:ext uri="{BB962C8B-B14F-4D97-AF65-F5344CB8AC3E}">
        <p14:creationId xmlns:p14="http://schemas.microsoft.com/office/powerpoint/2010/main" val="972612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6</a:t>
            </a:fld>
            <a:endParaRPr lang="en-GB"/>
          </a:p>
        </p:txBody>
      </p:sp>
    </p:spTree>
    <p:extLst>
      <p:ext uri="{BB962C8B-B14F-4D97-AF65-F5344CB8AC3E}">
        <p14:creationId xmlns:p14="http://schemas.microsoft.com/office/powerpoint/2010/main" val="309413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9</a:t>
            </a:fld>
            <a:endParaRPr lang="en-GB"/>
          </a:p>
        </p:txBody>
      </p:sp>
    </p:spTree>
    <p:extLst>
      <p:ext uri="{BB962C8B-B14F-4D97-AF65-F5344CB8AC3E}">
        <p14:creationId xmlns:p14="http://schemas.microsoft.com/office/powerpoint/2010/main" val="1515344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13</a:t>
            </a:fld>
            <a:endParaRPr lang="en-GB"/>
          </a:p>
        </p:txBody>
      </p:sp>
    </p:spTree>
    <p:extLst>
      <p:ext uri="{BB962C8B-B14F-4D97-AF65-F5344CB8AC3E}">
        <p14:creationId xmlns:p14="http://schemas.microsoft.com/office/powerpoint/2010/main" val="2800465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response to the above question: “I have answered 'unsure' for most questions as I have not been involved in the set-up of this MPA. However I will make the following points in relation to the questions above:  Q10/11 - stakeholders have been involved in the designation process (through Finding Sanctuary and Defra consultation), but clearly they are not actively or effectively involved in turning that designation into a working MPA as we have not been asked to be part of a management group for this. Having a county or regional group for MPAs would be a very good thing.  Q13 - Bearing in mind the lines of all MCZ (and other MPA) boundaries follow straight lines and in terms of MCZs, socio-economic pressures mean whole </a:t>
            </a:r>
            <a:r>
              <a:rPr lang="en-GB" dirty="0" err="1"/>
              <a:t>ecotopes</a:t>
            </a:r>
            <a:r>
              <a:rPr lang="en-GB" dirty="0"/>
              <a:t> are rarely protected, I feel it is unlikely that the MPA boundary is based on underlying ecology - although ecology has obviously informed the decision. This is a weakness of the MPA system. Really environmental designations should be based solely on environmental criteria with other factors considered in the implementation of protection after this.  Q14 - the MPA is designated under the MACAA2009 and is implemented mostly through IFCA byelaws, however I would suggest that (a) only the identified features of the MPA are genuinely protected under law (until/unless whole site based system comes into play) and (b) as the implementation of the designation is potentially through various bodies and their own interpretation of the law, there is a wide scope for gaps and lack of genuine protection.”</a:t>
            </a:r>
          </a:p>
          <a:p>
            <a:endParaRPr lang="en-GB" dirty="0"/>
          </a:p>
          <a:p>
            <a:r>
              <a:rPr lang="en-GB" dirty="0"/>
              <a:t>“Ground-truthing habitat types with other stakeholders and data sets as a tool to build common ground and shared interests in the resulting area. Once agreed there will be a basis for all future discussions and negotiations, as well as clearly founded social capital with a collective desire to see good management put in place. The management process needs to be one of co-production of knowledge and measures, resulting in co-management and collaboration across the board. Using a different narrative and language frame of reference will also help, as this can be used constructively to create a shared understanding and 'story' for any given site. It would be good to use the language of 'wilding' in marine contexts, as this could then open up notions of non-intervention (with no-take at the heart of this) and letting the marine environment recover what it will. The key with the Biosphere is that there is an opportunity to join up wilding with terrestrial processes as run-off from land is a factor in altered ecology, as is the removal of shellfish, fishing, tourism and other interventions. Scale is also an issue. I appreciate that Lundy is a no-take reserve and it could be interesting to communicate this through the lens of re-wilding.”</a:t>
            </a:r>
          </a:p>
          <a:p>
            <a:endParaRPr lang="en-GB" dirty="0"/>
          </a:p>
          <a:p>
            <a:r>
              <a:rPr lang="en-GB" dirty="0"/>
              <a:t>In response to suggestions on the survey questions: </a:t>
            </a:r>
          </a:p>
          <a:p>
            <a:r>
              <a:rPr lang="en-GB" dirty="0"/>
              <a:t>“I have little idea what has happened since the MCZ designation, so I have  based my reply on situation then &amp; hearsay.”</a:t>
            </a:r>
          </a:p>
          <a:p>
            <a:r>
              <a:rPr lang="en-GB" dirty="0"/>
              <a:t>“Needs a question(s) on the process for identification of MCZs - around the question was it a balanced process that took account of all of the features that were rare, scarce, in decline or threatened with decline or that were representative and preferably the best. “</a:t>
            </a:r>
          </a:p>
          <a:p>
            <a:r>
              <a:rPr lang="en-GB" dirty="0"/>
              <a:t>“It would be useful to have an 'other comments' section with each question. These are complex issues and so capturing everything within a multiple choice is difficult - although I understand this makes evaluation/interpretation of results more difficult.”</a:t>
            </a:r>
          </a:p>
          <a:p>
            <a:r>
              <a:rPr lang="en-GB" dirty="0"/>
              <a:t>“Some questions could have had more than one answer”</a:t>
            </a:r>
          </a:p>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14</a:t>
            </a:fld>
            <a:endParaRPr lang="en-GB"/>
          </a:p>
        </p:txBody>
      </p:sp>
    </p:spTree>
    <p:extLst>
      <p:ext uri="{BB962C8B-B14F-4D97-AF65-F5344CB8AC3E}">
        <p14:creationId xmlns:p14="http://schemas.microsoft.com/office/powerpoint/2010/main" val="1149943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17</a:t>
            </a:fld>
            <a:endParaRPr lang="en-GB"/>
          </a:p>
        </p:txBody>
      </p:sp>
    </p:spTree>
    <p:extLst>
      <p:ext uri="{BB962C8B-B14F-4D97-AF65-F5344CB8AC3E}">
        <p14:creationId xmlns:p14="http://schemas.microsoft.com/office/powerpoint/2010/main" val="1734119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C24BB-E5CA-4A66-BC90-344A45EF9F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28334C3-B177-487A-917B-3A067AEED9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3F637DE-3694-490D-84AA-B73F4EB3D406}"/>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5" name="Footer Placeholder 4">
            <a:extLst>
              <a:ext uri="{FF2B5EF4-FFF2-40B4-BE49-F238E27FC236}">
                <a16:creationId xmlns:a16="http://schemas.microsoft.com/office/drawing/2014/main" id="{62314083-77DC-453D-B3BF-4E8CFB6A47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372919-8FCC-41C3-9BD9-F6EB28D56936}"/>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103117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14F04-82CA-4D47-A692-31240F044E8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A4C8DC5-0D96-490F-BEA5-BCE95CD437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6DA2FC-A5CA-44BA-B883-C14F32811931}"/>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5" name="Footer Placeholder 4">
            <a:extLst>
              <a:ext uri="{FF2B5EF4-FFF2-40B4-BE49-F238E27FC236}">
                <a16:creationId xmlns:a16="http://schemas.microsoft.com/office/drawing/2014/main" id="{850E2D96-821E-4CA0-8F0E-C7E2A9A3C2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7EE991-A5A3-4EC8-80B9-8E00FEF2605D}"/>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815041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B98542-9ABC-4C34-B4F7-620D58CAB5A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E557DC-2F5C-4126-8B99-42F1F5F6178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606008-7AB4-4538-B25A-D5291A9734B9}"/>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5" name="Footer Placeholder 4">
            <a:extLst>
              <a:ext uri="{FF2B5EF4-FFF2-40B4-BE49-F238E27FC236}">
                <a16:creationId xmlns:a16="http://schemas.microsoft.com/office/drawing/2014/main" id="{E2D21021-E486-4028-B803-17B7C66BB1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60D80D-2FC1-4D3A-80DD-1B475B692448}"/>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1527327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776AF-64DE-4B2B-B1B2-BE8FF08D3BA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3176147-360C-4F2C-B2EC-AB1C8CBBC5C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CA5FBB-5464-4A79-9B88-B0F7C34F3DAC}"/>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5" name="Footer Placeholder 4">
            <a:extLst>
              <a:ext uri="{FF2B5EF4-FFF2-40B4-BE49-F238E27FC236}">
                <a16:creationId xmlns:a16="http://schemas.microsoft.com/office/drawing/2014/main" id="{27A4B829-A2A6-4D75-8AB4-4285B40D34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6D6EA2-AA37-4F42-A0F6-B1A06667C6E0}"/>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3102977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11E96-5D44-47DE-9E98-A5AD135EBA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5C1A268-E3AD-4C56-978F-773E0D17FE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CFDD672-CF36-4533-8F8D-DC523EAAB7B2}"/>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5" name="Footer Placeholder 4">
            <a:extLst>
              <a:ext uri="{FF2B5EF4-FFF2-40B4-BE49-F238E27FC236}">
                <a16:creationId xmlns:a16="http://schemas.microsoft.com/office/drawing/2014/main" id="{56E0830E-45D3-448E-B7CC-247A2CD097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5D4539-BBCE-4FEF-B8FB-F2F1C43044C9}"/>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2013694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1C4A2-8D60-4329-BC29-24DCBA404D2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1384228-48B5-41E9-AD54-DA65B400C3F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C4819C1-9AF1-4FB8-B279-93F1E27F789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3DB4BF9-EB91-49A0-9060-8C803A411C1A}"/>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6" name="Footer Placeholder 5">
            <a:extLst>
              <a:ext uri="{FF2B5EF4-FFF2-40B4-BE49-F238E27FC236}">
                <a16:creationId xmlns:a16="http://schemas.microsoft.com/office/drawing/2014/main" id="{BA0E4C84-8DB6-47A8-A2C8-D9E40A5773D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C1D58D6-5700-4DFD-9EBC-271E7DBFF56F}"/>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2401398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146EE-B10C-4096-80DC-1DD5BA7B90D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0123BCE-9DF6-45AC-A49E-A4B4B273C0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E9B60C2-77D7-441A-803C-E25E5479519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D997CF0-008E-4FBC-A937-2BF998F852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06B6191-42DE-4CEA-976D-F2872EAAA20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A82F67D-C30B-476B-AEED-4569030F6C8F}"/>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8" name="Footer Placeholder 7">
            <a:extLst>
              <a:ext uri="{FF2B5EF4-FFF2-40B4-BE49-F238E27FC236}">
                <a16:creationId xmlns:a16="http://schemas.microsoft.com/office/drawing/2014/main" id="{DA2B0457-C3FB-4FC4-B1C8-82111233338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17C4275-C024-405E-A282-2AEB17BA2580}"/>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2208327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82571-9687-45AD-9F5A-596F2175546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DC0FB17-CE2D-410C-BB1E-1C56AFDC0DDA}"/>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4" name="Footer Placeholder 3">
            <a:extLst>
              <a:ext uri="{FF2B5EF4-FFF2-40B4-BE49-F238E27FC236}">
                <a16:creationId xmlns:a16="http://schemas.microsoft.com/office/drawing/2014/main" id="{291276E7-2ABC-4EBE-B89A-3B08616C664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5FC31CB-AE1E-4A29-B366-726BE01032E5}"/>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4278108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D5490F-049F-41D1-B3CF-0AEFC1680E80}"/>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3" name="Footer Placeholder 2">
            <a:extLst>
              <a:ext uri="{FF2B5EF4-FFF2-40B4-BE49-F238E27FC236}">
                <a16:creationId xmlns:a16="http://schemas.microsoft.com/office/drawing/2014/main" id="{798F6658-6BB9-4EBE-87C7-37DD2A28CC3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A54465F-E54C-484C-BA09-837AD1845C9A}"/>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1349525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6B319-F45A-46AC-AC27-5437EC5502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6B23E99-5EF0-403E-B2CD-8F7426F379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354BFC-B9B0-44E8-8BC3-A987DDEC3A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F710412-0F4F-4CB1-8B92-10E5B81DD5A1}"/>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6" name="Footer Placeholder 5">
            <a:extLst>
              <a:ext uri="{FF2B5EF4-FFF2-40B4-BE49-F238E27FC236}">
                <a16:creationId xmlns:a16="http://schemas.microsoft.com/office/drawing/2014/main" id="{B132E291-804D-4488-BEBE-633AE743FA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CF6127-D4B8-49B7-A328-090B63D90FB2}"/>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2370672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40C38-E73A-4D60-9453-04227DF0BA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47B17ED-577A-4A70-9276-06AE8112DD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AADE743-A1CF-4F4C-9A36-2E093A9FBC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EC156AA-24E7-4518-A228-A4B6D084ECE2}"/>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6" name="Footer Placeholder 5">
            <a:extLst>
              <a:ext uri="{FF2B5EF4-FFF2-40B4-BE49-F238E27FC236}">
                <a16:creationId xmlns:a16="http://schemas.microsoft.com/office/drawing/2014/main" id="{EDF18444-A71C-4C48-B8D3-A13F6E24834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B973AD-26A4-4107-A2A1-481E92C64C4B}"/>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807825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5E9406-5668-470A-A778-CDDA9ADAEB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45CA019-86BF-4BB8-A38A-0B1C3947CA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7BA13A-8CF3-4383-AFE2-3A1AF23696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F0DF84-BC8D-417C-A5D5-7F9273D22502}" type="datetimeFigureOut">
              <a:rPr lang="en-GB" smtClean="0"/>
              <a:t>10/03/2019</a:t>
            </a:fld>
            <a:endParaRPr lang="en-GB"/>
          </a:p>
        </p:txBody>
      </p:sp>
      <p:sp>
        <p:nvSpPr>
          <p:cNvPr id="5" name="Footer Placeholder 4">
            <a:extLst>
              <a:ext uri="{FF2B5EF4-FFF2-40B4-BE49-F238E27FC236}">
                <a16:creationId xmlns:a16="http://schemas.microsoft.com/office/drawing/2014/main" id="{CA604880-FC56-458D-B49E-6D08CAC7C0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0606151-7F11-4D79-A582-96DF682CEC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9AE8D3-BE9C-47E5-AE86-E9052108C8BF}" type="slidenum">
              <a:rPr lang="en-GB" smtClean="0"/>
              <a:t>‹#›</a:t>
            </a:fld>
            <a:endParaRPr lang="en-GB"/>
          </a:p>
        </p:txBody>
      </p:sp>
    </p:spTree>
    <p:extLst>
      <p:ext uri="{BB962C8B-B14F-4D97-AF65-F5344CB8AC3E}">
        <p14:creationId xmlns:p14="http://schemas.microsoft.com/office/powerpoint/2010/main" val="399965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ukseasproject.org.uk/cms-data/reports/Final%20Compass%20Report_1.pdf"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F8CA6BA-6A45-4BD6-A0F7-0F7A8D31F9FD}"/>
              </a:ext>
            </a:extLst>
          </p:cNvPr>
          <p:cNvSpPr/>
          <p:nvPr/>
        </p:nvSpPr>
        <p:spPr>
          <a:xfrm>
            <a:off x="1" y="0"/>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F3DFA6E-6347-4200-9036-D5350A0499BB}"/>
              </a:ext>
            </a:extLst>
          </p:cNvPr>
          <p:cNvSpPr>
            <a:spLocks noGrp="1"/>
          </p:cNvSpPr>
          <p:nvPr>
            <p:ph type="ctrTitle"/>
          </p:nvPr>
        </p:nvSpPr>
        <p:spPr>
          <a:xfrm>
            <a:off x="1524001" y="1375300"/>
            <a:ext cx="9144000" cy="1307328"/>
          </a:xfrm>
        </p:spPr>
        <p:txBody>
          <a:bodyPr>
            <a:normAutofit/>
          </a:bodyPr>
          <a:lstStyle/>
          <a:p>
            <a:r>
              <a:rPr lang="en-GB" dirty="0">
                <a:solidFill>
                  <a:schemeClr val="bg1"/>
                </a:solidFill>
                <a:latin typeface="WWF" panose="02000000000000000000" pitchFamily="50" charset="0"/>
              </a:rPr>
              <a:t>BIDEFORD TO FORELAND POINT MCZ</a:t>
            </a:r>
          </a:p>
        </p:txBody>
      </p:sp>
      <p:sp>
        <p:nvSpPr>
          <p:cNvPr id="3" name="Subtitle 2">
            <a:extLst>
              <a:ext uri="{FF2B5EF4-FFF2-40B4-BE49-F238E27FC236}">
                <a16:creationId xmlns:a16="http://schemas.microsoft.com/office/drawing/2014/main" id="{8EDE768B-5A74-4B1B-A3A4-A63B9A1C4BAB}"/>
              </a:ext>
            </a:extLst>
          </p:cNvPr>
          <p:cNvSpPr>
            <a:spLocks noGrp="1"/>
          </p:cNvSpPr>
          <p:nvPr>
            <p:ph type="subTitle" idx="1"/>
          </p:nvPr>
        </p:nvSpPr>
        <p:spPr>
          <a:xfrm>
            <a:off x="1524001" y="3615601"/>
            <a:ext cx="9144000" cy="1655762"/>
          </a:xfrm>
        </p:spPr>
        <p:txBody>
          <a:bodyPr/>
          <a:lstStyle/>
          <a:p>
            <a:r>
              <a:rPr lang="en-GB" dirty="0">
                <a:solidFill>
                  <a:schemeClr val="bg1"/>
                </a:solidFill>
                <a:latin typeface="Georgia" panose="02040502050405020303" pitchFamily="18" charset="0"/>
              </a:rPr>
              <a:t>November 2018</a:t>
            </a:r>
          </a:p>
        </p:txBody>
      </p:sp>
    </p:spTree>
    <p:extLst>
      <p:ext uri="{BB962C8B-B14F-4D97-AF65-F5344CB8AC3E}">
        <p14:creationId xmlns:p14="http://schemas.microsoft.com/office/powerpoint/2010/main" val="28907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 Was a stakeholder participation process established?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4035570207"/>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2727703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5. Was a socio-economic baseline report produced?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971995213"/>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1702927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7. Was the MPA boundary based on important areas of ecological interest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386270614"/>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4123356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17. Does the protected area have legal status?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116102257"/>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1434638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Do you have any thoughts or ideas on how MPAs could be set up more successfully?</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
        <p:nvSpPr>
          <p:cNvPr id="6" name="Rectangle 5">
            <a:extLst>
              <a:ext uri="{FF2B5EF4-FFF2-40B4-BE49-F238E27FC236}">
                <a16:creationId xmlns:a16="http://schemas.microsoft.com/office/drawing/2014/main" id="{B37E24A4-FF7B-41F2-A1E4-BCFA5C69742E}"/>
              </a:ext>
            </a:extLst>
          </p:cNvPr>
          <p:cNvSpPr/>
          <p:nvPr/>
        </p:nvSpPr>
        <p:spPr>
          <a:xfrm>
            <a:off x="1814630" y="1945846"/>
            <a:ext cx="8455072" cy="369332"/>
          </a:xfrm>
          <a:prstGeom prst="rect">
            <a:avLst/>
          </a:prstGeom>
        </p:spPr>
        <p:txBody>
          <a:bodyPr wrap="none">
            <a:spAutoFit/>
          </a:bodyPr>
          <a:lstStyle/>
          <a:p>
            <a:r>
              <a:rPr lang="en-GB" i="1" dirty="0">
                <a:latin typeface="+mj-lt"/>
              </a:rPr>
              <a:t>“The present processes are necessary to allow all stakeholders to heave representation.” </a:t>
            </a:r>
          </a:p>
        </p:txBody>
      </p:sp>
      <p:sp>
        <p:nvSpPr>
          <p:cNvPr id="3" name="Rectangle 2">
            <a:extLst>
              <a:ext uri="{FF2B5EF4-FFF2-40B4-BE49-F238E27FC236}">
                <a16:creationId xmlns:a16="http://schemas.microsoft.com/office/drawing/2014/main" id="{00188A87-4F47-49D6-87FF-888EE7130D8C}"/>
              </a:ext>
            </a:extLst>
          </p:cNvPr>
          <p:cNvSpPr/>
          <p:nvPr/>
        </p:nvSpPr>
        <p:spPr>
          <a:xfrm>
            <a:off x="2457862" y="2537959"/>
            <a:ext cx="5424049" cy="369332"/>
          </a:xfrm>
          <a:prstGeom prst="rect">
            <a:avLst/>
          </a:prstGeom>
        </p:spPr>
        <p:txBody>
          <a:bodyPr wrap="none">
            <a:spAutoFit/>
          </a:bodyPr>
          <a:lstStyle/>
          <a:p>
            <a:r>
              <a:rPr lang="en-GB" i="1" dirty="0">
                <a:latin typeface="+mj-lt"/>
              </a:rPr>
              <a:t>“Greater academic input from universities, the MBA etc.”</a:t>
            </a:r>
          </a:p>
        </p:txBody>
      </p:sp>
      <p:sp>
        <p:nvSpPr>
          <p:cNvPr id="4" name="Rectangle 3">
            <a:extLst>
              <a:ext uri="{FF2B5EF4-FFF2-40B4-BE49-F238E27FC236}">
                <a16:creationId xmlns:a16="http://schemas.microsoft.com/office/drawing/2014/main" id="{B0398434-6EE1-412F-9B6D-A5134E59BD61}"/>
              </a:ext>
            </a:extLst>
          </p:cNvPr>
          <p:cNvSpPr/>
          <p:nvPr/>
        </p:nvSpPr>
        <p:spPr>
          <a:xfrm>
            <a:off x="3112204" y="3130072"/>
            <a:ext cx="8431506" cy="1754326"/>
          </a:xfrm>
          <a:prstGeom prst="rect">
            <a:avLst/>
          </a:prstGeom>
        </p:spPr>
        <p:txBody>
          <a:bodyPr wrap="square">
            <a:spAutoFit/>
          </a:bodyPr>
          <a:lstStyle/>
          <a:p>
            <a:r>
              <a:rPr lang="en-GB" i="1" dirty="0">
                <a:latin typeface="+mj-lt"/>
              </a:rPr>
              <a:t>“The MCZ process was flawed in three main ways: 1. It used the Ecological Network Guidance as a prescriptive tool and that tool was developed to satisfy the scientifically indefensible goal of an 'ecologically coherent network'. 2. Commercial interests were brought to the fore very early in the process and experienced scientists were generally not able to contribute substantially (sometimes because of lack of availability). 3. Any deviation (that may have been meaningful) form the ENG was not permitted.” </a:t>
            </a:r>
          </a:p>
        </p:txBody>
      </p:sp>
      <p:sp>
        <p:nvSpPr>
          <p:cNvPr id="7" name="Rectangle 6">
            <a:extLst>
              <a:ext uri="{FF2B5EF4-FFF2-40B4-BE49-F238E27FC236}">
                <a16:creationId xmlns:a16="http://schemas.microsoft.com/office/drawing/2014/main" id="{5747B2E4-4E30-4063-8CFC-64871F365FBD}"/>
              </a:ext>
            </a:extLst>
          </p:cNvPr>
          <p:cNvSpPr/>
          <p:nvPr/>
        </p:nvSpPr>
        <p:spPr>
          <a:xfrm>
            <a:off x="3956936" y="5107179"/>
            <a:ext cx="6096000" cy="923330"/>
          </a:xfrm>
          <a:prstGeom prst="rect">
            <a:avLst/>
          </a:prstGeom>
        </p:spPr>
        <p:txBody>
          <a:bodyPr>
            <a:spAutoFit/>
          </a:bodyPr>
          <a:lstStyle/>
          <a:p>
            <a:r>
              <a:rPr lang="en-GB" i="1" dirty="0">
                <a:latin typeface="+mj-lt"/>
              </a:rPr>
              <a:t>“From an early meeting I recall that we were unsure what the objective was so it was difficult to identify a pathway. I am still unsure what the ultimate goal is.”</a:t>
            </a:r>
          </a:p>
        </p:txBody>
      </p:sp>
      <p:sp>
        <p:nvSpPr>
          <p:cNvPr id="10" name="Rectangle 9">
            <a:extLst>
              <a:ext uri="{FF2B5EF4-FFF2-40B4-BE49-F238E27FC236}">
                <a16:creationId xmlns:a16="http://schemas.microsoft.com/office/drawing/2014/main" id="{7AC56E37-1640-4856-8F48-89C45F188F34}"/>
              </a:ext>
            </a:extLst>
          </p:cNvPr>
          <p:cNvSpPr/>
          <p:nvPr/>
        </p:nvSpPr>
        <p:spPr>
          <a:xfrm>
            <a:off x="7004936" y="6402159"/>
            <a:ext cx="4931671" cy="369332"/>
          </a:xfrm>
          <a:prstGeom prst="rect">
            <a:avLst/>
          </a:prstGeom>
        </p:spPr>
        <p:txBody>
          <a:bodyPr wrap="none">
            <a:spAutoFit/>
          </a:bodyPr>
          <a:lstStyle/>
          <a:p>
            <a:r>
              <a:rPr lang="en-GB" b="1" dirty="0">
                <a:latin typeface="+mj-lt"/>
              </a:rPr>
              <a:t>Two further responses in the notes section below…..</a:t>
            </a:r>
          </a:p>
        </p:txBody>
      </p:sp>
    </p:spTree>
    <p:extLst>
      <p:ext uri="{BB962C8B-B14F-4D97-AF65-F5344CB8AC3E}">
        <p14:creationId xmlns:p14="http://schemas.microsoft.com/office/powerpoint/2010/main" val="500560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20. Does the protected area have a management plan?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79685089"/>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1827052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12. Does the MPA have objectives that consider environmental factors?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887074406"/>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3191439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13. Does the MPA have objectives that consider socio-economic factors?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394123970"/>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4114639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24. Does the MPA have a business plan describing how income can be generated to deliver the MPA objectives in the long term?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550998109"/>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1223786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8. Does the protected area have well-defined spatial units (zones) that direct the type, location and/or time of allowable human activities?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4190286501"/>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3987835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5482F1D-8AD0-44C2-B92C-CC9A702A7847}"/>
              </a:ext>
            </a:extLst>
          </p:cNvPr>
          <p:cNvSpPr/>
          <p:nvPr/>
        </p:nvSpPr>
        <p:spPr>
          <a:xfrm>
            <a:off x="211304" y="1726309"/>
            <a:ext cx="4176464" cy="2123658"/>
          </a:xfrm>
          <a:prstGeom prst="rect">
            <a:avLst/>
          </a:prstGeom>
        </p:spPr>
        <p:txBody>
          <a:bodyPr wrap="square">
            <a:spAutoFit/>
          </a:bodyPr>
          <a:lstStyle/>
          <a:p>
            <a:r>
              <a:rPr lang="en-GB" sz="1200" b="1" dirty="0">
                <a:solidFill>
                  <a:prstClr val="black"/>
                </a:solidFill>
                <a:latin typeface="Georgia" panose="02040502050405020303" pitchFamily="18" charset="0"/>
              </a:rPr>
              <a:t>WWF’s UK SEAS </a:t>
            </a:r>
            <a:r>
              <a:rPr lang="en-GB" sz="1200" dirty="0">
                <a:solidFill>
                  <a:prstClr val="black"/>
                </a:solidFill>
                <a:latin typeface="Georgia" panose="02040502050405020303" pitchFamily="18" charset="0"/>
              </a:rPr>
              <a:t>project is all about trying to improve how marine protected areas (MPAs) in the UK are managed.  We hope to do this by testing new approaches to management in our case study areas in North Devon (with the North Devon Marine Pioneer) and in the Outer Hebrides.  The first step in that journey is to understand how they are being managed at the moment, to gather baseline information on where we are doing really well, and where we could focus energy on improving.  The Compass survey forms part of that baseline assessment.</a:t>
            </a:r>
          </a:p>
          <a:p>
            <a:r>
              <a:rPr lang="en-GB" sz="1200" dirty="0">
                <a:solidFill>
                  <a:prstClr val="black"/>
                </a:solidFill>
                <a:latin typeface="Georgia" panose="02040502050405020303" pitchFamily="18" charset="0"/>
              </a:rPr>
              <a:t>It’s a pretty neat technique.  </a:t>
            </a:r>
          </a:p>
        </p:txBody>
      </p:sp>
      <p:sp>
        <p:nvSpPr>
          <p:cNvPr id="5" name="Rectangle 4">
            <a:extLst>
              <a:ext uri="{FF2B5EF4-FFF2-40B4-BE49-F238E27FC236}">
                <a16:creationId xmlns:a16="http://schemas.microsoft.com/office/drawing/2014/main" id="{E30C5472-D9A2-4C08-9B1C-6004C6E0855D}"/>
              </a:ext>
            </a:extLst>
          </p:cNvPr>
          <p:cNvSpPr/>
          <p:nvPr/>
        </p:nvSpPr>
        <p:spPr>
          <a:xfrm>
            <a:off x="169744" y="4002372"/>
            <a:ext cx="4166878" cy="2677656"/>
          </a:xfrm>
          <a:prstGeom prst="rect">
            <a:avLst/>
          </a:prstGeom>
        </p:spPr>
        <p:txBody>
          <a:bodyPr wrap="square">
            <a:spAutoFit/>
          </a:bodyPr>
          <a:lstStyle/>
          <a:p>
            <a:r>
              <a:rPr lang="en-GB" sz="1200" b="1" dirty="0">
                <a:solidFill>
                  <a:prstClr val="black"/>
                </a:solidFill>
                <a:latin typeface="Georgia" panose="02040502050405020303" pitchFamily="18" charset="0"/>
              </a:rPr>
              <a:t>The Compass </a:t>
            </a:r>
            <a:r>
              <a:rPr lang="en-GB" sz="1200" dirty="0">
                <a:solidFill>
                  <a:prstClr val="black"/>
                </a:solidFill>
                <a:latin typeface="Georgia" panose="02040502050405020303" pitchFamily="18" charset="0"/>
              </a:rPr>
              <a:t>divides the process of establishing an MPA into three stages:</a:t>
            </a:r>
          </a:p>
          <a:p>
            <a:pPr marL="228600" indent="-228600">
              <a:buFont typeface="+mj-lt"/>
              <a:buAutoNum type="arabicPeriod"/>
            </a:pPr>
            <a:r>
              <a:rPr lang="en-GB" sz="1200" dirty="0">
                <a:solidFill>
                  <a:prstClr val="black"/>
                </a:solidFill>
                <a:latin typeface="Georgia" panose="02040502050405020303" pitchFamily="18" charset="0"/>
              </a:rPr>
              <a:t>The “Creation phase”: In the UK we would call that the ‘designation process’.  This involves gathering all the data needed and working with stakeholders to develop management rules.   </a:t>
            </a:r>
          </a:p>
          <a:p>
            <a:pPr marL="228600" indent="-228600">
              <a:buFont typeface="+mj-lt"/>
              <a:buAutoNum type="arabicPeriod"/>
            </a:pPr>
            <a:r>
              <a:rPr lang="en-GB" sz="1200" dirty="0">
                <a:solidFill>
                  <a:prstClr val="black"/>
                </a:solidFill>
                <a:latin typeface="Georgia" panose="02040502050405020303" pitchFamily="18" charset="0"/>
              </a:rPr>
              <a:t>The “Pioneer phase”:  The pioneer phase is when management becomes operational and the management team starts monitoring and building programmes to support delivery of the objectives. </a:t>
            </a:r>
          </a:p>
          <a:p>
            <a:pPr marL="228600" indent="-228600">
              <a:buFont typeface="+mj-lt"/>
              <a:buAutoNum type="arabicPeriod"/>
            </a:pPr>
            <a:r>
              <a:rPr lang="en-GB" sz="1200" dirty="0">
                <a:solidFill>
                  <a:prstClr val="black"/>
                </a:solidFill>
                <a:latin typeface="Georgia" panose="02040502050405020303" pitchFamily="18" charset="0"/>
              </a:rPr>
              <a:t>The “Self-sufficiency phase”:  By this point the MPA is well on the way to technical, organisational and financial self-sufficiency and the environmental and social benefits of the MPA are being felt.</a:t>
            </a:r>
          </a:p>
        </p:txBody>
      </p:sp>
      <p:sp>
        <p:nvSpPr>
          <p:cNvPr id="6" name="Rectangle 5">
            <a:extLst>
              <a:ext uri="{FF2B5EF4-FFF2-40B4-BE49-F238E27FC236}">
                <a16:creationId xmlns:a16="http://schemas.microsoft.com/office/drawing/2014/main" id="{2585A4F0-6B03-49E3-8D0A-A63EA2113FD0}"/>
              </a:ext>
            </a:extLst>
          </p:cNvPr>
          <p:cNvSpPr/>
          <p:nvPr/>
        </p:nvSpPr>
        <p:spPr>
          <a:xfrm>
            <a:off x="4570681" y="2389452"/>
            <a:ext cx="3014656" cy="4524315"/>
          </a:xfrm>
          <a:prstGeom prst="rect">
            <a:avLst/>
          </a:prstGeom>
        </p:spPr>
        <p:txBody>
          <a:bodyPr wrap="square">
            <a:spAutoFit/>
          </a:bodyPr>
          <a:lstStyle/>
          <a:p>
            <a:r>
              <a:rPr lang="en-GB" sz="1200" b="1" dirty="0">
                <a:solidFill>
                  <a:prstClr val="black"/>
                </a:solidFill>
                <a:latin typeface="Georgia" panose="02040502050405020303" pitchFamily="18" charset="0"/>
              </a:rPr>
              <a:t>Progress is measured using 38 criteria </a:t>
            </a:r>
            <a:r>
              <a:rPr lang="en-GB" sz="1200" dirty="0">
                <a:solidFill>
                  <a:prstClr val="black"/>
                </a:solidFill>
                <a:latin typeface="Georgia" panose="02040502050405020303" pitchFamily="18" charset="0"/>
              </a:rPr>
              <a:t>that cover a range of management issues including things like setting objectives, collecting information, creating plans, involving stakeholders and monitoring etc.  Each criteria is scored out of 3, from 0 = it is not being done, to 3 = it is being done really well.  The criteria are arranged around the outside of the compass.  The stages and criteria may vary somewhat from one MPA to the next, however to achieve </a:t>
            </a:r>
            <a:r>
              <a:rPr lang="en-GB" sz="1200" b="1" i="1" dirty="0">
                <a:solidFill>
                  <a:prstClr val="black"/>
                </a:solidFill>
                <a:latin typeface="Georgia" panose="02040502050405020303" pitchFamily="18" charset="0"/>
              </a:rPr>
              <a:t>effective MPA management</a:t>
            </a:r>
            <a:r>
              <a:rPr lang="en-GB" sz="1200" dirty="0">
                <a:solidFill>
                  <a:prstClr val="black"/>
                </a:solidFill>
                <a:latin typeface="Georgia" panose="02040502050405020303" pitchFamily="18" charset="0"/>
              </a:rPr>
              <a:t> all of them need to be considered at some point. A quick look at the results will tell you what stage the MPA is at (creation, pioneer or self-sufficiency) and what the MPA is doing well on and what it needs to improve. The tool can be used to track the course of MPA development over time and help managers with day-to-day organisation of their MPA by filling in the progress made year after year.</a:t>
            </a:r>
          </a:p>
          <a:p>
            <a:endParaRPr lang="en-GB" sz="1200" dirty="0">
              <a:solidFill>
                <a:prstClr val="black"/>
              </a:solidFill>
              <a:latin typeface="Georgia" panose="02040502050405020303" pitchFamily="18" charset="0"/>
            </a:endParaRPr>
          </a:p>
        </p:txBody>
      </p:sp>
      <p:sp>
        <p:nvSpPr>
          <p:cNvPr id="7" name="TextBox 6">
            <a:extLst>
              <a:ext uri="{FF2B5EF4-FFF2-40B4-BE49-F238E27FC236}">
                <a16:creationId xmlns:a16="http://schemas.microsoft.com/office/drawing/2014/main" id="{B2C3F2CE-436F-4501-9F67-F49563EC81E9}"/>
              </a:ext>
            </a:extLst>
          </p:cNvPr>
          <p:cNvSpPr txBox="1"/>
          <p:nvPr/>
        </p:nvSpPr>
        <p:spPr>
          <a:xfrm>
            <a:off x="-1" y="0"/>
            <a:ext cx="7702649" cy="1600438"/>
          </a:xfrm>
          <a:prstGeom prst="rect">
            <a:avLst/>
          </a:prstGeom>
          <a:solidFill>
            <a:schemeClr val="tx1"/>
          </a:solidFill>
        </p:spPr>
        <p:txBody>
          <a:bodyPr wrap="square" lIns="252000" rIns="180000" rtlCol="0">
            <a:spAutoFit/>
          </a:bodyPr>
          <a:lstStyle/>
          <a:p>
            <a:endParaRPr lang="en-GB" sz="3200" dirty="0">
              <a:solidFill>
                <a:prstClr val="white"/>
              </a:solidFill>
              <a:latin typeface="WWF" pitchFamily="50" charset="0"/>
            </a:endParaRPr>
          </a:p>
          <a:p>
            <a:r>
              <a:rPr lang="en-GB" sz="4800" dirty="0">
                <a:solidFill>
                  <a:prstClr val="white"/>
                </a:solidFill>
                <a:latin typeface="WWF" pitchFamily="50" charset="0"/>
              </a:rPr>
              <a:t>THE COMPASS </a:t>
            </a:r>
          </a:p>
          <a:p>
            <a:endParaRPr lang="en-GB" dirty="0">
              <a:solidFill>
                <a:prstClr val="white"/>
              </a:solidFill>
              <a:latin typeface="WWF" pitchFamily="50" charset="0"/>
            </a:endParaRPr>
          </a:p>
        </p:txBody>
      </p:sp>
      <p:grpSp>
        <p:nvGrpSpPr>
          <p:cNvPr id="8" name="Group 7">
            <a:extLst>
              <a:ext uri="{FF2B5EF4-FFF2-40B4-BE49-F238E27FC236}">
                <a16:creationId xmlns:a16="http://schemas.microsoft.com/office/drawing/2014/main" id="{850E6A1B-757C-4453-90FE-522285B532A8}"/>
              </a:ext>
            </a:extLst>
          </p:cNvPr>
          <p:cNvGrpSpPr>
            <a:grpSpLocks noChangeAspect="1"/>
          </p:cNvGrpSpPr>
          <p:nvPr/>
        </p:nvGrpSpPr>
        <p:grpSpPr>
          <a:xfrm>
            <a:off x="5333003" y="55420"/>
            <a:ext cx="2529625" cy="2267721"/>
            <a:chOff x="1234846" y="676306"/>
            <a:chExt cx="6067132" cy="5438972"/>
          </a:xfrm>
        </p:grpSpPr>
        <p:sp>
          <p:nvSpPr>
            <p:cNvPr id="9" name="Oval 8">
              <a:extLst>
                <a:ext uri="{FF2B5EF4-FFF2-40B4-BE49-F238E27FC236}">
                  <a16:creationId xmlns:a16="http://schemas.microsoft.com/office/drawing/2014/main" id="{74F222B2-3FF4-435F-8673-A816746B8467}"/>
                </a:ext>
              </a:extLst>
            </p:cNvPr>
            <p:cNvSpPr>
              <a:spLocks noChangeAspect="1"/>
            </p:cNvSpPr>
            <p:nvPr/>
          </p:nvSpPr>
          <p:spPr>
            <a:xfrm>
              <a:off x="1547664" y="692696"/>
              <a:ext cx="5400000" cy="5400600"/>
            </a:xfrm>
            <a:prstGeom prst="ellipse">
              <a:avLst/>
            </a:prstGeo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solidFill>
                  <a:prstClr val="black"/>
                </a:solidFill>
              </a:endParaRPr>
            </a:p>
          </p:txBody>
        </p:sp>
        <p:cxnSp>
          <p:nvCxnSpPr>
            <p:cNvPr id="10" name="Straight Connector 9">
              <a:extLst>
                <a:ext uri="{FF2B5EF4-FFF2-40B4-BE49-F238E27FC236}">
                  <a16:creationId xmlns:a16="http://schemas.microsoft.com/office/drawing/2014/main" id="{451508BB-1B9B-45A3-8FEB-BF6E127AE09B}"/>
                </a:ext>
              </a:extLst>
            </p:cNvPr>
            <p:cNvCxnSpPr>
              <a:stCxn id="9" idx="0"/>
              <a:endCxn id="9" idx="4"/>
            </p:cNvCxnSpPr>
            <p:nvPr/>
          </p:nvCxnSpPr>
          <p:spPr>
            <a:xfrm>
              <a:off x="4247664" y="692696"/>
              <a:ext cx="0" cy="5400600"/>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E44CAAE-145C-4D7F-AEE8-C7E2F2DB2716}"/>
                </a:ext>
              </a:extLst>
            </p:cNvPr>
            <p:cNvCxnSpPr/>
            <p:nvPr/>
          </p:nvCxnSpPr>
          <p:spPr>
            <a:xfrm flipH="1">
              <a:off x="2230505" y="1591378"/>
              <a:ext cx="4024116" cy="3598946"/>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CCFF8EC-783D-4EA9-9B18-AD22BE7487C4}"/>
                </a:ext>
              </a:extLst>
            </p:cNvPr>
            <p:cNvCxnSpPr/>
            <p:nvPr/>
          </p:nvCxnSpPr>
          <p:spPr>
            <a:xfrm>
              <a:off x="3395894" y="826392"/>
              <a:ext cx="1712135" cy="5114504"/>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C17EBAB-1795-409E-AE39-BA6D79CE03EB}"/>
                </a:ext>
              </a:extLst>
            </p:cNvPr>
            <p:cNvCxnSpPr/>
            <p:nvPr/>
          </p:nvCxnSpPr>
          <p:spPr>
            <a:xfrm flipH="1">
              <a:off x="1577474" y="2983982"/>
              <a:ext cx="5340806" cy="8456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9DB03DE-74E1-4E13-BD91-ED14EF8A5B40}"/>
                </a:ext>
              </a:extLst>
            </p:cNvPr>
            <p:cNvCxnSpPr/>
            <p:nvPr/>
          </p:nvCxnSpPr>
          <p:spPr>
            <a:xfrm>
              <a:off x="3796337" y="739546"/>
              <a:ext cx="924719" cy="532193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AB2846D-B8BC-4C1E-B776-FD646940F84D}"/>
                </a:ext>
              </a:extLst>
            </p:cNvPr>
            <p:cNvCxnSpPr/>
            <p:nvPr/>
          </p:nvCxnSpPr>
          <p:spPr>
            <a:xfrm>
              <a:off x="3020673" y="997496"/>
              <a:ext cx="2488659" cy="47755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542E904-0C2D-46B6-82D5-F6A65DB309B2}"/>
                </a:ext>
              </a:extLst>
            </p:cNvPr>
            <p:cNvCxnSpPr/>
            <p:nvPr/>
          </p:nvCxnSpPr>
          <p:spPr>
            <a:xfrm flipH="1" flipV="1">
              <a:off x="1711275" y="2528217"/>
              <a:ext cx="5093386" cy="1737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3A7E37B-BA76-43BA-961B-5B892E7A7562}"/>
                </a:ext>
              </a:extLst>
            </p:cNvPr>
            <p:cNvCxnSpPr/>
            <p:nvPr/>
          </p:nvCxnSpPr>
          <p:spPr>
            <a:xfrm>
              <a:off x="1868930" y="2149843"/>
              <a:ext cx="4778385" cy="24766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E7A2F22-B393-4420-83A8-3B875F26452D}"/>
                </a:ext>
              </a:extLst>
            </p:cNvPr>
            <p:cNvCxnSpPr/>
            <p:nvPr/>
          </p:nvCxnSpPr>
          <p:spPr>
            <a:xfrm>
              <a:off x="1577474" y="2983982"/>
              <a:ext cx="5340806" cy="8456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B51634-6599-43E5-A425-5A31F45F1C24}"/>
                </a:ext>
              </a:extLst>
            </p:cNvPr>
            <p:cNvCxnSpPr/>
            <p:nvPr/>
          </p:nvCxnSpPr>
          <p:spPr>
            <a:xfrm flipH="1">
              <a:off x="1812902" y="2244436"/>
              <a:ext cx="4854598" cy="2315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B774D69-B13D-4E23-95FB-C8FEC5E964BE}"/>
                </a:ext>
              </a:extLst>
            </p:cNvPr>
            <p:cNvCxnSpPr/>
            <p:nvPr/>
          </p:nvCxnSpPr>
          <p:spPr>
            <a:xfrm flipH="1">
              <a:off x="3341008" y="826392"/>
              <a:ext cx="1801704" cy="5114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4B7A929-1548-48DC-B822-E2A42AE440E1}"/>
                </a:ext>
              </a:extLst>
            </p:cNvPr>
            <p:cNvCxnSpPr/>
            <p:nvPr/>
          </p:nvCxnSpPr>
          <p:spPr>
            <a:xfrm>
              <a:off x="2072449" y="1805868"/>
              <a:ext cx="4371348" cy="315597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70594FD-CF3D-449B-AC75-21E14144B02E}"/>
                </a:ext>
              </a:extLst>
            </p:cNvPr>
            <p:cNvCxnSpPr/>
            <p:nvPr/>
          </p:nvCxnSpPr>
          <p:spPr>
            <a:xfrm flipH="1">
              <a:off x="2546668" y="1272707"/>
              <a:ext cx="3361101" cy="4213693"/>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6B41F81-4E8B-42CB-8213-6BA042E171E1}"/>
                </a:ext>
              </a:extLst>
            </p:cNvPr>
            <p:cNvCxnSpPr/>
            <p:nvPr/>
          </p:nvCxnSpPr>
          <p:spPr>
            <a:xfrm flipH="1">
              <a:off x="3771528" y="739546"/>
              <a:ext cx="949528" cy="532193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252D2E6-D4F9-491D-B85C-A617358C3D22}"/>
                </a:ext>
              </a:extLst>
            </p:cNvPr>
            <p:cNvCxnSpPr>
              <a:stCxn id="9" idx="1"/>
              <a:endCxn id="9" idx="5"/>
            </p:cNvCxnSpPr>
            <p:nvPr/>
          </p:nvCxnSpPr>
          <p:spPr>
            <a:xfrm>
              <a:off x="2338476" y="1483596"/>
              <a:ext cx="3818376" cy="3818800"/>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CA2AAE6-F999-4CD6-9CAC-DC4ECEA01FCE}"/>
                </a:ext>
              </a:extLst>
            </p:cNvPr>
            <p:cNvCxnSpPr>
              <a:stCxn id="9" idx="6"/>
              <a:endCxn id="9" idx="2"/>
            </p:cNvCxnSpPr>
            <p:nvPr/>
          </p:nvCxnSpPr>
          <p:spPr>
            <a:xfrm flipH="1">
              <a:off x="1547664" y="3392996"/>
              <a:ext cx="5400000" cy="0"/>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C42DAB1-1D8B-4E81-BC96-51B97E784F8D}"/>
                </a:ext>
              </a:extLst>
            </p:cNvPr>
            <p:cNvCxnSpPr/>
            <p:nvPr/>
          </p:nvCxnSpPr>
          <p:spPr>
            <a:xfrm flipH="1">
              <a:off x="2001247" y="1914364"/>
              <a:ext cx="4502745" cy="2959751"/>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121951A-FCD0-4A7E-9095-79E2DB0DF10A}"/>
                </a:ext>
              </a:extLst>
            </p:cNvPr>
            <p:cNvCxnSpPr/>
            <p:nvPr/>
          </p:nvCxnSpPr>
          <p:spPr>
            <a:xfrm flipH="1">
              <a:off x="1673760" y="2597011"/>
              <a:ext cx="5151276" cy="16113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B9F8EE9-4D8D-49D1-8C1F-67D5C0EE3F9F}"/>
                </a:ext>
              </a:extLst>
            </p:cNvPr>
            <p:cNvCxnSpPr/>
            <p:nvPr/>
          </p:nvCxnSpPr>
          <p:spPr>
            <a:xfrm>
              <a:off x="2683291" y="1213945"/>
              <a:ext cx="3172882" cy="4348655"/>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67C7DAB-0F22-4153-956C-26D681C3C165}"/>
                </a:ext>
              </a:extLst>
            </p:cNvPr>
            <p:cNvCxnSpPr/>
            <p:nvPr/>
          </p:nvCxnSpPr>
          <p:spPr>
            <a:xfrm flipH="1">
              <a:off x="2916412" y="1026192"/>
              <a:ext cx="2621584" cy="4708396"/>
            </a:xfrm>
            <a:prstGeom prst="line">
              <a:avLst/>
            </a:prstGeom>
          </p:spPr>
          <p:style>
            <a:lnRef idx="1">
              <a:schemeClr val="accent1"/>
            </a:lnRef>
            <a:fillRef idx="0">
              <a:schemeClr val="accent1"/>
            </a:fillRef>
            <a:effectRef idx="0">
              <a:schemeClr val="accent1"/>
            </a:effectRef>
            <a:fontRef idx="minor">
              <a:schemeClr val="tx1"/>
            </a:fontRef>
          </p:style>
        </p:cxnSp>
        <p:sp>
          <p:nvSpPr>
            <p:cNvPr id="30" name="4-Point Star 62">
              <a:extLst>
                <a:ext uri="{FF2B5EF4-FFF2-40B4-BE49-F238E27FC236}">
                  <a16:creationId xmlns:a16="http://schemas.microsoft.com/office/drawing/2014/main" id="{8F963F45-2C99-4505-A05F-F703A9ABA284}"/>
                </a:ext>
              </a:extLst>
            </p:cNvPr>
            <p:cNvSpPr/>
            <p:nvPr/>
          </p:nvSpPr>
          <p:spPr>
            <a:xfrm>
              <a:off x="4099058" y="3247192"/>
              <a:ext cx="294468" cy="309966"/>
            </a:xfrm>
            <a:prstGeom prst="star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1" name="Oval 30">
              <a:extLst>
                <a:ext uri="{FF2B5EF4-FFF2-40B4-BE49-F238E27FC236}">
                  <a16:creationId xmlns:a16="http://schemas.microsoft.com/office/drawing/2014/main" id="{7C639155-4BBE-46BB-98E0-7D096F305D28}"/>
                </a:ext>
              </a:extLst>
            </p:cNvPr>
            <p:cNvSpPr>
              <a:spLocks noChangeAspect="1"/>
            </p:cNvSpPr>
            <p:nvPr/>
          </p:nvSpPr>
          <p:spPr>
            <a:xfrm>
              <a:off x="2384865" y="1543314"/>
              <a:ext cx="3713990" cy="3714402"/>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solidFill>
                  <a:prstClr val="black"/>
                </a:solidFill>
              </a:endParaRPr>
            </a:p>
          </p:txBody>
        </p:sp>
        <p:sp>
          <p:nvSpPr>
            <p:cNvPr id="32" name="Oval 31">
              <a:extLst>
                <a:ext uri="{FF2B5EF4-FFF2-40B4-BE49-F238E27FC236}">
                  <a16:creationId xmlns:a16="http://schemas.microsoft.com/office/drawing/2014/main" id="{A2E9AB64-5DB3-4C26-940A-87BDA3A3C504}"/>
                </a:ext>
              </a:extLst>
            </p:cNvPr>
            <p:cNvSpPr>
              <a:spLocks noChangeAspect="1"/>
            </p:cNvSpPr>
            <p:nvPr/>
          </p:nvSpPr>
          <p:spPr>
            <a:xfrm>
              <a:off x="3208633" y="2378069"/>
              <a:ext cx="2037142" cy="2037368"/>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solidFill>
                  <a:prstClr val="black"/>
                </a:solidFill>
              </a:endParaRPr>
            </a:p>
          </p:txBody>
        </p:sp>
        <p:sp>
          <p:nvSpPr>
            <p:cNvPr id="33" name="Pie 65">
              <a:extLst>
                <a:ext uri="{FF2B5EF4-FFF2-40B4-BE49-F238E27FC236}">
                  <a16:creationId xmlns:a16="http://schemas.microsoft.com/office/drawing/2014/main" id="{A1646545-1973-40F2-AE41-32A80D13C0BF}"/>
                </a:ext>
              </a:extLst>
            </p:cNvPr>
            <p:cNvSpPr/>
            <p:nvPr/>
          </p:nvSpPr>
          <p:spPr>
            <a:xfrm rot="9625439">
              <a:off x="1547664" y="676306"/>
              <a:ext cx="5400000" cy="5416990"/>
            </a:xfrm>
            <a:prstGeom prst="pie">
              <a:avLst>
                <a:gd name="adj1" fmla="val 6566544"/>
                <a:gd name="adj2" fmla="val 16236588"/>
              </a:avLst>
            </a:prstGeom>
            <a:solidFill>
              <a:srgbClr val="CCFFCC">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34" name="Pie 66">
              <a:extLst>
                <a:ext uri="{FF2B5EF4-FFF2-40B4-BE49-F238E27FC236}">
                  <a16:creationId xmlns:a16="http://schemas.microsoft.com/office/drawing/2014/main" id="{003D28DD-769F-4703-986D-40E97C64476B}"/>
                </a:ext>
              </a:extLst>
            </p:cNvPr>
            <p:cNvSpPr/>
            <p:nvPr/>
          </p:nvSpPr>
          <p:spPr>
            <a:xfrm rot="9625439">
              <a:off x="1542563" y="698288"/>
              <a:ext cx="5400000" cy="5416990"/>
            </a:xfrm>
            <a:prstGeom prst="pie">
              <a:avLst>
                <a:gd name="adj1" fmla="val 16213035"/>
                <a:gd name="adj2" fmla="val 1706926"/>
              </a:avLst>
            </a:prstGeom>
            <a:solidFill>
              <a:srgbClr val="66FF99">
                <a:alpha val="2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35" name="Pie 67">
              <a:extLst>
                <a:ext uri="{FF2B5EF4-FFF2-40B4-BE49-F238E27FC236}">
                  <a16:creationId xmlns:a16="http://schemas.microsoft.com/office/drawing/2014/main" id="{0274A8DD-D873-41DA-97CF-9639E8E8FADF}"/>
                </a:ext>
              </a:extLst>
            </p:cNvPr>
            <p:cNvSpPr/>
            <p:nvPr/>
          </p:nvSpPr>
          <p:spPr>
            <a:xfrm rot="9625439">
              <a:off x="1542563" y="676775"/>
              <a:ext cx="5400000" cy="5416990"/>
            </a:xfrm>
            <a:prstGeom prst="pie">
              <a:avLst>
                <a:gd name="adj1" fmla="val 1670633"/>
                <a:gd name="adj2" fmla="val 6571430"/>
              </a:avLst>
            </a:prstGeom>
            <a:solidFill>
              <a:srgbClr val="006666">
                <a:alpha val="2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36" name="4-Point Star 68">
              <a:extLst>
                <a:ext uri="{FF2B5EF4-FFF2-40B4-BE49-F238E27FC236}">
                  <a16:creationId xmlns:a16="http://schemas.microsoft.com/office/drawing/2014/main" id="{8715D039-2834-4520-8718-1F81CF4178E5}"/>
                </a:ext>
              </a:extLst>
            </p:cNvPr>
            <p:cNvSpPr/>
            <p:nvPr/>
          </p:nvSpPr>
          <p:spPr>
            <a:xfrm>
              <a:off x="4099058" y="3251800"/>
              <a:ext cx="294468" cy="309966"/>
            </a:xfrm>
            <a:prstGeom prst="star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7" name="TextBox 36">
              <a:extLst>
                <a:ext uri="{FF2B5EF4-FFF2-40B4-BE49-F238E27FC236}">
                  <a16:creationId xmlns:a16="http://schemas.microsoft.com/office/drawing/2014/main" id="{A351AC30-187A-47E6-B527-020DA738266E}"/>
                </a:ext>
              </a:extLst>
            </p:cNvPr>
            <p:cNvSpPr txBox="1"/>
            <p:nvPr/>
          </p:nvSpPr>
          <p:spPr>
            <a:xfrm>
              <a:off x="1234846" y="1918619"/>
              <a:ext cx="3014550" cy="664363"/>
            </a:xfrm>
            <a:prstGeom prst="rect">
              <a:avLst/>
            </a:prstGeom>
            <a:solidFill>
              <a:schemeClr val="bg1">
                <a:lumMod val="85000"/>
              </a:schemeClr>
            </a:solidFill>
          </p:spPr>
          <p:txBody>
            <a:bodyPr wrap="square" rtlCol="0">
              <a:spAutoFit/>
            </a:bodyPr>
            <a:lstStyle/>
            <a:p>
              <a:r>
                <a:rPr lang="en-GB" sz="1200" dirty="0">
                  <a:solidFill>
                    <a:prstClr val="black"/>
                  </a:solidFill>
                  <a:latin typeface="WWF" pitchFamily="50" charset="0"/>
                </a:rPr>
                <a:t>SELF-SUFFICIENT PHASE</a:t>
              </a:r>
            </a:p>
          </p:txBody>
        </p:sp>
        <p:sp>
          <p:nvSpPr>
            <p:cNvPr id="38" name="TextBox 37">
              <a:extLst>
                <a:ext uri="{FF2B5EF4-FFF2-40B4-BE49-F238E27FC236}">
                  <a16:creationId xmlns:a16="http://schemas.microsoft.com/office/drawing/2014/main" id="{0F29EF9F-7538-4A5C-833E-BDF586542253}"/>
                </a:ext>
              </a:extLst>
            </p:cNvPr>
            <p:cNvSpPr txBox="1"/>
            <p:nvPr/>
          </p:nvSpPr>
          <p:spPr>
            <a:xfrm>
              <a:off x="1935354" y="5117732"/>
              <a:ext cx="2163704" cy="664363"/>
            </a:xfrm>
            <a:prstGeom prst="rect">
              <a:avLst/>
            </a:prstGeom>
            <a:solidFill>
              <a:schemeClr val="bg1">
                <a:lumMod val="85000"/>
              </a:schemeClr>
            </a:solidFill>
          </p:spPr>
          <p:txBody>
            <a:bodyPr wrap="square" rtlCol="0">
              <a:spAutoFit/>
            </a:bodyPr>
            <a:lstStyle/>
            <a:p>
              <a:r>
                <a:rPr lang="en-GB" sz="1200" dirty="0">
                  <a:solidFill>
                    <a:prstClr val="black"/>
                  </a:solidFill>
                  <a:latin typeface="WWF" pitchFamily="50" charset="0"/>
                </a:rPr>
                <a:t>PIONEER PHASE</a:t>
              </a:r>
            </a:p>
          </p:txBody>
        </p:sp>
        <p:sp>
          <p:nvSpPr>
            <p:cNvPr id="39" name="TextBox 38">
              <a:extLst>
                <a:ext uri="{FF2B5EF4-FFF2-40B4-BE49-F238E27FC236}">
                  <a16:creationId xmlns:a16="http://schemas.microsoft.com/office/drawing/2014/main" id="{C61CF491-545B-4947-84B3-AE2726D102E5}"/>
                </a:ext>
              </a:extLst>
            </p:cNvPr>
            <p:cNvSpPr txBox="1"/>
            <p:nvPr/>
          </p:nvSpPr>
          <p:spPr>
            <a:xfrm>
              <a:off x="5052379" y="2887815"/>
              <a:ext cx="2249599" cy="664363"/>
            </a:xfrm>
            <a:prstGeom prst="rect">
              <a:avLst/>
            </a:prstGeom>
            <a:solidFill>
              <a:schemeClr val="bg1">
                <a:lumMod val="85000"/>
              </a:schemeClr>
            </a:solidFill>
          </p:spPr>
          <p:txBody>
            <a:bodyPr wrap="square" rtlCol="0">
              <a:spAutoFit/>
            </a:bodyPr>
            <a:lstStyle/>
            <a:p>
              <a:r>
                <a:rPr lang="en-GB" sz="1200" dirty="0">
                  <a:solidFill>
                    <a:prstClr val="black"/>
                  </a:solidFill>
                  <a:latin typeface="WWF" pitchFamily="50" charset="0"/>
                </a:rPr>
                <a:t>CREATION PHASE</a:t>
              </a:r>
            </a:p>
          </p:txBody>
        </p:sp>
      </p:grpSp>
      <p:sp>
        <p:nvSpPr>
          <p:cNvPr id="40" name="Rectangle 39">
            <a:extLst>
              <a:ext uri="{FF2B5EF4-FFF2-40B4-BE49-F238E27FC236}">
                <a16:creationId xmlns:a16="http://schemas.microsoft.com/office/drawing/2014/main" id="{25285516-2845-4A77-8352-AACF17124403}"/>
              </a:ext>
            </a:extLst>
          </p:cNvPr>
          <p:cNvSpPr>
            <a:spLocks noChangeAspect="1"/>
          </p:cNvSpPr>
          <p:nvPr/>
        </p:nvSpPr>
        <p:spPr>
          <a:xfrm>
            <a:off x="7975154" y="526379"/>
            <a:ext cx="4024736" cy="6093976"/>
          </a:xfrm>
          <a:prstGeom prst="rect">
            <a:avLst/>
          </a:prstGeom>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    Identify important areas for species &amp; habitats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    Identify stakeholders &amp; their interests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    Set up stakeholder participation process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4    Assess condition of important areas for species &amp; habitats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5    Create socio-economic baseline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6    Identify pressures impacting species &amp; habitats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7    Set MPA boundary based on areas of ecological importance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8    Establish zoning for activities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9  Establish management rules for zoned areas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10  Create a management body to set and monitor strategy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11  Create a management committee to implement the strategy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12  Establish environmental MPA objectives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13  Established socio-economic MPA objectives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14  Identify benefit sharing rules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15  Develop alternatives for displaced activities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16  Create clear lines of responsibility for governance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17  Ensure the MPA has legal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18  Publicly communicate about the MPA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19  Support an active &amp; inclusive stakeholder engagement process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20 Develop a management plan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21  Ensure adequate MPA staff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22  Ensure adequate infrastructures and equipment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23  Enforce management rules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24  Create a business plan fund long-term MPA management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25  Capacity build skills needed to run the MPA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26  Create education programme linked to MPA objectives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27  Monitor biological, social and economic factors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28  Monitor management activities against performance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29  Build a sense of responsibility for the MPA by stakeholders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30  Demonstrate the authorities take responsibility for the MPA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31  Effectively implement the management plan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32  Sustain &amp; build on community involvement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33  Demonstrate that MPA is achieving objectives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34  Demonstrate that MPA is improving ecological condition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35  Demonstrate that MPA is providing socio-economic benefits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36  Report progress to the community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37  Update management plan/rules based on monitoring data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38  Create sustainable income stream to cover management costs</a:t>
            </a:r>
          </a:p>
        </p:txBody>
      </p:sp>
    </p:spTree>
    <p:extLst>
      <p:ext uri="{BB962C8B-B14F-4D97-AF65-F5344CB8AC3E}">
        <p14:creationId xmlns:p14="http://schemas.microsoft.com/office/powerpoint/2010/main" val="635519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9. Does the protected area have management in place for each zone as appropriate to meet the site's objectives as a whole?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111980997"/>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963687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9687287" cy="1325563"/>
          </a:xfrm>
        </p:spPr>
        <p:txBody>
          <a:bodyPr>
            <a:noAutofit/>
          </a:bodyPr>
          <a:lstStyle/>
          <a:p>
            <a:r>
              <a:rPr lang="en-GB" sz="3200" dirty="0"/>
              <a:t>15. Have alternative income generating activities been considered to compensate for displacement of damaging activities in the MPA?</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612909373"/>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1769171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26. Is there a planned education programme linked to the site's objectives and needs?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426028778"/>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27362659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fontScale="90000"/>
          </a:bodyPr>
          <a:lstStyle/>
          <a:p>
            <a:r>
              <a:rPr lang="en-GB" sz="3200" dirty="0"/>
              <a:t>Do you have any thoughts or comments on how management plans and site objectives could be improved?</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
        <p:nvSpPr>
          <p:cNvPr id="5" name="Rectangle 4">
            <a:extLst>
              <a:ext uri="{FF2B5EF4-FFF2-40B4-BE49-F238E27FC236}">
                <a16:creationId xmlns:a16="http://schemas.microsoft.com/office/drawing/2014/main" id="{193ECF70-58B9-4C33-A7BD-EF97964D36B3}"/>
              </a:ext>
            </a:extLst>
          </p:cNvPr>
          <p:cNvSpPr/>
          <p:nvPr/>
        </p:nvSpPr>
        <p:spPr>
          <a:xfrm>
            <a:off x="6779549" y="4018614"/>
            <a:ext cx="5315800" cy="830997"/>
          </a:xfrm>
          <a:prstGeom prst="rect">
            <a:avLst/>
          </a:prstGeom>
        </p:spPr>
        <p:txBody>
          <a:bodyPr wrap="square">
            <a:spAutoFit/>
          </a:bodyPr>
          <a:lstStyle/>
          <a:p>
            <a:r>
              <a:rPr lang="en-GB" sz="1600" i="1" dirty="0">
                <a:latin typeface="+mj-lt"/>
              </a:rPr>
              <a:t>“Yes.  Are these processes underway, if so by whom and to whom are they reporting, could they include local interest groups and the media.”</a:t>
            </a:r>
          </a:p>
        </p:txBody>
      </p:sp>
      <p:sp>
        <p:nvSpPr>
          <p:cNvPr id="3" name="Rectangle 2">
            <a:extLst>
              <a:ext uri="{FF2B5EF4-FFF2-40B4-BE49-F238E27FC236}">
                <a16:creationId xmlns:a16="http://schemas.microsoft.com/office/drawing/2014/main" id="{4159B5E4-A590-443F-9586-603BCE21C1F3}"/>
              </a:ext>
            </a:extLst>
          </p:cNvPr>
          <p:cNvSpPr/>
          <p:nvPr/>
        </p:nvSpPr>
        <p:spPr>
          <a:xfrm>
            <a:off x="6779549" y="5075096"/>
            <a:ext cx="5102497" cy="830997"/>
          </a:xfrm>
          <a:prstGeom prst="rect">
            <a:avLst/>
          </a:prstGeom>
        </p:spPr>
        <p:txBody>
          <a:bodyPr wrap="square">
            <a:spAutoFit/>
          </a:bodyPr>
          <a:lstStyle/>
          <a:p>
            <a:r>
              <a:rPr lang="en-GB" sz="1600" i="1" dirty="0">
                <a:latin typeface="+mj-lt"/>
              </a:rPr>
              <a:t>“The well-established hierarchy of goal(s), objectives, tasks in a management plan need to be addressed and populated.”</a:t>
            </a:r>
          </a:p>
        </p:txBody>
      </p:sp>
      <p:sp>
        <p:nvSpPr>
          <p:cNvPr id="6" name="Rectangle 5">
            <a:extLst>
              <a:ext uri="{FF2B5EF4-FFF2-40B4-BE49-F238E27FC236}">
                <a16:creationId xmlns:a16="http://schemas.microsoft.com/office/drawing/2014/main" id="{CC7E3A6F-0AD3-4287-9B8D-1C3B8FD76AF1}"/>
              </a:ext>
            </a:extLst>
          </p:cNvPr>
          <p:cNvSpPr/>
          <p:nvPr/>
        </p:nvSpPr>
        <p:spPr>
          <a:xfrm>
            <a:off x="1778462" y="1937164"/>
            <a:ext cx="4718591" cy="584775"/>
          </a:xfrm>
          <a:prstGeom prst="rect">
            <a:avLst/>
          </a:prstGeom>
        </p:spPr>
        <p:txBody>
          <a:bodyPr wrap="square">
            <a:spAutoFit/>
          </a:bodyPr>
          <a:lstStyle/>
          <a:p>
            <a:r>
              <a:rPr lang="en-GB" sz="1600" i="1" dirty="0">
                <a:latin typeface="+mj-lt"/>
              </a:rPr>
              <a:t>“Co-production of knowledge, measures, communications and benefits.”</a:t>
            </a:r>
          </a:p>
        </p:txBody>
      </p:sp>
      <p:sp>
        <p:nvSpPr>
          <p:cNvPr id="7" name="Rectangle 6">
            <a:extLst>
              <a:ext uri="{FF2B5EF4-FFF2-40B4-BE49-F238E27FC236}">
                <a16:creationId xmlns:a16="http://schemas.microsoft.com/office/drawing/2014/main" id="{3220856C-60C2-4EBE-8691-15FD8569BCCB}"/>
              </a:ext>
            </a:extLst>
          </p:cNvPr>
          <p:cNvSpPr/>
          <p:nvPr/>
        </p:nvSpPr>
        <p:spPr>
          <a:xfrm>
            <a:off x="6779549" y="1960284"/>
            <a:ext cx="4924925" cy="584775"/>
          </a:xfrm>
          <a:prstGeom prst="rect">
            <a:avLst/>
          </a:prstGeom>
        </p:spPr>
        <p:txBody>
          <a:bodyPr wrap="square">
            <a:spAutoFit/>
          </a:bodyPr>
          <a:lstStyle/>
          <a:p>
            <a:r>
              <a:rPr lang="en-GB" sz="1600" i="1" dirty="0">
                <a:latin typeface="+mj-lt"/>
              </a:rPr>
              <a:t>“I don't even know if a final plan is in existence, maybe I need to find time to do more research!”</a:t>
            </a:r>
          </a:p>
        </p:txBody>
      </p:sp>
      <p:sp>
        <p:nvSpPr>
          <p:cNvPr id="8" name="Rectangle 7">
            <a:extLst>
              <a:ext uri="{FF2B5EF4-FFF2-40B4-BE49-F238E27FC236}">
                <a16:creationId xmlns:a16="http://schemas.microsoft.com/office/drawing/2014/main" id="{14225366-6B98-4D49-BF76-87941557D211}"/>
              </a:ext>
            </a:extLst>
          </p:cNvPr>
          <p:cNvSpPr/>
          <p:nvPr/>
        </p:nvSpPr>
        <p:spPr>
          <a:xfrm>
            <a:off x="6779549" y="2715911"/>
            <a:ext cx="5102497" cy="1077218"/>
          </a:xfrm>
          <a:prstGeom prst="rect">
            <a:avLst/>
          </a:prstGeom>
        </p:spPr>
        <p:txBody>
          <a:bodyPr wrap="square">
            <a:spAutoFit/>
          </a:bodyPr>
          <a:lstStyle/>
          <a:p>
            <a:r>
              <a:rPr lang="en-GB" sz="1600" i="1" dirty="0">
                <a:latin typeface="+mj-lt"/>
              </a:rPr>
              <a:t>“Conservation advice packages and condition assessments of sites should be produced by Natural England. They are the starting blocks for management plans. Lack of resources and funding hinders the productions of such products.”</a:t>
            </a:r>
          </a:p>
        </p:txBody>
      </p:sp>
      <p:sp>
        <p:nvSpPr>
          <p:cNvPr id="9" name="Rectangle 8">
            <a:extLst>
              <a:ext uri="{FF2B5EF4-FFF2-40B4-BE49-F238E27FC236}">
                <a16:creationId xmlns:a16="http://schemas.microsoft.com/office/drawing/2014/main" id="{68B9B7AC-13C1-4CE3-A766-F4E506485798}"/>
              </a:ext>
            </a:extLst>
          </p:cNvPr>
          <p:cNvSpPr/>
          <p:nvPr/>
        </p:nvSpPr>
        <p:spPr>
          <a:xfrm>
            <a:off x="1778462" y="2618231"/>
            <a:ext cx="4718591" cy="3785652"/>
          </a:xfrm>
          <a:prstGeom prst="rect">
            <a:avLst/>
          </a:prstGeom>
        </p:spPr>
        <p:txBody>
          <a:bodyPr wrap="square">
            <a:spAutoFit/>
          </a:bodyPr>
          <a:lstStyle/>
          <a:p>
            <a:r>
              <a:rPr lang="en-GB" sz="1600" i="1" dirty="0">
                <a:latin typeface="+mj-lt"/>
              </a:rPr>
              <a:t>“It’s become glaringly obvious over the years that IFCA’s are NOT there to help the fishing industry or listen to their concerns.  Indeed, their agenda appears to be quite the opposite. They criminalise our fishermen and seem only interested in prosecutions.  They certainly don’t work alongside the industry which is vital for a sustainable fishery.  Trust within the Industry towards the local IFCA’s is at an all time low.  Most of them seem to comprise of graduates with a marine biology degree who know nothing about the fishing industry and who operate with their own green agenda regardless of the socio-economic costs to the fishing industry.  Conservation needs to be more proportionate, something our IFCA’s appear to have little interest in achieving.”</a:t>
            </a:r>
          </a:p>
        </p:txBody>
      </p:sp>
      <p:sp>
        <p:nvSpPr>
          <p:cNvPr id="10" name="Rectangle 9">
            <a:extLst>
              <a:ext uri="{FF2B5EF4-FFF2-40B4-BE49-F238E27FC236}">
                <a16:creationId xmlns:a16="http://schemas.microsoft.com/office/drawing/2014/main" id="{B3CCDA5C-E085-43D4-B11D-85324D3737E6}"/>
              </a:ext>
            </a:extLst>
          </p:cNvPr>
          <p:cNvSpPr/>
          <p:nvPr/>
        </p:nvSpPr>
        <p:spPr>
          <a:xfrm>
            <a:off x="1778462" y="6500175"/>
            <a:ext cx="4007251" cy="338554"/>
          </a:xfrm>
          <a:prstGeom prst="rect">
            <a:avLst/>
          </a:prstGeom>
        </p:spPr>
        <p:txBody>
          <a:bodyPr wrap="none">
            <a:spAutoFit/>
          </a:bodyPr>
          <a:lstStyle/>
          <a:p>
            <a:r>
              <a:rPr lang="en-GB" sz="1600" i="1" dirty="0">
                <a:latin typeface="+mj-lt"/>
              </a:rPr>
              <a:t>“I would like to know more when its finished.” </a:t>
            </a:r>
          </a:p>
        </p:txBody>
      </p:sp>
      <p:sp>
        <p:nvSpPr>
          <p:cNvPr id="11" name="Rectangle 10">
            <a:extLst>
              <a:ext uri="{FF2B5EF4-FFF2-40B4-BE49-F238E27FC236}">
                <a16:creationId xmlns:a16="http://schemas.microsoft.com/office/drawing/2014/main" id="{5FDF2107-9B33-4F63-98C3-4401B5127052}"/>
              </a:ext>
            </a:extLst>
          </p:cNvPr>
          <p:cNvSpPr/>
          <p:nvPr/>
        </p:nvSpPr>
        <p:spPr>
          <a:xfrm>
            <a:off x="7229200" y="6430106"/>
            <a:ext cx="5003293" cy="369332"/>
          </a:xfrm>
          <a:prstGeom prst="rect">
            <a:avLst/>
          </a:prstGeom>
        </p:spPr>
        <p:txBody>
          <a:bodyPr wrap="none">
            <a:spAutoFit/>
          </a:bodyPr>
          <a:lstStyle/>
          <a:p>
            <a:r>
              <a:rPr lang="en-GB" b="1" dirty="0">
                <a:latin typeface="+mj-lt"/>
              </a:rPr>
              <a:t>One further response in the notes section below…..</a:t>
            </a:r>
          </a:p>
        </p:txBody>
      </p:sp>
    </p:spTree>
    <p:extLst>
      <p:ext uri="{BB962C8B-B14F-4D97-AF65-F5344CB8AC3E}">
        <p14:creationId xmlns:p14="http://schemas.microsoft.com/office/powerpoint/2010/main" val="1701025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18. Are people aware of the MPA?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682126823"/>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6DB05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INVOLVING PEOPLE</a:t>
            </a:r>
          </a:p>
        </p:txBody>
      </p:sp>
    </p:spTree>
    <p:extLst>
      <p:ext uri="{BB962C8B-B14F-4D97-AF65-F5344CB8AC3E}">
        <p14:creationId xmlns:p14="http://schemas.microsoft.com/office/powerpoint/2010/main" val="3941181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19. Do deliberate (active and inclusive) opportunities for people to be involved in decision making exist?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880307413"/>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6DB05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INVOLVING PEOPLE</a:t>
            </a:r>
          </a:p>
        </p:txBody>
      </p:sp>
    </p:spTree>
    <p:extLst>
      <p:ext uri="{BB962C8B-B14F-4D97-AF65-F5344CB8AC3E}">
        <p14:creationId xmlns:p14="http://schemas.microsoft.com/office/powerpoint/2010/main" val="2274066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32. How satisfied are you with your involvement with MPA management?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210957017"/>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6DB05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INVOLVING PEOPLE</a:t>
            </a:r>
          </a:p>
        </p:txBody>
      </p:sp>
    </p:spTree>
    <p:extLst>
      <p:ext uri="{BB962C8B-B14F-4D97-AF65-F5344CB8AC3E}">
        <p14:creationId xmlns:p14="http://schemas.microsoft.com/office/powerpoint/2010/main" val="22517480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29. Do you think stakeholders feel a sense of responsibility for the MPA?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954817903"/>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6DB05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INVOLVING PEOPLE</a:t>
            </a:r>
          </a:p>
        </p:txBody>
      </p:sp>
    </p:spTree>
    <p:extLst>
      <p:ext uri="{BB962C8B-B14F-4D97-AF65-F5344CB8AC3E}">
        <p14:creationId xmlns:p14="http://schemas.microsoft.com/office/powerpoint/2010/main" val="5423354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Do you have any thoughts or comments on how we could better involve people in MPA management?</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6DB05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INVOLVING PEOPLE</a:t>
            </a:r>
          </a:p>
        </p:txBody>
      </p:sp>
      <p:sp>
        <p:nvSpPr>
          <p:cNvPr id="3" name="Rectangle 2">
            <a:extLst>
              <a:ext uri="{FF2B5EF4-FFF2-40B4-BE49-F238E27FC236}">
                <a16:creationId xmlns:a16="http://schemas.microsoft.com/office/drawing/2014/main" id="{D2613D2C-8FA4-43AA-9BE2-F0CDF7988E81}"/>
              </a:ext>
            </a:extLst>
          </p:cNvPr>
          <p:cNvSpPr/>
          <p:nvPr/>
        </p:nvSpPr>
        <p:spPr>
          <a:xfrm>
            <a:off x="1855561" y="1530290"/>
            <a:ext cx="4879776" cy="1200329"/>
          </a:xfrm>
          <a:prstGeom prst="rect">
            <a:avLst/>
          </a:prstGeom>
        </p:spPr>
        <p:txBody>
          <a:bodyPr wrap="square">
            <a:spAutoFit/>
          </a:bodyPr>
          <a:lstStyle/>
          <a:p>
            <a:r>
              <a:rPr lang="en-GB" i="1" dirty="0">
                <a:latin typeface="+mj-lt"/>
              </a:rPr>
              <a:t>“Tell them about it, the who what where why and when.  Guide them about options, don't assume we know anything about what's been going on, most don't.”</a:t>
            </a:r>
          </a:p>
        </p:txBody>
      </p:sp>
      <p:sp>
        <p:nvSpPr>
          <p:cNvPr id="5" name="Rectangle 4">
            <a:extLst>
              <a:ext uri="{FF2B5EF4-FFF2-40B4-BE49-F238E27FC236}">
                <a16:creationId xmlns:a16="http://schemas.microsoft.com/office/drawing/2014/main" id="{411862B1-E66A-499F-959A-217FC415C9CC}"/>
              </a:ext>
            </a:extLst>
          </p:cNvPr>
          <p:cNvSpPr/>
          <p:nvPr/>
        </p:nvSpPr>
        <p:spPr>
          <a:xfrm>
            <a:off x="1855561" y="5689193"/>
            <a:ext cx="5002439" cy="1200329"/>
          </a:xfrm>
          <a:prstGeom prst="rect">
            <a:avLst/>
          </a:prstGeom>
        </p:spPr>
        <p:txBody>
          <a:bodyPr wrap="square">
            <a:spAutoFit/>
          </a:bodyPr>
          <a:lstStyle/>
          <a:p>
            <a:r>
              <a:rPr lang="en-GB" i="1" dirty="0">
                <a:solidFill>
                  <a:schemeClr val="bg1">
                    <a:lumMod val="50000"/>
                  </a:schemeClr>
                </a:solidFill>
                <a:latin typeface="+mj-lt"/>
              </a:rPr>
              <a:t>“Scheme(s) to endorse the activities of commercial organisations that play an active role within the MCZ - either as users or promoters - endorsement schemes.” </a:t>
            </a:r>
          </a:p>
        </p:txBody>
      </p:sp>
      <p:sp>
        <p:nvSpPr>
          <p:cNvPr id="7" name="Rectangle 6">
            <a:extLst>
              <a:ext uri="{FF2B5EF4-FFF2-40B4-BE49-F238E27FC236}">
                <a16:creationId xmlns:a16="http://schemas.microsoft.com/office/drawing/2014/main" id="{09E69772-117F-4B3E-860F-37864AFD07A9}"/>
              </a:ext>
            </a:extLst>
          </p:cNvPr>
          <p:cNvSpPr/>
          <p:nvPr/>
        </p:nvSpPr>
        <p:spPr>
          <a:xfrm>
            <a:off x="7270595" y="3715682"/>
            <a:ext cx="4510560" cy="923330"/>
          </a:xfrm>
          <a:prstGeom prst="rect">
            <a:avLst/>
          </a:prstGeom>
        </p:spPr>
        <p:txBody>
          <a:bodyPr wrap="square">
            <a:spAutoFit/>
          </a:bodyPr>
          <a:lstStyle/>
          <a:p>
            <a:r>
              <a:rPr lang="en-GB" i="1" dirty="0">
                <a:solidFill>
                  <a:schemeClr val="bg1">
                    <a:lumMod val="50000"/>
                  </a:schemeClr>
                </a:solidFill>
                <a:latin typeface="+mj-lt"/>
              </a:rPr>
              <a:t>“Criteria 29 - hard to say, although I suspect few stakeholders feel ownership or responsibility for the MPA.”</a:t>
            </a:r>
          </a:p>
        </p:txBody>
      </p:sp>
      <p:sp>
        <p:nvSpPr>
          <p:cNvPr id="8" name="Rectangle 7">
            <a:extLst>
              <a:ext uri="{FF2B5EF4-FFF2-40B4-BE49-F238E27FC236}">
                <a16:creationId xmlns:a16="http://schemas.microsoft.com/office/drawing/2014/main" id="{B1137D26-BBFE-43AF-949F-5990E38C76A2}"/>
              </a:ext>
            </a:extLst>
          </p:cNvPr>
          <p:cNvSpPr/>
          <p:nvPr/>
        </p:nvSpPr>
        <p:spPr>
          <a:xfrm>
            <a:off x="7270595" y="4639012"/>
            <a:ext cx="4529363" cy="923330"/>
          </a:xfrm>
          <a:prstGeom prst="rect">
            <a:avLst/>
          </a:prstGeom>
        </p:spPr>
        <p:txBody>
          <a:bodyPr wrap="square">
            <a:spAutoFit/>
          </a:bodyPr>
          <a:lstStyle/>
          <a:p>
            <a:r>
              <a:rPr lang="en-GB" i="1" dirty="0">
                <a:latin typeface="+mj-lt"/>
              </a:rPr>
              <a:t>“Co-production, co-management and co-creation of ideas surrounding future plans for the MPA.”</a:t>
            </a:r>
          </a:p>
        </p:txBody>
      </p:sp>
      <p:sp>
        <p:nvSpPr>
          <p:cNvPr id="9" name="Rectangle 8">
            <a:extLst>
              <a:ext uri="{FF2B5EF4-FFF2-40B4-BE49-F238E27FC236}">
                <a16:creationId xmlns:a16="http://schemas.microsoft.com/office/drawing/2014/main" id="{425D35E9-D711-4557-BBEE-8FD8A1A7D626}"/>
              </a:ext>
            </a:extLst>
          </p:cNvPr>
          <p:cNvSpPr/>
          <p:nvPr/>
        </p:nvSpPr>
        <p:spPr>
          <a:xfrm>
            <a:off x="7270595" y="5562342"/>
            <a:ext cx="4259766" cy="646331"/>
          </a:xfrm>
          <a:prstGeom prst="rect">
            <a:avLst/>
          </a:prstGeom>
        </p:spPr>
        <p:txBody>
          <a:bodyPr wrap="square">
            <a:spAutoFit/>
          </a:bodyPr>
          <a:lstStyle/>
          <a:p>
            <a:r>
              <a:rPr lang="en-GB" i="1" dirty="0">
                <a:solidFill>
                  <a:schemeClr val="bg1">
                    <a:lumMod val="50000"/>
                  </a:schemeClr>
                </a:solidFill>
                <a:latin typeface="+mj-lt"/>
              </a:rPr>
              <a:t>“Sessions in various places are a good idea but awareness needs to be heightened.”</a:t>
            </a:r>
          </a:p>
        </p:txBody>
      </p:sp>
      <p:sp>
        <p:nvSpPr>
          <p:cNvPr id="10" name="Rectangle 9">
            <a:extLst>
              <a:ext uri="{FF2B5EF4-FFF2-40B4-BE49-F238E27FC236}">
                <a16:creationId xmlns:a16="http://schemas.microsoft.com/office/drawing/2014/main" id="{9925E24A-6D0A-4CA7-92A7-7CC634199530}"/>
              </a:ext>
            </a:extLst>
          </p:cNvPr>
          <p:cNvSpPr/>
          <p:nvPr/>
        </p:nvSpPr>
        <p:spPr>
          <a:xfrm>
            <a:off x="1839045" y="2725612"/>
            <a:ext cx="5152770" cy="1779478"/>
          </a:xfrm>
          <a:prstGeom prst="rect">
            <a:avLst/>
          </a:prstGeom>
        </p:spPr>
        <p:txBody>
          <a:bodyPr wrap="square">
            <a:spAutoFit/>
          </a:bodyPr>
          <a:lstStyle/>
          <a:p>
            <a:r>
              <a:rPr lang="en-GB" i="1" dirty="0">
                <a:solidFill>
                  <a:schemeClr val="bg1">
                    <a:lumMod val="50000"/>
                  </a:schemeClr>
                </a:solidFill>
                <a:latin typeface="+mj-lt"/>
              </a:rPr>
              <a:t>“Better interpretation. Engage with groups that are regularly engaging with the public </a:t>
            </a:r>
            <a:r>
              <a:rPr lang="en-GB" i="1" dirty="0" err="1">
                <a:solidFill>
                  <a:schemeClr val="bg1">
                    <a:lumMod val="50000"/>
                  </a:schemeClr>
                </a:solidFill>
                <a:latin typeface="+mj-lt"/>
              </a:rPr>
              <a:t>ie</a:t>
            </a:r>
            <a:r>
              <a:rPr lang="en-GB" i="1" dirty="0">
                <a:solidFill>
                  <a:schemeClr val="bg1">
                    <a:lumMod val="50000"/>
                  </a:schemeClr>
                </a:solidFill>
                <a:latin typeface="+mj-lt"/>
              </a:rPr>
              <a:t>. National Trust, AONB, Biosphere, interest groups and give us tools to engage better with the public. This could be videos for social media, interpretation displays in educational centres etc.”</a:t>
            </a:r>
          </a:p>
        </p:txBody>
      </p:sp>
      <p:sp>
        <p:nvSpPr>
          <p:cNvPr id="11" name="Rectangle 10">
            <a:extLst>
              <a:ext uri="{FF2B5EF4-FFF2-40B4-BE49-F238E27FC236}">
                <a16:creationId xmlns:a16="http://schemas.microsoft.com/office/drawing/2014/main" id="{30F87372-9B29-4CD8-8EE6-FD01F612A11D}"/>
              </a:ext>
            </a:extLst>
          </p:cNvPr>
          <p:cNvSpPr/>
          <p:nvPr/>
        </p:nvSpPr>
        <p:spPr>
          <a:xfrm>
            <a:off x="1844410" y="4484929"/>
            <a:ext cx="4779414" cy="1200329"/>
          </a:xfrm>
          <a:prstGeom prst="rect">
            <a:avLst/>
          </a:prstGeom>
        </p:spPr>
        <p:txBody>
          <a:bodyPr wrap="square">
            <a:spAutoFit/>
          </a:bodyPr>
          <a:lstStyle/>
          <a:p>
            <a:r>
              <a:rPr lang="en-GB" i="1" dirty="0">
                <a:latin typeface="+mj-lt"/>
              </a:rPr>
              <a:t>“Run stakeholder engagement events to discuss the progress of the MPA's in North Devon around the implementation cycle (designation, management, monitoring).”</a:t>
            </a:r>
          </a:p>
        </p:txBody>
      </p:sp>
      <p:sp>
        <p:nvSpPr>
          <p:cNvPr id="12" name="Rectangle 11">
            <a:extLst>
              <a:ext uri="{FF2B5EF4-FFF2-40B4-BE49-F238E27FC236}">
                <a16:creationId xmlns:a16="http://schemas.microsoft.com/office/drawing/2014/main" id="{9F1F4BC7-189A-47B1-AE61-CD16E936CB1E}"/>
              </a:ext>
            </a:extLst>
          </p:cNvPr>
          <p:cNvSpPr/>
          <p:nvPr/>
        </p:nvSpPr>
        <p:spPr>
          <a:xfrm>
            <a:off x="7270595" y="1592023"/>
            <a:ext cx="4828478" cy="1477328"/>
          </a:xfrm>
          <a:prstGeom prst="rect">
            <a:avLst/>
          </a:prstGeom>
        </p:spPr>
        <p:txBody>
          <a:bodyPr wrap="square">
            <a:spAutoFit/>
          </a:bodyPr>
          <a:lstStyle/>
          <a:p>
            <a:r>
              <a:rPr lang="en-GB" i="1" dirty="0">
                <a:solidFill>
                  <a:schemeClr val="bg1">
                    <a:lumMod val="50000"/>
                  </a:schemeClr>
                </a:solidFill>
                <a:latin typeface="+mj-lt"/>
              </a:rPr>
              <a:t>“Public awareness of marine protected areas is a major issue. There is not enough awareness of the existence of sites. If people knew the sites were there then they would be more inclined to show an interest in how they are managed.”</a:t>
            </a:r>
          </a:p>
        </p:txBody>
      </p:sp>
      <p:sp>
        <p:nvSpPr>
          <p:cNvPr id="15" name="Rectangle 14">
            <a:extLst>
              <a:ext uri="{FF2B5EF4-FFF2-40B4-BE49-F238E27FC236}">
                <a16:creationId xmlns:a16="http://schemas.microsoft.com/office/drawing/2014/main" id="{EA5097CA-A9E0-4722-B0B7-D7D25D5D3DA9}"/>
              </a:ext>
            </a:extLst>
          </p:cNvPr>
          <p:cNvSpPr/>
          <p:nvPr/>
        </p:nvSpPr>
        <p:spPr>
          <a:xfrm>
            <a:off x="7270595" y="6208673"/>
            <a:ext cx="4415883" cy="646331"/>
          </a:xfrm>
          <a:prstGeom prst="rect">
            <a:avLst/>
          </a:prstGeom>
        </p:spPr>
        <p:txBody>
          <a:bodyPr wrap="square">
            <a:spAutoFit/>
          </a:bodyPr>
          <a:lstStyle/>
          <a:p>
            <a:r>
              <a:rPr lang="en-GB" dirty="0">
                <a:latin typeface="+mj-lt"/>
              </a:rPr>
              <a:t>“Listen to fishermen and learn from their knowledge.” </a:t>
            </a:r>
          </a:p>
        </p:txBody>
      </p:sp>
      <p:sp>
        <p:nvSpPr>
          <p:cNvPr id="16" name="Rectangle 15">
            <a:extLst>
              <a:ext uri="{FF2B5EF4-FFF2-40B4-BE49-F238E27FC236}">
                <a16:creationId xmlns:a16="http://schemas.microsoft.com/office/drawing/2014/main" id="{9C3D279B-44E0-4766-AB99-BBA43A1BF9EA}"/>
              </a:ext>
            </a:extLst>
          </p:cNvPr>
          <p:cNvSpPr/>
          <p:nvPr/>
        </p:nvSpPr>
        <p:spPr>
          <a:xfrm>
            <a:off x="7270595" y="3069351"/>
            <a:ext cx="4415883" cy="646331"/>
          </a:xfrm>
          <a:prstGeom prst="rect">
            <a:avLst/>
          </a:prstGeom>
        </p:spPr>
        <p:txBody>
          <a:bodyPr wrap="square">
            <a:spAutoFit/>
          </a:bodyPr>
          <a:lstStyle/>
          <a:p>
            <a:r>
              <a:rPr lang="en-GB" i="1" dirty="0">
                <a:latin typeface="+mj-lt"/>
              </a:rPr>
              <a:t>“Get this linked up with all the other marine and tourism groups.” </a:t>
            </a:r>
          </a:p>
        </p:txBody>
      </p:sp>
    </p:spTree>
    <p:extLst>
      <p:ext uri="{BB962C8B-B14F-4D97-AF65-F5344CB8AC3E}">
        <p14:creationId xmlns:p14="http://schemas.microsoft.com/office/powerpoint/2010/main" val="22878983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16. Is responsibility for the governance of the MPA clear?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533281101"/>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DB78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DECISION MAKING</a:t>
            </a:r>
          </a:p>
        </p:txBody>
      </p:sp>
    </p:spTree>
    <p:extLst>
      <p:ext uri="{BB962C8B-B14F-4D97-AF65-F5344CB8AC3E}">
        <p14:creationId xmlns:p14="http://schemas.microsoft.com/office/powerpoint/2010/main" val="992992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2C3F2CE-436F-4501-9F67-F49563EC81E9}"/>
              </a:ext>
            </a:extLst>
          </p:cNvPr>
          <p:cNvSpPr txBox="1"/>
          <p:nvPr/>
        </p:nvSpPr>
        <p:spPr>
          <a:xfrm>
            <a:off x="-1" y="0"/>
            <a:ext cx="12192001" cy="1600438"/>
          </a:xfrm>
          <a:prstGeom prst="rect">
            <a:avLst/>
          </a:prstGeom>
          <a:solidFill>
            <a:schemeClr val="tx1"/>
          </a:solidFill>
        </p:spPr>
        <p:txBody>
          <a:bodyPr wrap="square" lIns="252000" rIns="180000" rtlCol="0">
            <a:spAutoFit/>
          </a:bodyPr>
          <a:lstStyle/>
          <a:p>
            <a:endParaRPr lang="en-GB" sz="3200" dirty="0">
              <a:solidFill>
                <a:prstClr val="white"/>
              </a:solidFill>
              <a:latin typeface="WWF" pitchFamily="50" charset="0"/>
            </a:endParaRPr>
          </a:p>
          <a:p>
            <a:r>
              <a:rPr lang="en-GB" sz="4800" dirty="0">
                <a:solidFill>
                  <a:prstClr val="white"/>
                </a:solidFill>
                <a:latin typeface="WWF" pitchFamily="50" charset="0"/>
              </a:rPr>
              <a:t>                    STEPS                                                   RESPONSES</a:t>
            </a:r>
          </a:p>
          <a:p>
            <a:endParaRPr lang="en-GB" dirty="0">
              <a:solidFill>
                <a:prstClr val="white"/>
              </a:solidFill>
              <a:latin typeface="WWF" pitchFamily="50" charset="0"/>
            </a:endParaRPr>
          </a:p>
        </p:txBody>
      </p:sp>
      <p:sp>
        <p:nvSpPr>
          <p:cNvPr id="2" name="Rectangle 1">
            <a:extLst>
              <a:ext uri="{FF2B5EF4-FFF2-40B4-BE49-F238E27FC236}">
                <a16:creationId xmlns:a16="http://schemas.microsoft.com/office/drawing/2014/main" id="{EF0CC608-E84F-45B5-90C9-4C4B9DEB8DDC}"/>
              </a:ext>
            </a:extLst>
          </p:cNvPr>
          <p:cNvSpPr/>
          <p:nvPr/>
        </p:nvSpPr>
        <p:spPr>
          <a:xfrm>
            <a:off x="6488105" y="2055691"/>
            <a:ext cx="4325038" cy="2308324"/>
          </a:xfrm>
          <a:prstGeom prst="rect">
            <a:avLst/>
          </a:prstGeom>
        </p:spPr>
        <p:txBody>
          <a:bodyPr wrap="square">
            <a:spAutoFit/>
          </a:bodyPr>
          <a:lstStyle/>
          <a:p>
            <a:pPr marL="285750" indent="-285750">
              <a:buFont typeface="Arial" panose="020B0604020202020204" pitchFamily="34" charset="0"/>
              <a:buChar char="•"/>
            </a:pPr>
            <a:r>
              <a:rPr lang="en-GB" dirty="0">
                <a:latin typeface="Georgia" panose="02040502050405020303" pitchFamily="18" charset="0"/>
              </a:rPr>
              <a:t>12 Responses (6 short, 6 full)</a:t>
            </a:r>
          </a:p>
          <a:p>
            <a:pPr marL="285750" indent="-285750">
              <a:buFont typeface="Arial" panose="020B0604020202020204" pitchFamily="34" charset="0"/>
              <a:buChar char="•"/>
            </a:pPr>
            <a:endParaRPr lang="en-GB" dirty="0">
              <a:latin typeface="Georgia" panose="02040502050405020303" pitchFamily="18" charset="0"/>
            </a:endParaRPr>
          </a:p>
          <a:p>
            <a:pPr marL="285750" indent="-285750">
              <a:buFont typeface="Arial" panose="020B0604020202020204" pitchFamily="34" charset="0"/>
              <a:buChar char="•"/>
            </a:pPr>
            <a:r>
              <a:rPr lang="en-GB" dirty="0">
                <a:latin typeface="Georgia" panose="02040502050405020303" pitchFamily="18" charset="0"/>
              </a:rPr>
              <a:t>9 out of 12 respondents indicated they were from North Devon</a:t>
            </a:r>
          </a:p>
          <a:p>
            <a:pPr marL="285750" indent="-285750">
              <a:buFont typeface="Arial" panose="020B0604020202020204" pitchFamily="34" charset="0"/>
              <a:buChar char="•"/>
            </a:pPr>
            <a:endParaRPr lang="en-GB" dirty="0">
              <a:latin typeface="Georgia" panose="02040502050405020303" pitchFamily="18" charset="0"/>
            </a:endParaRPr>
          </a:p>
          <a:p>
            <a:pPr marL="285750" indent="-285750">
              <a:buFont typeface="Arial" panose="020B0604020202020204" pitchFamily="34" charset="0"/>
              <a:buChar char="•"/>
            </a:pPr>
            <a:r>
              <a:rPr lang="en-GB" dirty="0">
                <a:latin typeface="Georgia" panose="02040502050405020303" pitchFamily="18" charset="0"/>
              </a:rPr>
              <a:t>Sector affiliation shown below:</a:t>
            </a:r>
          </a:p>
          <a:p>
            <a:pPr marL="285750" indent="-285750">
              <a:buFont typeface="Arial" panose="020B0604020202020204" pitchFamily="34" charset="0"/>
              <a:buChar char="•"/>
            </a:pPr>
            <a:endParaRPr lang="en-GB" dirty="0">
              <a:latin typeface="Georgia" panose="02040502050405020303" pitchFamily="18" charset="0"/>
            </a:endParaRPr>
          </a:p>
          <a:p>
            <a:pPr marL="285750" indent="-285750">
              <a:buFont typeface="Arial" panose="020B0604020202020204" pitchFamily="34" charset="0"/>
              <a:buChar char="•"/>
            </a:pPr>
            <a:endParaRPr lang="en-GB" dirty="0">
              <a:latin typeface="Georgia" panose="02040502050405020303" pitchFamily="18" charset="0"/>
            </a:endParaRPr>
          </a:p>
        </p:txBody>
      </p:sp>
      <p:sp>
        <p:nvSpPr>
          <p:cNvPr id="3" name="Rectangle 2">
            <a:extLst>
              <a:ext uri="{FF2B5EF4-FFF2-40B4-BE49-F238E27FC236}">
                <a16:creationId xmlns:a16="http://schemas.microsoft.com/office/drawing/2014/main" id="{240DE353-28D0-4F78-B41F-B7538461C1CF}"/>
              </a:ext>
            </a:extLst>
          </p:cNvPr>
          <p:cNvSpPr/>
          <p:nvPr/>
        </p:nvSpPr>
        <p:spPr>
          <a:xfrm>
            <a:off x="352213" y="1971052"/>
            <a:ext cx="5308358" cy="4785926"/>
          </a:xfrm>
          <a:prstGeom prst="rect">
            <a:avLst/>
          </a:prstGeom>
        </p:spPr>
        <p:txBody>
          <a:bodyPr wrap="square">
            <a:spAutoFit/>
          </a:bodyPr>
          <a:lstStyle/>
          <a:p>
            <a:pPr marL="342900" indent="-342900">
              <a:spcBef>
                <a:spcPts val="600"/>
              </a:spcBef>
              <a:buFont typeface="+mj-lt"/>
              <a:buAutoNum type="arabicParenR"/>
            </a:pPr>
            <a:r>
              <a:rPr lang="en-GB" dirty="0">
                <a:latin typeface="Georgia" panose="02040502050405020303" pitchFamily="18" charset="0"/>
              </a:rPr>
              <a:t>Original compass criteria edited to better reflect UK situation.</a:t>
            </a:r>
          </a:p>
          <a:p>
            <a:pPr marL="342900" indent="-342900">
              <a:spcBef>
                <a:spcPts val="600"/>
              </a:spcBef>
              <a:buFont typeface="+mj-lt"/>
              <a:buAutoNum type="arabicParenR"/>
            </a:pPr>
            <a:r>
              <a:rPr lang="en-GB" dirty="0">
                <a:latin typeface="Georgia" panose="02040502050405020303" pitchFamily="18" charset="0"/>
              </a:rPr>
              <a:t>Four ‘graduated’ answer categories created for each criterion.</a:t>
            </a:r>
          </a:p>
          <a:p>
            <a:pPr marL="342900" indent="-342900">
              <a:spcBef>
                <a:spcPts val="600"/>
              </a:spcBef>
              <a:buFont typeface="+mj-lt"/>
              <a:buAutoNum type="arabicParenR"/>
            </a:pPr>
            <a:r>
              <a:rPr lang="en-GB" dirty="0">
                <a:latin typeface="Georgia" panose="02040502050405020303" pitchFamily="18" charset="0"/>
              </a:rPr>
              <a:t>A full and a shorter version of the survey designed using SurveyMonkey.</a:t>
            </a:r>
          </a:p>
          <a:p>
            <a:pPr marL="342900" indent="-342900">
              <a:spcBef>
                <a:spcPts val="600"/>
              </a:spcBef>
              <a:buFont typeface="+mj-lt"/>
              <a:buAutoNum type="arabicParenR"/>
            </a:pPr>
            <a:r>
              <a:rPr lang="en-GB" dirty="0">
                <a:latin typeface="Georgia" panose="02040502050405020303" pitchFamily="18" charset="0"/>
              </a:rPr>
              <a:t>Online survey link sent to 120 contacts on the UKSEAS database and advertised on the CMS listserv in Aug 2018.</a:t>
            </a:r>
          </a:p>
          <a:p>
            <a:pPr marL="342900" indent="-342900">
              <a:spcBef>
                <a:spcPts val="600"/>
              </a:spcBef>
              <a:buFont typeface="+mj-lt"/>
              <a:buAutoNum type="arabicParenR"/>
            </a:pPr>
            <a:r>
              <a:rPr lang="en-GB" dirty="0">
                <a:latin typeface="Georgia" panose="02040502050405020303" pitchFamily="18" charset="0"/>
              </a:rPr>
              <a:t>Survey open for 2 months &amp; reminders sent twice.</a:t>
            </a:r>
          </a:p>
          <a:p>
            <a:pPr marL="342900" indent="-342900">
              <a:spcBef>
                <a:spcPts val="600"/>
              </a:spcBef>
              <a:buFont typeface="+mj-lt"/>
              <a:buAutoNum type="arabicParenR"/>
            </a:pPr>
            <a:r>
              <a:rPr lang="en-GB" dirty="0">
                <a:latin typeface="Georgia" panose="02040502050405020303" pitchFamily="18" charset="0"/>
              </a:rPr>
              <a:t>Local meetings attended to encourage participation from key stakeholders.</a:t>
            </a:r>
          </a:p>
          <a:p>
            <a:pPr marL="342900" indent="-342900">
              <a:spcBef>
                <a:spcPts val="600"/>
              </a:spcBef>
              <a:buFont typeface="+mj-lt"/>
              <a:buAutoNum type="arabicParenR"/>
            </a:pPr>
            <a:r>
              <a:rPr lang="en-GB" dirty="0">
                <a:latin typeface="Georgia" panose="02040502050405020303" pitchFamily="18" charset="0"/>
              </a:rPr>
              <a:t>Data downloaded and analysed using excel.</a:t>
            </a:r>
          </a:p>
          <a:p>
            <a:pPr marL="342900" indent="-342900">
              <a:spcBef>
                <a:spcPts val="600"/>
              </a:spcBef>
              <a:buFont typeface="+mj-lt"/>
              <a:buAutoNum type="arabicParenR"/>
            </a:pPr>
            <a:r>
              <a:rPr lang="en-GB" dirty="0">
                <a:latin typeface="Georgia" panose="02040502050405020303" pitchFamily="18" charset="0"/>
              </a:rPr>
              <a:t>Mean scores added </a:t>
            </a:r>
            <a:r>
              <a:rPr lang="en-GB">
                <a:latin typeface="Georgia" panose="02040502050405020303" pitchFamily="18" charset="0"/>
              </a:rPr>
              <a:t>to compass. </a:t>
            </a:r>
            <a:endParaRPr lang="en-GB" dirty="0">
              <a:latin typeface="Georgia" panose="02040502050405020303" pitchFamily="18" charset="0"/>
            </a:endParaRPr>
          </a:p>
        </p:txBody>
      </p:sp>
      <p:graphicFrame>
        <p:nvGraphicFramePr>
          <p:cNvPr id="6" name="Chart 5">
            <a:extLst>
              <a:ext uri="{FF2B5EF4-FFF2-40B4-BE49-F238E27FC236}">
                <a16:creationId xmlns:a16="http://schemas.microsoft.com/office/drawing/2014/main" id="{0AB93DB2-8972-45C0-A2C8-F7E58F770CD2}"/>
              </a:ext>
            </a:extLst>
          </p:cNvPr>
          <p:cNvGraphicFramePr/>
          <p:nvPr>
            <p:extLst>
              <p:ext uri="{D42A27DB-BD31-4B8C-83A1-F6EECF244321}">
                <p14:modId xmlns:p14="http://schemas.microsoft.com/office/powerpoint/2010/main" val="4285971529"/>
              </p:ext>
            </p:extLst>
          </p:nvPr>
        </p:nvGraphicFramePr>
        <p:xfrm>
          <a:off x="6488105" y="4000544"/>
          <a:ext cx="5152572" cy="28574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549297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30. Do the relevant authorities take responsibility for the MPA?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457668825"/>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DB78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DECISION MAKING</a:t>
            </a:r>
          </a:p>
        </p:txBody>
      </p:sp>
    </p:spTree>
    <p:extLst>
      <p:ext uri="{BB962C8B-B14F-4D97-AF65-F5344CB8AC3E}">
        <p14:creationId xmlns:p14="http://schemas.microsoft.com/office/powerpoint/2010/main" val="15735949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10. Does a management body exist that is empowered to set the MPA’s strategy, objectives and overall direction?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4275455743"/>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DB78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DECISION MAKING</a:t>
            </a:r>
          </a:p>
        </p:txBody>
      </p:sp>
    </p:spTree>
    <p:extLst>
      <p:ext uri="{BB962C8B-B14F-4D97-AF65-F5344CB8AC3E}">
        <p14:creationId xmlns:p14="http://schemas.microsoft.com/office/powerpoint/2010/main" val="3829659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11. Does a management committee exist that implements the strategy?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912780165"/>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DB78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DECISION MAKING</a:t>
            </a:r>
          </a:p>
        </p:txBody>
      </p:sp>
    </p:spTree>
    <p:extLst>
      <p:ext uri="{BB962C8B-B14F-4D97-AF65-F5344CB8AC3E}">
        <p14:creationId xmlns:p14="http://schemas.microsoft.com/office/powerpoint/2010/main" val="6619748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14. MPAs generate "benefits" e.g. fish and recreational opportunities.  Were rules identified to help share access to these benefits?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75270671"/>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DB78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DECISION MAKING</a:t>
            </a:r>
          </a:p>
        </p:txBody>
      </p:sp>
    </p:spTree>
    <p:extLst>
      <p:ext uri="{BB962C8B-B14F-4D97-AF65-F5344CB8AC3E}">
        <p14:creationId xmlns:p14="http://schemas.microsoft.com/office/powerpoint/2010/main" val="20019920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Do you have any thoughts or comments on how we could improve decision making? </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DB78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DECISION MAKING</a:t>
            </a:r>
          </a:p>
        </p:txBody>
      </p:sp>
      <p:sp>
        <p:nvSpPr>
          <p:cNvPr id="4" name="Rectangle 3">
            <a:extLst>
              <a:ext uri="{FF2B5EF4-FFF2-40B4-BE49-F238E27FC236}">
                <a16:creationId xmlns:a16="http://schemas.microsoft.com/office/drawing/2014/main" id="{A0C5158C-4E6F-45CC-89CE-A9D4799104E5}"/>
              </a:ext>
            </a:extLst>
          </p:cNvPr>
          <p:cNvSpPr/>
          <p:nvPr/>
        </p:nvSpPr>
        <p:spPr>
          <a:xfrm>
            <a:off x="2364380" y="3446517"/>
            <a:ext cx="8931149" cy="646331"/>
          </a:xfrm>
          <a:prstGeom prst="rect">
            <a:avLst/>
          </a:prstGeom>
        </p:spPr>
        <p:txBody>
          <a:bodyPr wrap="square">
            <a:spAutoFit/>
          </a:bodyPr>
          <a:lstStyle/>
          <a:p>
            <a:r>
              <a:rPr lang="en-GB" i="1" dirty="0">
                <a:solidFill>
                  <a:srgbClr val="000000"/>
                </a:solidFill>
                <a:latin typeface="+mj-lt"/>
              </a:rPr>
              <a:t>“Too many agencies involved.  One stop shop access to decisions etc, charged with publicising outcomes &amp; raising public awareness.”</a:t>
            </a:r>
            <a:endParaRPr lang="en-GB" i="1" dirty="0">
              <a:latin typeface="+mj-lt"/>
            </a:endParaRPr>
          </a:p>
        </p:txBody>
      </p:sp>
      <p:sp>
        <p:nvSpPr>
          <p:cNvPr id="3" name="Rectangle 2">
            <a:extLst>
              <a:ext uri="{FF2B5EF4-FFF2-40B4-BE49-F238E27FC236}">
                <a16:creationId xmlns:a16="http://schemas.microsoft.com/office/drawing/2014/main" id="{885BBE8D-A0D4-41FA-A4EA-467631FE6037}"/>
              </a:ext>
            </a:extLst>
          </p:cNvPr>
          <p:cNvSpPr/>
          <p:nvPr/>
        </p:nvSpPr>
        <p:spPr>
          <a:xfrm>
            <a:off x="3973360" y="5540682"/>
            <a:ext cx="7171765" cy="369332"/>
          </a:xfrm>
          <a:prstGeom prst="rect">
            <a:avLst/>
          </a:prstGeom>
        </p:spPr>
        <p:txBody>
          <a:bodyPr wrap="square">
            <a:spAutoFit/>
          </a:bodyPr>
          <a:lstStyle/>
          <a:p>
            <a:r>
              <a:rPr lang="en-GB" i="1" dirty="0">
                <a:latin typeface="+mj-lt"/>
              </a:rPr>
              <a:t>“IFCA’s need a governing body.  At the moment they investigate themselves.” </a:t>
            </a:r>
          </a:p>
        </p:txBody>
      </p:sp>
      <p:sp>
        <p:nvSpPr>
          <p:cNvPr id="5" name="Rectangle 4">
            <a:extLst>
              <a:ext uri="{FF2B5EF4-FFF2-40B4-BE49-F238E27FC236}">
                <a16:creationId xmlns:a16="http://schemas.microsoft.com/office/drawing/2014/main" id="{82A435BF-280C-409F-B952-CDEA6EF54D18}"/>
              </a:ext>
            </a:extLst>
          </p:cNvPr>
          <p:cNvSpPr/>
          <p:nvPr/>
        </p:nvSpPr>
        <p:spPr>
          <a:xfrm>
            <a:off x="5260521" y="5962921"/>
            <a:ext cx="5852115" cy="369332"/>
          </a:xfrm>
          <a:prstGeom prst="rect">
            <a:avLst/>
          </a:prstGeom>
        </p:spPr>
        <p:txBody>
          <a:bodyPr wrap="none">
            <a:spAutoFit/>
          </a:bodyPr>
          <a:lstStyle/>
          <a:p>
            <a:r>
              <a:rPr lang="en-GB" i="1" dirty="0">
                <a:latin typeface="+mj-lt"/>
              </a:rPr>
              <a:t>“Make them more visual and apparent to visitors and locals.” </a:t>
            </a:r>
          </a:p>
        </p:txBody>
      </p:sp>
      <p:sp>
        <p:nvSpPr>
          <p:cNvPr id="6" name="Rectangle 5">
            <a:extLst>
              <a:ext uri="{FF2B5EF4-FFF2-40B4-BE49-F238E27FC236}">
                <a16:creationId xmlns:a16="http://schemas.microsoft.com/office/drawing/2014/main" id="{303FA3F3-141F-4AF6-93C5-6E9611B9F47B}"/>
              </a:ext>
            </a:extLst>
          </p:cNvPr>
          <p:cNvSpPr/>
          <p:nvPr/>
        </p:nvSpPr>
        <p:spPr>
          <a:xfrm>
            <a:off x="6935083" y="6385161"/>
            <a:ext cx="5041958" cy="369332"/>
          </a:xfrm>
          <a:prstGeom prst="rect">
            <a:avLst/>
          </a:prstGeom>
        </p:spPr>
        <p:txBody>
          <a:bodyPr wrap="none">
            <a:spAutoFit/>
          </a:bodyPr>
          <a:lstStyle/>
          <a:p>
            <a:r>
              <a:rPr lang="en-GB" i="1" dirty="0">
                <a:latin typeface="+mj-lt"/>
              </a:rPr>
              <a:t>“IFCA? Biosphere? Not sure who is 'in charge' really.”</a:t>
            </a:r>
          </a:p>
        </p:txBody>
      </p:sp>
      <p:sp>
        <p:nvSpPr>
          <p:cNvPr id="7" name="Rectangle 6">
            <a:extLst>
              <a:ext uri="{FF2B5EF4-FFF2-40B4-BE49-F238E27FC236}">
                <a16:creationId xmlns:a16="http://schemas.microsoft.com/office/drawing/2014/main" id="{B11E25D7-D847-4EBF-AD4A-F72FF7E2DDD6}"/>
              </a:ext>
            </a:extLst>
          </p:cNvPr>
          <p:cNvSpPr/>
          <p:nvPr/>
        </p:nvSpPr>
        <p:spPr>
          <a:xfrm>
            <a:off x="2940423" y="4234538"/>
            <a:ext cx="8355106" cy="1200329"/>
          </a:xfrm>
          <a:prstGeom prst="rect">
            <a:avLst/>
          </a:prstGeom>
        </p:spPr>
        <p:txBody>
          <a:bodyPr wrap="square">
            <a:spAutoFit/>
          </a:bodyPr>
          <a:lstStyle/>
          <a:p>
            <a:r>
              <a:rPr lang="en-GB" i="1" dirty="0">
                <a:latin typeface="+mj-lt"/>
              </a:rPr>
              <a:t>“Criteri156 - while those in the fishing industry are likely aware of the relevant IFCA byelaws, it is unlikely that those in other sectors (e.g. tourism, recreation) are aware of the designation or its impacts on them (and vice versa). a Criteria 30 - once again, hard to say but presume this is the case.”</a:t>
            </a:r>
          </a:p>
        </p:txBody>
      </p:sp>
      <p:sp>
        <p:nvSpPr>
          <p:cNvPr id="8" name="Rectangle 7">
            <a:extLst>
              <a:ext uri="{FF2B5EF4-FFF2-40B4-BE49-F238E27FC236}">
                <a16:creationId xmlns:a16="http://schemas.microsoft.com/office/drawing/2014/main" id="{0AD6C1F2-1DE1-46E8-A18C-F7CC4DD3E959}"/>
              </a:ext>
            </a:extLst>
          </p:cNvPr>
          <p:cNvSpPr/>
          <p:nvPr/>
        </p:nvSpPr>
        <p:spPr>
          <a:xfrm>
            <a:off x="1745829" y="1827499"/>
            <a:ext cx="8736200" cy="1477328"/>
          </a:xfrm>
          <a:prstGeom prst="rect">
            <a:avLst/>
          </a:prstGeom>
        </p:spPr>
        <p:txBody>
          <a:bodyPr wrap="square">
            <a:spAutoFit/>
          </a:bodyPr>
          <a:lstStyle/>
          <a:p>
            <a:r>
              <a:rPr lang="en-GB" i="1" dirty="0">
                <a:latin typeface="+mj-lt"/>
              </a:rPr>
              <a:t>“An MCZ authority is needed for each MCZ. That 'authority' may be one or several existing statutory authorities. It is informed by 'a user group'. It has a process for receiving reports (monitoring etc.) and other submissions and feeding those into adaptive management. It is able to commission studies and monitoring to inform adaptive management  based on the objectives developed.”</a:t>
            </a:r>
          </a:p>
        </p:txBody>
      </p:sp>
    </p:spTree>
    <p:extLst>
      <p:ext uri="{BB962C8B-B14F-4D97-AF65-F5344CB8AC3E}">
        <p14:creationId xmlns:p14="http://schemas.microsoft.com/office/powerpoint/2010/main" val="968967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21. Are there enough people employed to manage the site?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969362312"/>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8B8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RESOURCES</a:t>
            </a:r>
          </a:p>
        </p:txBody>
      </p:sp>
    </p:spTree>
    <p:extLst>
      <p:ext uri="{BB962C8B-B14F-4D97-AF65-F5344CB8AC3E}">
        <p14:creationId xmlns:p14="http://schemas.microsoft.com/office/powerpoint/2010/main" val="23330148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22. Is the infrastructure and equipment needed to manage the site available?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144381513"/>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8B8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RESOURCES</a:t>
            </a:r>
          </a:p>
        </p:txBody>
      </p:sp>
    </p:spTree>
    <p:extLst>
      <p:ext uri="{BB962C8B-B14F-4D97-AF65-F5344CB8AC3E}">
        <p14:creationId xmlns:p14="http://schemas.microsoft.com/office/powerpoint/2010/main" val="5981757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25. Do staff have the skills and training needed?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56393471"/>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8B8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RESOURCES</a:t>
            </a:r>
          </a:p>
        </p:txBody>
      </p:sp>
    </p:spTree>
    <p:extLst>
      <p:ext uri="{BB962C8B-B14F-4D97-AF65-F5344CB8AC3E}">
        <p14:creationId xmlns:p14="http://schemas.microsoft.com/office/powerpoint/2010/main" val="25599382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38. Is there long term funding for the full cost of the MPA and its management/operating costs?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944734102"/>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8B8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RESOURCES</a:t>
            </a:r>
          </a:p>
        </p:txBody>
      </p:sp>
    </p:spTree>
    <p:extLst>
      <p:ext uri="{BB962C8B-B14F-4D97-AF65-F5344CB8AC3E}">
        <p14:creationId xmlns:p14="http://schemas.microsoft.com/office/powerpoint/2010/main" val="11079324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Do you have any thoughts or comments on how MPA management could be better resourced? </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8B8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RESOURCES</a:t>
            </a:r>
          </a:p>
        </p:txBody>
      </p:sp>
      <p:sp>
        <p:nvSpPr>
          <p:cNvPr id="4" name="Rectangle 3">
            <a:extLst>
              <a:ext uri="{FF2B5EF4-FFF2-40B4-BE49-F238E27FC236}">
                <a16:creationId xmlns:a16="http://schemas.microsoft.com/office/drawing/2014/main" id="{0DBE1D7F-7AE9-4E3C-A317-226C2940AA27}"/>
              </a:ext>
            </a:extLst>
          </p:cNvPr>
          <p:cNvSpPr/>
          <p:nvPr/>
        </p:nvSpPr>
        <p:spPr>
          <a:xfrm>
            <a:off x="1714311" y="1656491"/>
            <a:ext cx="9176260" cy="1200329"/>
          </a:xfrm>
          <a:prstGeom prst="rect">
            <a:avLst/>
          </a:prstGeom>
        </p:spPr>
        <p:txBody>
          <a:bodyPr wrap="square">
            <a:spAutoFit/>
          </a:bodyPr>
          <a:lstStyle/>
          <a:p>
            <a:r>
              <a:rPr lang="en-GB" i="1" dirty="0">
                <a:latin typeface="+mj-lt"/>
              </a:rPr>
              <a:t>“Management needs to be supported by staff with relevant knowledge and experience of the ecology and special features of the area. If not available, that information needs to be obtained. Financially, there may be subscription schemes but, really, management needs to be resourced through Government organisations.”</a:t>
            </a:r>
          </a:p>
        </p:txBody>
      </p:sp>
      <p:sp>
        <p:nvSpPr>
          <p:cNvPr id="5" name="Rectangle 4">
            <a:extLst>
              <a:ext uri="{FF2B5EF4-FFF2-40B4-BE49-F238E27FC236}">
                <a16:creationId xmlns:a16="http://schemas.microsoft.com/office/drawing/2014/main" id="{51AAE5C0-1746-45FC-A030-39E133484BBE}"/>
              </a:ext>
            </a:extLst>
          </p:cNvPr>
          <p:cNvSpPr/>
          <p:nvPr/>
        </p:nvSpPr>
        <p:spPr>
          <a:xfrm>
            <a:off x="2229893" y="2871930"/>
            <a:ext cx="8660678" cy="1477328"/>
          </a:xfrm>
          <a:prstGeom prst="rect">
            <a:avLst/>
          </a:prstGeom>
        </p:spPr>
        <p:txBody>
          <a:bodyPr wrap="square">
            <a:spAutoFit/>
          </a:bodyPr>
          <a:lstStyle/>
          <a:p>
            <a:r>
              <a:rPr lang="en-GB" i="1" dirty="0">
                <a:latin typeface="+mj-lt"/>
              </a:rPr>
              <a:t>“Criteria 25 - there are no dedicated staff to this site, although I'm sure the staff of individual organisations are well skilled in their own sphere.    The only UK designations I am aware of that have resulted in staff being employed to directly manage are NNRs and Natura 2000 sites. Where staff are employed to directly manage the sites and enforce the designation, it generally results in a better environmental outcome.”</a:t>
            </a:r>
          </a:p>
        </p:txBody>
      </p:sp>
      <p:sp>
        <p:nvSpPr>
          <p:cNvPr id="6" name="Rectangle 5">
            <a:extLst>
              <a:ext uri="{FF2B5EF4-FFF2-40B4-BE49-F238E27FC236}">
                <a16:creationId xmlns:a16="http://schemas.microsoft.com/office/drawing/2014/main" id="{9B09EA04-F447-459E-A1DE-E22D1EDC9AE5}"/>
              </a:ext>
            </a:extLst>
          </p:cNvPr>
          <p:cNvSpPr/>
          <p:nvPr/>
        </p:nvSpPr>
        <p:spPr>
          <a:xfrm>
            <a:off x="4069975" y="5793013"/>
            <a:ext cx="7042661" cy="646331"/>
          </a:xfrm>
          <a:prstGeom prst="rect">
            <a:avLst/>
          </a:prstGeom>
        </p:spPr>
        <p:txBody>
          <a:bodyPr wrap="square">
            <a:spAutoFit/>
          </a:bodyPr>
          <a:lstStyle/>
          <a:p>
            <a:r>
              <a:rPr lang="en-GB" i="1" dirty="0">
                <a:latin typeface="+mj-lt"/>
              </a:rPr>
              <a:t>“My understanding is that people are currently poached from other organizations but I don't really know.”</a:t>
            </a:r>
          </a:p>
        </p:txBody>
      </p:sp>
      <p:sp>
        <p:nvSpPr>
          <p:cNvPr id="7" name="Rectangle 6">
            <a:extLst>
              <a:ext uri="{FF2B5EF4-FFF2-40B4-BE49-F238E27FC236}">
                <a16:creationId xmlns:a16="http://schemas.microsoft.com/office/drawing/2014/main" id="{6AF739EC-406A-49B7-9CFE-DD7766917CDF}"/>
              </a:ext>
            </a:extLst>
          </p:cNvPr>
          <p:cNvSpPr/>
          <p:nvPr/>
        </p:nvSpPr>
        <p:spPr>
          <a:xfrm>
            <a:off x="2706302" y="4440720"/>
            <a:ext cx="7459673" cy="646331"/>
          </a:xfrm>
          <a:prstGeom prst="rect">
            <a:avLst/>
          </a:prstGeom>
        </p:spPr>
        <p:txBody>
          <a:bodyPr wrap="square">
            <a:spAutoFit/>
          </a:bodyPr>
          <a:lstStyle/>
          <a:p>
            <a:r>
              <a:rPr lang="en-GB" i="1" dirty="0">
                <a:latin typeface="+mj-lt"/>
              </a:rPr>
              <a:t>“The IFCA and Natural England need more staff and access to inshore survey vessels and equipment to carry out effective monitoring and enforcement.”</a:t>
            </a:r>
          </a:p>
        </p:txBody>
      </p:sp>
      <p:sp>
        <p:nvSpPr>
          <p:cNvPr id="9" name="Rectangle 8">
            <a:extLst>
              <a:ext uri="{FF2B5EF4-FFF2-40B4-BE49-F238E27FC236}">
                <a16:creationId xmlns:a16="http://schemas.microsoft.com/office/drawing/2014/main" id="{75A97C63-45D6-4915-8CCE-5754B0A5E9C2}"/>
              </a:ext>
            </a:extLst>
          </p:cNvPr>
          <p:cNvSpPr/>
          <p:nvPr/>
        </p:nvSpPr>
        <p:spPr>
          <a:xfrm>
            <a:off x="3254441" y="5142655"/>
            <a:ext cx="6096000" cy="646331"/>
          </a:xfrm>
          <a:prstGeom prst="rect">
            <a:avLst/>
          </a:prstGeom>
        </p:spPr>
        <p:txBody>
          <a:bodyPr>
            <a:spAutoFit/>
          </a:bodyPr>
          <a:lstStyle/>
          <a:p>
            <a:r>
              <a:rPr lang="en-GB" i="1" dirty="0">
                <a:latin typeface="+mj-lt"/>
              </a:rPr>
              <a:t>“There are so many small groups all doing similar rolls in North Devon and they need to be under one umbrella.” </a:t>
            </a:r>
          </a:p>
        </p:txBody>
      </p:sp>
      <p:sp>
        <p:nvSpPr>
          <p:cNvPr id="10" name="Rectangle 9">
            <a:extLst>
              <a:ext uri="{FF2B5EF4-FFF2-40B4-BE49-F238E27FC236}">
                <a16:creationId xmlns:a16="http://schemas.microsoft.com/office/drawing/2014/main" id="{57FD853E-0ADB-4A52-92DA-9047A11CCD3C}"/>
              </a:ext>
            </a:extLst>
          </p:cNvPr>
          <p:cNvSpPr/>
          <p:nvPr/>
        </p:nvSpPr>
        <p:spPr>
          <a:xfrm>
            <a:off x="5381857" y="6435728"/>
            <a:ext cx="5869107" cy="369332"/>
          </a:xfrm>
          <a:prstGeom prst="rect">
            <a:avLst/>
          </a:prstGeom>
        </p:spPr>
        <p:txBody>
          <a:bodyPr wrap="none">
            <a:spAutoFit/>
          </a:bodyPr>
          <a:lstStyle/>
          <a:p>
            <a:r>
              <a:rPr lang="en-GB" i="1" dirty="0">
                <a:latin typeface="+mj-lt"/>
              </a:rPr>
              <a:t>“Devon and Severn IFCA need more staff to police these sites.”</a:t>
            </a:r>
          </a:p>
        </p:txBody>
      </p:sp>
    </p:spTree>
    <p:extLst>
      <p:ext uri="{BB962C8B-B14F-4D97-AF65-F5344CB8AC3E}">
        <p14:creationId xmlns:p14="http://schemas.microsoft.com/office/powerpoint/2010/main" val="3095432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02040CA-D602-4818-8E1B-A75E98B62F91}"/>
              </a:ext>
            </a:extLst>
          </p:cNvPr>
          <p:cNvGrpSpPr/>
          <p:nvPr/>
        </p:nvGrpSpPr>
        <p:grpSpPr>
          <a:xfrm>
            <a:off x="3228170" y="507142"/>
            <a:ext cx="6231581" cy="6223638"/>
            <a:chOff x="1402067" y="378272"/>
            <a:chExt cx="6231581" cy="6223638"/>
          </a:xfrm>
        </p:grpSpPr>
        <p:grpSp>
          <p:nvGrpSpPr>
            <p:cNvPr id="156" name="Group 155">
              <a:extLst>
                <a:ext uri="{FF2B5EF4-FFF2-40B4-BE49-F238E27FC236}">
                  <a16:creationId xmlns:a16="http://schemas.microsoft.com/office/drawing/2014/main" id="{45C620D6-FBE8-4910-8ADD-BA18FAF49813}"/>
                </a:ext>
              </a:extLst>
            </p:cNvPr>
            <p:cNvGrpSpPr/>
            <p:nvPr/>
          </p:nvGrpSpPr>
          <p:grpSpPr>
            <a:xfrm>
              <a:off x="1402067" y="378272"/>
              <a:ext cx="6231581" cy="6223638"/>
              <a:chOff x="5960419" y="269090"/>
              <a:chExt cx="6231581" cy="6223638"/>
            </a:xfrm>
          </p:grpSpPr>
          <p:grpSp>
            <p:nvGrpSpPr>
              <p:cNvPr id="70" name="Group 69">
                <a:extLst>
                  <a:ext uri="{FF2B5EF4-FFF2-40B4-BE49-F238E27FC236}">
                    <a16:creationId xmlns:a16="http://schemas.microsoft.com/office/drawing/2014/main" id="{0B4C5DA7-7890-4B59-8D1C-5D95F198399F}"/>
                  </a:ext>
                </a:extLst>
              </p:cNvPr>
              <p:cNvGrpSpPr/>
              <p:nvPr/>
            </p:nvGrpSpPr>
            <p:grpSpPr>
              <a:xfrm>
                <a:off x="5960419" y="269090"/>
                <a:ext cx="6231581" cy="6223638"/>
                <a:chOff x="1151712" y="14982"/>
                <a:chExt cx="6231581" cy="6223638"/>
              </a:xfrm>
            </p:grpSpPr>
            <p:grpSp>
              <p:nvGrpSpPr>
                <p:cNvPr id="4" name="Group 3">
                  <a:extLst>
                    <a:ext uri="{FF2B5EF4-FFF2-40B4-BE49-F238E27FC236}">
                      <a16:creationId xmlns:a16="http://schemas.microsoft.com/office/drawing/2014/main" id="{767AE01A-0FB3-4FDD-AF97-4F1565F4CE1D}"/>
                    </a:ext>
                  </a:extLst>
                </p:cNvPr>
                <p:cNvGrpSpPr/>
                <p:nvPr/>
              </p:nvGrpSpPr>
              <p:grpSpPr>
                <a:xfrm>
                  <a:off x="1487331" y="345145"/>
                  <a:ext cx="5402892" cy="5411056"/>
                  <a:chOff x="1276565" y="549426"/>
                  <a:chExt cx="5402892" cy="5411056"/>
                </a:xfrm>
              </p:grpSpPr>
              <p:grpSp>
                <p:nvGrpSpPr>
                  <p:cNvPr id="5" name="Group 4">
                    <a:extLst>
                      <a:ext uri="{FF2B5EF4-FFF2-40B4-BE49-F238E27FC236}">
                        <a16:creationId xmlns:a16="http://schemas.microsoft.com/office/drawing/2014/main" id="{8E4B4FEA-FAEC-45EF-9F8D-512114B6BD31}"/>
                      </a:ext>
                    </a:extLst>
                  </p:cNvPr>
                  <p:cNvGrpSpPr/>
                  <p:nvPr/>
                </p:nvGrpSpPr>
                <p:grpSpPr>
                  <a:xfrm>
                    <a:off x="1276565" y="549426"/>
                    <a:ext cx="5402892" cy="5411056"/>
                    <a:chOff x="1276565" y="549426"/>
                    <a:chExt cx="5402892" cy="5411056"/>
                  </a:xfrm>
                </p:grpSpPr>
                <p:sp>
                  <p:nvSpPr>
                    <p:cNvPr id="7" name="Oval 6">
                      <a:extLst>
                        <a:ext uri="{FF2B5EF4-FFF2-40B4-BE49-F238E27FC236}">
                          <a16:creationId xmlns:a16="http://schemas.microsoft.com/office/drawing/2014/main" id="{7B70FD0F-3D4E-45CB-BAB9-68A3D1587716}"/>
                        </a:ext>
                      </a:extLst>
                    </p:cNvPr>
                    <p:cNvSpPr>
                      <a:spLocks noChangeAspect="1"/>
                    </p:cNvSpPr>
                    <p:nvPr/>
                  </p:nvSpPr>
                  <p:spPr>
                    <a:xfrm>
                      <a:off x="1276565" y="559882"/>
                      <a:ext cx="5400000" cy="5400600"/>
                    </a:xfrm>
                    <a:prstGeom prst="ellipse">
                      <a:avLst/>
                    </a:prstGeo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8" name="Group 7">
                      <a:extLst>
                        <a:ext uri="{FF2B5EF4-FFF2-40B4-BE49-F238E27FC236}">
                          <a16:creationId xmlns:a16="http://schemas.microsoft.com/office/drawing/2014/main" id="{FE9D02B6-7ACC-4CC0-97DB-FF47ADFC15A9}"/>
                        </a:ext>
                      </a:extLst>
                    </p:cNvPr>
                    <p:cNvGrpSpPr/>
                    <p:nvPr/>
                  </p:nvGrpSpPr>
                  <p:grpSpPr>
                    <a:xfrm>
                      <a:off x="1279456" y="549426"/>
                      <a:ext cx="5400001" cy="5400600"/>
                      <a:chOff x="1515430" y="706738"/>
                      <a:chExt cx="5400001" cy="5400600"/>
                    </a:xfrm>
                  </p:grpSpPr>
                  <p:cxnSp>
                    <p:nvCxnSpPr>
                      <p:cNvPr id="9" name="Straight Connector 8">
                        <a:extLst>
                          <a:ext uri="{FF2B5EF4-FFF2-40B4-BE49-F238E27FC236}">
                            <a16:creationId xmlns:a16="http://schemas.microsoft.com/office/drawing/2014/main" id="{4F69607E-AE0C-4275-B436-20018BAB7925}"/>
                          </a:ext>
                        </a:extLst>
                      </p:cNvPr>
                      <p:cNvCxnSpPr>
                        <a:cxnSpLocks/>
                      </p:cNvCxnSpPr>
                      <p:nvPr/>
                    </p:nvCxnSpPr>
                    <p:spPr>
                      <a:xfrm>
                        <a:off x="4214954" y="706738"/>
                        <a:ext cx="0" cy="5400600"/>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F07DAD5-8287-4C5E-ACF5-521A8D7F2D3D}"/>
                          </a:ext>
                        </a:extLst>
                      </p:cNvPr>
                      <p:cNvCxnSpPr>
                        <a:cxnSpLocks/>
                      </p:cNvCxnSpPr>
                      <p:nvPr/>
                    </p:nvCxnSpPr>
                    <p:spPr>
                      <a:xfrm flipH="1">
                        <a:off x="2170323" y="1751635"/>
                        <a:ext cx="4161030" cy="3404259"/>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9DDEE26-2F84-48BE-AF87-D3FDEA49D102}"/>
                          </a:ext>
                        </a:extLst>
                      </p:cNvPr>
                      <p:cNvCxnSpPr>
                        <a:cxnSpLocks/>
                      </p:cNvCxnSpPr>
                      <p:nvPr/>
                    </p:nvCxnSpPr>
                    <p:spPr>
                      <a:xfrm>
                        <a:off x="3312405" y="855643"/>
                        <a:ext cx="1771138" cy="5107624"/>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AD36281-234F-416E-B5A5-CDE85A1E2F85}"/>
                          </a:ext>
                        </a:extLst>
                      </p:cNvPr>
                      <p:cNvCxnSpPr>
                        <a:cxnSpLocks/>
                      </p:cNvCxnSpPr>
                      <p:nvPr/>
                    </p:nvCxnSpPr>
                    <p:spPr>
                      <a:xfrm>
                        <a:off x="3760829" y="756213"/>
                        <a:ext cx="893120" cy="532012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35AA276-A8AC-40A1-9431-82CC718BAD2B}"/>
                          </a:ext>
                        </a:extLst>
                      </p:cNvPr>
                      <p:cNvCxnSpPr>
                        <a:cxnSpLocks/>
                      </p:cNvCxnSpPr>
                      <p:nvPr/>
                    </p:nvCxnSpPr>
                    <p:spPr>
                      <a:xfrm>
                        <a:off x="2904781" y="1064964"/>
                        <a:ext cx="2592326" cy="47262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93B096-AE50-4E1D-90FE-D0D8925A4360}"/>
                          </a:ext>
                        </a:extLst>
                      </p:cNvPr>
                      <p:cNvCxnSpPr>
                        <a:cxnSpLocks/>
                      </p:cNvCxnSpPr>
                      <p:nvPr/>
                    </p:nvCxnSpPr>
                    <p:spPr>
                      <a:xfrm flipH="1" flipV="1">
                        <a:off x="1615807" y="2688116"/>
                        <a:ext cx="5180077" cy="15490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0D7F2C0-7F99-4C4D-8C2B-8F9F00C366C3}"/>
                          </a:ext>
                        </a:extLst>
                      </p:cNvPr>
                      <p:cNvCxnSpPr>
                        <a:cxnSpLocks/>
                      </p:cNvCxnSpPr>
                      <p:nvPr/>
                    </p:nvCxnSpPr>
                    <p:spPr>
                      <a:xfrm>
                        <a:off x="1770043" y="2280492"/>
                        <a:ext cx="4856899" cy="23274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743ED84-C0EC-4767-AEB4-DDEB01A94220}"/>
                          </a:ext>
                        </a:extLst>
                      </p:cNvPr>
                      <p:cNvCxnSpPr>
                        <a:cxnSpLocks/>
                      </p:cNvCxnSpPr>
                      <p:nvPr/>
                    </p:nvCxnSpPr>
                    <p:spPr>
                      <a:xfrm>
                        <a:off x="1542361" y="3121446"/>
                        <a:ext cx="5330387" cy="689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2F170C6-8349-499A-9ABE-A45539475042}"/>
                          </a:ext>
                        </a:extLst>
                      </p:cNvPr>
                      <p:cNvCxnSpPr>
                        <a:cxnSpLocks/>
                      </p:cNvCxnSpPr>
                      <p:nvPr/>
                    </p:nvCxnSpPr>
                    <p:spPr>
                      <a:xfrm flipH="1">
                        <a:off x="1703942" y="2531806"/>
                        <a:ext cx="5072437" cy="18543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07C4D23-3729-4A95-BBA7-7F775E351896}"/>
                          </a:ext>
                        </a:extLst>
                      </p:cNvPr>
                      <p:cNvCxnSpPr>
                        <a:cxnSpLocks/>
                      </p:cNvCxnSpPr>
                      <p:nvPr/>
                    </p:nvCxnSpPr>
                    <p:spPr>
                      <a:xfrm flipH="1">
                        <a:off x="3283027" y="891251"/>
                        <a:ext cx="1884258" cy="5072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951473E-07E6-44FB-9620-E18D87DEF8CC}"/>
                          </a:ext>
                        </a:extLst>
                      </p:cNvPr>
                      <p:cNvCxnSpPr>
                        <a:cxnSpLocks/>
                      </p:cNvCxnSpPr>
                      <p:nvPr/>
                    </p:nvCxnSpPr>
                    <p:spPr>
                      <a:xfrm>
                        <a:off x="1972019" y="1927952"/>
                        <a:ext cx="4455789" cy="303114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82156B5-FF01-4B49-A24E-2F59FAE87CD4}"/>
                          </a:ext>
                        </a:extLst>
                      </p:cNvPr>
                      <p:cNvCxnSpPr>
                        <a:cxnSpLocks/>
                      </p:cNvCxnSpPr>
                      <p:nvPr/>
                    </p:nvCxnSpPr>
                    <p:spPr>
                      <a:xfrm flipH="1">
                        <a:off x="2489812" y="1409204"/>
                        <a:ext cx="3517450" cy="406985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318763E-06DF-4455-B9AD-216236BF5BA1}"/>
                          </a:ext>
                        </a:extLst>
                      </p:cNvPr>
                      <p:cNvCxnSpPr>
                        <a:cxnSpLocks/>
                      </p:cNvCxnSpPr>
                      <p:nvPr/>
                    </p:nvCxnSpPr>
                    <p:spPr>
                      <a:xfrm flipH="1">
                        <a:off x="3756212" y="756213"/>
                        <a:ext cx="927990" cy="53201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56D7D60-4E6A-4EE3-9322-7C4145C4C62E}"/>
                          </a:ext>
                        </a:extLst>
                      </p:cNvPr>
                      <p:cNvCxnSpPr>
                        <a:cxnSpLocks/>
                      </p:cNvCxnSpPr>
                      <p:nvPr/>
                    </p:nvCxnSpPr>
                    <p:spPr>
                      <a:xfrm>
                        <a:off x="2214390" y="1608463"/>
                        <a:ext cx="3959389" cy="3658369"/>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849B22A-2CE8-4A55-B9DF-6F3B97B1CFA0}"/>
                          </a:ext>
                        </a:extLst>
                      </p:cNvPr>
                      <p:cNvCxnSpPr>
                        <a:cxnSpLocks/>
                      </p:cNvCxnSpPr>
                      <p:nvPr/>
                    </p:nvCxnSpPr>
                    <p:spPr>
                      <a:xfrm flipH="1">
                        <a:off x="1515430" y="3397818"/>
                        <a:ext cx="5400001" cy="133919"/>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EDE7DAE-16D4-4392-AE53-DA446555EE35}"/>
                          </a:ext>
                        </a:extLst>
                      </p:cNvPr>
                      <p:cNvCxnSpPr>
                        <a:cxnSpLocks/>
                      </p:cNvCxnSpPr>
                      <p:nvPr/>
                    </p:nvCxnSpPr>
                    <p:spPr>
                      <a:xfrm flipH="1">
                        <a:off x="1905918" y="2125884"/>
                        <a:ext cx="4676220" cy="26720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4FFB99E-332D-4925-8B65-A7B51230A19D}"/>
                          </a:ext>
                        </a:extLst>
                      </p:cNvPr>
                      <p:cNvCxnSpPr>
                        <a:cxnSpLocks/>
                      </p:cNvCxnSpPr>
                      <p:nvPr/>
                    </p:nvCxnSpPr>
                    <p:spPr>
                      <a:xfrm flipH="1">
                        <a:off x="1571740" y="2989006"/>
                        <a:ext cx="5301008" cy="97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CD1B657-A03C-4869-B51D-B4C5C37C2C0C}"/>
                          </a:ext>
                        </a:extLst>
                      </p:cNvPr>
                      <p:cNvCxnSpPr>
                        <a:cxnSpLocks/>
                      </p:cNvCxnSpPr>
                      <p:nvPr/>
                    </p:nvCxnSpPr>
                    <p:spPr>
                      <a:xfrm>
                        <a:off x="2530207" y="1318352"/>
                        <a:ext cx="3334735" cy="42270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80AAD7F-E8DB-4A6D-BDC1-2036AD3DD855}"/>
                          </a:ext>
                        </a:extLst>
                      </p:cNvPr>
                      <p:cNvCxnSpPr>
                        <a:cxnSpLocks/>
                      </p:cNvCxnSpPr>
                      <p:nvPr/>
                    </p:nvCxnSpPr>
                    <p:spPr>
                      <a:xfrm flipH="1">
                        <a:off x="2853369" y="1122744"/>
                        <a:ext cx="2760115" cy="4617044"/>
                      </a:xfrm>
                      <a:prstGeom prst="line">
                        <a:avLst/>
                      </a:prstGeom>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D11006D1-D807-4B71-9012-ED48A37FA249}"/>
                          </a:ext>
                        </a:extLst>
                      </p:cNvPr>
                      <p:cNvSpPr>
                        <a:spLocks noChangeAspect="1"/>
                      </p:cNvSpPr>
                      <p:nvPr/>
                    </p:nvSpPr>
                    <p:spPr>
                      <a:xfrm>
                        <a:off x="2342328" y="1548038"/>
                        <a:ext cx="3713990" cy="3714402"/>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9" name="Oval 28">
                        <a:extLst>
                          <a:ext uri="{FF2B5EF4-FFF2-40B4-BE49-F238E27FC236}">
                            <a16:creationId xmlns:a16="http://schemas.microsoft.com/office/drawing/2014/main" id="{DE8E330D-AF0F-47B7-BB3E-8F40EC84403B}"/>
                          </a:ext>
                        </a:extLst>
                      </p:cNvPr>
                      <p:cNvSpPr>
                        <a:spLocks noChangeAspect="1"/>
                      </p:cNvSpPr>
                      <p:nvPr/>
                    </p:nvSpPr>
                    <p:spPr>
                      <a:xfrm>
                        <a:off x="3166096" y="2382793"/>
                        <a:ext cx="2037142" cy="2037368"/>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sp>
                <p:nvSpPr>
                  <p:cNvPr id="6" name="4-Point Star 85">
                    <a:extLst>
                      <a:ext uri="{FF2B5EF4-FFF2-40B4-BE49-F238E27FC236}">
                        <a16:creationId xmlns:a16="http://schemas.microsoft.com/office/drawing/2014/main" id="{78DC7E5A-5822-466B-A4E5-D80F9A6762B2}"/>
                      </a:ext>
                    </a:extLst>
                  </p:cNvPr>
                  <p:cNvSpPr/>
                  <p:nvPr/>
                </p:nvSpPr>
                <p:spPr>
                  <a:xfrm>
                    <a:off x="3839036" y="3141469"/>
                    <a:ext cx="294468" cy="309966"/>
                  </a:xfrm>
                  <a:prstGeom prst="star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30" name="Group 29">
                  <a:extLst>
                    <a:ext uri="{FF2B5EF4-FFF2-40B4-BE49-F238E27FC236}">
                      <a16:creationId xmlns:a16="http://schemas.microsoft.com/office/drawing/2014/main" id="{0C1A3949-AA45-466C-97D2-88817BAE6963}"/>
                    </a:ext>
                  </a:extLst>
                </p:cNvPr>
                <p:cNvGrpSpPr>
                  <a:grpSpLocks noChangeAspect="1"/>
                </p:cNvGrpSpPr>
                <p:nvPr/>
              </p:nvGrpSpPr>
              <p:grpSpPr>
                <a:xfrm>
                  <a:off x="1151712" y="14982"/>
                  <a:ext cx="6231581" cy="6223638"/>
                  <a:chOff x="693237" y="1184350"/>
                  <a:chExt cx="4205276" cy="4199916"/>
                </a:xfrm>
              </p:grpSpPr>
              <p:grpSp>
                <p:nvGrpSpPr>
                  <p:cNvPr id="31" name="Group 30">
                    <a:extLst>
                      <a:ext uri="{FF2B5EF4-FFF2-40B4-BE49-F238E27FC236}">
                        <a16:creationId xmlns:a16="http://schemas.microsoft.com/office/drawing/2014/main" id="{BFE86330-7300-4614-9C22-16F7EE39A3CE}"/>
                      </a:ext>
                    </a:extLst>
                  </p:cNvPr>
                  <p:cNvGrpSpPr>
                    <a:grpSpLocks noChangeAspect="1"/>
                  </p:cNvGrpSpPr>
                  <p:nvPr/>
                </p:nvGrpSpPr>
                <p:grpSpPr>
                  <a:xfrm>
                    <a:off x="693237" y="1184350"/>
                    <a:ext cx="4205276" cy="4199916"/>
                    <a:chOff x="982910" y="569426"/>
                    <a:chExt cx="5121336" cy="5114809"/>
                  </a:xfrm>
                </p:grpSpPr>
                <p:sp>
                  <p:nvSpPr>
                    <p:cNvPr id="33" name="Rectangle 32">
                      <a:extLst>
                        <a:ext uri="{FF2B5EF4-FFF2-40B4-BE49-F238E27FC236}">
                          <a16:creationId xmlns:a16="http://schemas.microsoft.com/office/drawing/2014/main" id="{AC656986-8CD1-40F7-B927-CCF134AC754F}"/>
                        </a:ext>
                      </a:extLst>
                    </p:cNvPr>
                    <p:cNvSpPr/>
                    <p:nvPr/>
                  </p:nvSpPr>
                  <p:spPr>
                    <a:xfrm>
                      <a:off x="3373689" y="569426"/>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a:t>
                      </a:r>
                    </a:p>
                  </p:txBody>
                </p:sp>
                <p:sp>
                  <p:nvSpPr>
                    <p:cNvPr id="34" name="Rectangle 33">
                      <a:extLst>
                        <a:ext uri="{FF2B5EF4-FFF2-40B4-BE49-F238E27FC236}">
                          <a16:creationId xmlns:a16="http://schemas.microsoft.com/office/drawing/2014/main" id="{F8AC16F1-A560-4893-B662-C368194C1B80}"/>
                        </a:ext>
                      </a:extLst>
                    </p:cNvPr>
                    <p:cNvSpPr/>
                    <p:nvPr/>
                  </p:nvSpPr>
                  <p:spPr>
                    <a:xfrm>
                      <a:off x="3794579" y="619980"/>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a:t>
                      </a:r>
                    </a:p>
                  </p:txBody>
                </p:sp>
                <p:sp>
                  <p:nvSpPr>
                    <p:cNvPr id="35" name="Rectangle 34">
                      <a:extLst>
                        <a:ext uri="{FF2B5EF4-FFF2-40B4-BE49-F238E27FC236}">
                          <a16:creationId xmlns:a16="http://schemas.microsoft.com/office/drawing/2014/main" id="{BE438982-44EB-4546-A4D4-A27FA61722A2}"/>
                        </a:ext>
                      </a:extLst>
                    </p:cNvPr>
                    <p:cNvSpPr/>
                    <p:nvPr/>
                  </p:nvSpPr>
                  <p:spPr>
                    <a:xfrm>
                      <a:off x="4222686" y="725587"/>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a:t>
                      </a:r>
                    </a:p>
                  </p:txBody>
                </p:sp>
                <p:sp>
                  <p:nvSpPr>
                    <p:cNvPr id="36" name="Rectangle 35">
                      <a:extLst>
                        <a:ext uri="{FF2B5EF4-FFF2-40B4-BE49-F238E27FC236}">
                          <a16:creationId xmlns:a16="http://schemas.microsoft.com/office/drawing/2014/main" id="{539DCBB1-6009-4E16-90B5-84541822A185}"/>
                        </a:ext>
                      </a:extLst>
                    </p:cNvPr>
                    <p:cNvSpPr/>
                    <p:nvPr/>
                  </p:nvSpPr>
                  <p:spPr>
                    <a:xfrm>
                      <a:off x="4604489" y="917128"/>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4</a:t>
                      </a:r>
                    </a:p>
                  </p:txBody>
                </p:sp>
                <p:sp>
                  <p:nvSpPr>
                    <p:cNvPr id="37" name="Rectangle 36">
                      <a:extLst>
                        <a:ext uri="{FF2B5EF4-FFF2-40B4-BE49-F238E27FC236}">
                          <a16:creationId xmlns:a16="http://schemas.microsoft.com/office/drawing/2014/main" id="{3A262D53-97BB-4691-9E0D-1993F78A3D4E}"/>
                        </a:ext>
                      </a:extLst>
                    </p:cNvPr>
                    <p:cNvSpPr/>
                    <p:nvPr/>
                  </p:nvSpPr>
                  <p:spPr>
                    <a:xfrm>
                      <a:off x="4951830" y="1179818"/>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5</a:t>
                      </a:r>
                    </a:p>
                  </p:txBody>
                </p:sp>
                <p:sp>
                  <p:nvSpPr>
                    <p:cNvPr id="38" name="Rectangle 37">
                      <a:extLst>
                        <a:ext uri="{FF2B5EF4-FFF2-40B4-BE49-F238E27FC236}">
                          <a16:creationId xmlns:a16="http://schemas.microsoft.com/office/drawing/2014/main" id="{DA5886FB-3B06-4239-991D-7CBCBD1E169B}"/>
                        </a:ext>
                      </a:extLst>
                    </p:cNvPr>
                    <p:cNvSpPr/>
                    <p:nvPr/>
                  </p:nvSpPr>
                  <p:spPr>
                    <a:xfrm>
                      <a:off x="5233079" y="1477963"/>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6</a:t>
                      </a:r>
                    </a:p>
                  </p:txBody>
                </p:sp>
                <p:sp>
                  <p:nvSpPr>
                    <p:cNvPr id="39" name="Rectangle 38">
                      <a:extLst>
                        <a:ext uri="{FF2B5EF4-FFF2-40B4-BE49-F238E27FC236}">
                          <a16:creationId xmlns:a16="http://schemas.microsoft.com/office/drawing/2014/main" id="{26308219-9CE9-4605-8D17-89C6B3F2D153}"/>
                        </a:ext>
                      </a:extLst>
                    </p:cNvPr>
                    <p:cNvSpPr/>
                    <p:nvPr/>
                  </p:nvSpPr>
                  <p:spPr>
                    <a:xfrm>
                      <a:off x="5613299" y="2171087"/>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8</a:t>
                      </a:r>
                    </a:p>
                  </p:txBody>
                </p:sp>
                <p:sp>
                  <p:nvSpPr>
                    <p:cNvPr id="40" name="Rectangle 39">
                      <a:extLst>
                        <a:ext uri="{FF2B5EF4-FFF2-40B4-BE49-F238E27FC236}">
                          <a16:creationId xmlns:a16="http://schemas.microsoft.com/office/drawing/2014/main" id="{7E29DC37-DEBE-4CDD-873E-BE82DD25A493}"/>
                        </a:ext>
                      </a:extLst>
                    </p:cNvPr>
                    <p:cNvSpPr/>
                    <p:nvPr/>
                  </p:nvSpPr>
                  <p:spPr>
                    <a:xfrm>
                      <a:off x="5692932" y="2552926"/>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9</a:t>
                      </a:r>
                    </a:p>
                  </p:txBody>
                </p:sp>
                <p:sp>
                  <p:nvSpPr>
                    <p:cNvPr id="41" name="Rectangle 40">
                      <a:extLst>
                        <a:ext uri="{FF2B5EF4-FFF2-40B4-BE49-F238E27FC236}">
                          <a16:creationId xmlns:a16="http://schemas.microsoft.com/office/drawing/2014/main" id="{78D66459-F74F-4D61-9D08-E01F6076FC53}"/>
                        </a:ext>
                      </a:extLst>
                    </p:cNvPr>
                    <p:cNvSpPr/>
                    <p:nvPr/>
                  </p:nvSpPr>
                  <p:spPr>
                    <a:xfrm>
                      <a:off x="5707560" y="2930280"/>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10</a:t>
                      </a:r>
                    </a:p>
                  </p:txBody>
                </p:sp>
                <p:sp>
                  <p:nvSpPr>
                    <p:cNvPr id="42" name="Rectangle 41">
                      <a:extLst>
                        <a:ext uri="{FF2B5EF4-FFF2-40B4-BE49-F238E27FC236}">
                          <a16:creationId xmlns:a16="http://schemas.microsoft.com/office/drawing/2014/main" id="{3E8DC489-A60B-4774-ACFE-28895249C803}"/>
                        </a:ext>
                      </a:extLst>
                    </p:cNvPr>
                    <p:cNvSpPr/>
                    <p:nvPr/>
                  </p:nvSpPr>
                  <p:spPr>
                    <a:xfrm>
                      <a:off x="5675288" y="3285521"/>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11</a:t>
                      </a:r>
                    </a:p>
                  </p:txBody>
                </p:sp>
                <p:sp>
                  <p:nvSpPr>
                    <p:cNvPr id="43" name="Rectangle 42">
                      <a:extLst>
                        <a:ext uri="{FF2B5EF4-FFF2-40B4-BE49-F238E27FC236}">
                          <a16:creationId xmlns:a16="http://schemas.microsoft.com/office/drawing/2014/main" id="{5C4F7BE1-717C-4EFA-B45D-0FE0AE7FF53E}"/>
                        </a:ext>
                      </a:extLst>
                    </p:cNvPr>
                    <p:cNvSpPr/>
                    <p:nvPr/>
                  </p:nvSpPr>
                  <p:spPr>
                    <a:xfrm>
                      <a:off x="1079533" y="2298860"/>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31</a:t>
                      </a:r>
                    </a:p>
                  </p:txBody>
                </p:sp>
                <p:sp>
                  <p:nvSpPr>
                    <p:cNvPr id="44" name="Rectangle 43">
                      <a:extLst>
                        <a:ext uri="{FF2B5EF4-FFF2-40B4-BE49-F238E27FC236}">
                          <a16:creationId xmlns:a16="http://schemas.microsoft.com/office/drawing/2014/main" id="{EE89652E-98B0-4703-A664-53AFDCD5E7E4}"/>
                        </a:ext>
                      </a:extLst>
                    </p:cNvPr>
                    <p:cNvSpPr/>
                    <p:nvPr/>
                  </p:nvSpPr>
                  <p:spPr>
                    <a:xfrm>
                      <a:off x="5610152" y="3640436"/>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12</a:t>
                      </a:r>
                    </a:p>
                  </p:txBody>
                </p:sp>
                <p:sp>
                  <p:nvSpPr>
                    <p:cNvPr id="45" name="Rectangle 44">
                      <a:extLst>
                        <a:ext uri="{FF2B5EF4-FFF2-40B4-BE49-F238E27FC236}">
                          <a16:creationId xmlns:a16="http://schemas.microsoft.com/office/drawing/2014/main" id="{7AA5830E-B73A-4BB3-8956-B21B5A4E9754}"/>
                        </a:ext>
                      </a:extLst>
                    </p:cNvPr>
                    <p:cNvSpPr/>
                    <p:nvPr/>
                  </p:nvSpPr>
                  <p:spPr>
                    <a:xfrm>
                      <a:off x="1193412" y="1918697"/>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32</a:t>
                      </a:r>
                    </a:p>
                  </p:txBody>
                </p:sp>
                <p:sp>
                  <p:nvSpPr>
                    <p:cNvPr id="46" name="Rectangle 45">
                      <a:extLst>
                        <a:ext uri="{FF2B5EF4-FFF2-40B4-BE49-F238E27FC236}">
                          <a16:creationId xmlns:a16="http://schemas.microsoft.com/office/drawing/2014/main" id="{43D4D184-B3F9-41FB-B934-30F06BA1C5C3}"/>
                        </a:ext>
                      </a:extLst>
                    </p:cNvPr>
                    <p:cNvSpPr/>
                    <p:nvPr/>
                  </p:nvSpPr>
                  <p:spPr>
                    <a:xfrm>
                      <a:off x="1376353" y="1603849"/>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33</a:t>
                      </a:r>
                    </a:p>
                  </p:txBody>
                </p:sp>
                <p:sp>
                  <p:nvSpPr>
                    <p:cNvPr id="47" name="Rectangle 46">
                      <a:extLst>
                        <a:ext uri="{FF2B5EF4-FFF2-40B4-BE49-F238E27FC236}">
                          <a16:creationId xmlns:a16="http://schemas.microsoft.com/office/drawing/2014/main" id="{1772F163-8A19-4598-B132-F889C5AABE82}"/>
                        </a:ext>
                      </a:extLst>
                    </p:cNvPr>
                    <p:cNvSpPr/>
                    <p:nvPr/>
                  </p:nvSpPr>
                  <p:spPr>
                    <a:xfrm>
                      <a:off x="1587867" y="1325382"/>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34</a:t>
                      </a:r>
                    </a:p>
                  </p:txBody>
                </p:sp>
                <p:sp>
                  <p:nvSpPr>
                    <p:cNvPr id="48" name="Rectangle 47">
                      <a:extLst>
                        <a:ext uri="{FF2B5EF4-FFF2-40B4-BE49-F238E27FC236}">
                          <a16:creationId xmlns:a16="http://schemas.microsoft.com/office/drawing/2014/main" id="{E5F77776-C1A9-46A8-BDED-561B8A4333B1}"/>
                        </a:ext>
                      </a:extLst>
                    </p:cNvPr>
                    <p:cNvSpPr/>
                    <p:nvPr/>
                  </p:nvSpPr>
                  <p:spPr>
                    <a:xfrm>
                      <a:off x="1858442" y="1073303"/>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35</a:t>
                      </a:r>
                    </a:p>
                  </p:txBody>
                </p:sp>
                <p:sp>
                  <p:nvSpPr>
                    <p:cNvPr id="49" name="Rectangle 48">
                      <a:extLst>
                        <a:ext uri="{FF2B5EF4-FFF2-40B4-BE49-F238E27FC236}">
                          <a16:creationId xmlns:a16="http://schemas.microsoft.com/office/drawing/2014/main" id="{2978688D-FF94-4451-BE5C-15018DA198EB}"/>
                        </a:ext>
                      </a:extLst>
                    </p:cNvPr>
                    <p:cNvSpPr/>
                    <p:nvPr/>
                  </p:nvSpPr>
                  <p:spPr>
                    <a:xfrm>
                      <a:off x="2189517" y="862806"/>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36</a:t>
                      </a:r>
                    </a:p>
                  </p:txBody>
                </p:sp>
                <p:sp>
                  <p:nvSpPr>
                    <p:cNvPr id="50" name="Rectangle 49">
                      <a:extLst>
                        <a:ext uri="{FF2B5EF4-FFF2-40B4-BE49-F238E27FC236}">
                          <a16:creationId xmlns:a16="http://schemas.microsoft.com/office/drawing/2014/main" id="{78F3507B-04CB-4D5E-8E75-560FD43B8F5A}"/>
                        </a:ext>
                      </a:extLst>
                    </p:cNvPr>
                    <p:cNvSpPr/>
                    <p:nvPr/>
                  </p:nvSpPr>
                  <p:spPr>
                    <a:xfrm>
                      <a:off x="2591643" y="694024"/>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37</a:t>
                      </a:r>
                    </a:p>
                  </p:txBody>
                </p:sp>
                <p:sp>
                  <p:nvSpPr>
                    <p:cNvPr id="51" name="Rectangle 50">
                      <a:extLst>
                        <a:ext uri="{FF2B5EF4-FFF2-40B4-BE49-F238E27FC236}">
                          <a16:creationId xmlns:a16="http://schemas.microsoft.com/office/drawing/2014/main" id="{CE630A38-F840-41C0-A575-7FB15C1844C3}"/>
                        </a:ext>
                      </a:extLst>
                    </p:cNvPr>
                    <p:cNvSpPr/>
                    <p:nvPr/>
                  </p:nvSpPr>
                  <p:spPr>
                    <a:xfrm>
                      <a:off x="2958195" y="600786"/>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38</a:t>
                      </a:r>
                    </a:p>
                  </p:txBody>
                </p:sp>
                <p:sp>
                  <p:nvSpPr>
                    <p:cNvPr id="52" name="Rectangle 51">
                      <a:extLst>
                        <a:ext uri="{FF2B5EF4-FFF2-40B4-BE49-F238E27FC236}">
                          <a16:creationId xmlns:a16="http://schemas.microsoft.com/office/drawing/2014/main" id="{869BD8F5-1BBF-49DD-A995-99535DDF24F2}"/>
                        </a:ext>
                      </a:extLst>
                    </p:cNvPr>
                    <p:cNvSpPr/>
                    <p:nvPr/>
                  </p:nvSpPr>
                  <p:spPr>
                    <a:xfrm>
                      <a:off x="4132285" y="5174261"/>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18</a:t>
                      </a:r>
                    </a:p>
                  </p:txBody>
                </p:sp>
                <p:sp>
                  <p:nvSpPr>
                    <p:cNvPr id="53" name="Rectangle 52">
                      <a:extLst>
                        <a:ext uri="{FF2B5EF4-FFF2-40B4-BE49-F238E27FC236}">
                          <a16:creationId xmlns:a16="http://schemas.microsoft.com/office/drawing/2014/main" id="{DCEC93D8-7AE5-42F4-8854-033385A8B31E}"/>
                        </a:ext>
                      </a:extLst>
                    </p:cNvPr>
                    <p:cNvSpPr/>
                    <p:nvPr/>
                  </p:nvSpPr>
                  <p:spPr>
                    <a:xfrm>
                      <a:off x="4498890" y="5016373"/>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17</a:t>
                      </a:r>
                    </a:p>
                  </p:txBody>
                </p:sp>
                <p:sp>
                  <p:nvSpPr>
                    <p:cNvPr id="54" name="Rectangle 53">
                      <a:extLst>
                        <a:ext uri="{FF2B5EF4-FFF2-40B4-BE49-F238E27FC236}">
                          <a16:creationId xmlns:a16="http://schemas.microsoft.com/office/drawing/2014/main" id="{DBA8BCE0-9F91-4C11-A39E-702FECDC4854}"/>
                        </a:ext>
                      </a:extLst>
                    </p:cNvPr>
                    <p:cNvSpPr/>
                    <p:nvPr/>
                  </p:nvSpPr>
                  <p:spPr>
                    <a:xfrm>
                      <a:off x="4810787" y="4799439"/>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16</a:t>
                      </a:r>
                    </a:p>
                  </p:txBody>
                </p:sp>
                <p:sp>
                  <p:nvSpPr>
                    <p:cNvPr id="55" name="Rectangle 54">
                      <a:extLst>
                        <a:ext uri="{FF2B5EF4-FFF2-40B4-BE49-F238E27FC236}">
                          <a16:creationId xmlns:a16="http://schemas.microsoft.com/office/drawing/2014/main" id="{62625C07-5C5C-428A-ADFD-973E645BE5A0}"/>
                        </a:ext>
                      </a:extLst>
                    </p:cNvPr>
                    <p:cNvSpPr/>
                    <p:nvPr/>
                  </p:nvSpPr>
                  <p:spPr>
                    <a:xfrm>
                      <a:off x="5081515" y="4556636"/>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15</a:t>
                      </a:r>
                    </a:p>
                  </p:txBody>
                </p:sp>
                <p:sp>
                  <p:nvSpPr>
                    <p:cNvPr id="56" name="Rectangle 55">
                      <a:extLst>
                        <a:ext uri="{FF2B5EF4-FFF2-40B4-BE49-F238E27FC236}">
                          <a16:creationId xmlns:a16="http://schemas.microsoft.com/office/drawing/2014/main" id="{BCB9EB34-511E-4069-BA26-BA512FEF16DF}"/>
                        </a:ext>
                      </a:extLst>
                    </p:cNvPr>
                    <p:cNvSpPr/>
                    <p:nvPr/>
                  </p:nvSpPr>
                  <p:spPr>
                    <a:xfrm>
                      <a:off x="5291909" y="4303798"/>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14</a:t>
                      </a:r>
                    </a:p>
                  </p:txBody>
                </p:sp>
                <p:sp>
                  <p:nvSpPr>
                    <p:cNvPr id="57" name="Rectangle 56">
                      <a:extLst>
                        <a:ext uri="{FF2B5EF4-FFF2-40B4-BE49-F238E27FC236}">
                          <a16:creationId xmlns:a16="http://schemas.microsoft.com/office/drawing/2014/main" id="{6E72A424-B1FF-46F7-A795-ABEEED9241DA}"/>
                        </a:ext>
                      </a:extLst>
                    </p:cNvPr>
                    <p:cNvSpPr/>
                    <p:nvPr/>
                  </p:nvSpPr>
                  <p:spPr>
                    <a:xfrm>
                      <a:off x="5476945" y="3992339"/>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13</a:t>
                      </a:r>
                    </a:p>
                  </p:txBody>
                </p:sp>
                <p:sp>
                  <p:nvSpPr>
                    <p:cNvPr id="58" name="Rectangle 57">
                      <a:extLst>
                        <a:ext uri="{FF2B5EF4-FFF2-40B4-BE49-F238E27FC236}">
                          <a16:creationId xmlns:a16="http://schemas.microsoft.com/office/drawing/2014/main" id="{DD0CDAA9-76C7-4A11-B8BE-70F6E52F5CD1}"/>
                        </a:ext>
                      </a:extLst>
                    </p:cNvPr>
                    <p:cNvSpPr/>
                    <p:nvPr/>
                  </p:nvSpPr>
                  <p:spPr>
                    <a:xfrm>
                      <a:off x="2495379" y="5175328"/>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22</a:t>
                      </a:r>
                    </a:p>
                  </p:txBody>
                </p:sp>
                <p:sp>
                  <p:nvSpPr>
                    <p:cNvPr id="59" name="Rectangle 58">
                      <a:extLst>
                        <a:ext uri="{FF2B5EF4-FFF2-40B4-BE49-F238E27FC236}">
                          <a16:creationId xmlns:a16="http://schemas.microsoft.com/office/drawing/2014/main" id="{00CC42DF-B8A4-4D1C-8105-9E25621A1E92}"/>
                        </a:ext>
                      </a:extLst>
                    </p:cNvPr>
                    <p:cNvSpPr/>
                    <p:nvPr/>
                  </p:nvSpPr>
                  <p:spPr>
                    <a:xfrm>
                      <a:off x="2929641" y="5272640"/>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21</a:t>
                      </a:r>
                    </a:p>
                  </p:txBody>
                </p:sp>
                <p:sp>
                  <p:nvSpPr>
                    <p:cNvPr id="60" name="Rectangle 59">
                      <a:extLst>
                        <a:ext uri="{FF2B5EF4-FFF2-40B4-BE49-F238E27FC236}">
                          <a16:creationId xmlns:a16="http://schemas.microsoft.com/office/drawing/2014/main" id="{16E27F26-31C3-4381-85F9-5CF6C3C748A4}"/>
                        </a:ext>
                      </a:extLst>
                    </p:cNvPr>
                    <p:cNvSpPr/>
                    <p:nvPr/>
                  </p:nvSpPr>
                  <p:spPr>
                    <a:xfrm>
                      <a:off x="3348405" y="5309413"/>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20</a:t>
                      </a:r>
                    </a:p>
                  </p:txBody>
                </p:sp>
                <p:sp>
                  <p:nvSpPr>
                    <p:cNvPr id="61" name="Rectangle 60">
                      <a:extLst>
                        <a:ext uri="{FF2B5EF4-FFF2-40B4-BE49-F238E27FC236}">
                          <a16:creationId xmlns:a16="http://schemas.microsoft.com/office/drawing/2014/main" id="{4383FC9A-E011-4A15-A8EB-AB937D8D51B3}"/>
                        </a:ext>
                      </a:extLst>
                    </p:cNvPr>
                    <p:cNvSpPr/>
                    <p:nvPr/>
                  </p:nvSpPr>
                  <p:spPr>
                    <a:xfrm>
                      <a:off x="3740654" y="5272639"/>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19</a:t>
                      </a:r>
                    </a:p>
                  </p:txBody>
                </p:sp>
                <p:sp>
                  <p:nvSpPr>
                    <p:cNvPr id="62" name="Rectangle 61">
                      <a:extLst>
                        <a:ext uri="{FF2B5EF4-FFF2-40B4-BE49-F238E27FC236}">
                          <a16:creationId xmlns:a16="http://schemas.microsoft.com/office/drawing/2014/main" id="{96718831-1CCA-499D-BBBB-0584922EA925}"/>
                        </a:ext>
                      </a:extLst>
                    </p:cNvPr>
                    <p:cNvSpPr/>
                    <p:nvPr/>
                  </p:nvSpPr>
                  <p:spPr>
                    <a:xfrm>
                      <a:off x="1307549" y="4162740"/>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26</a:t>
                      </a:r>
                    </a:p>
                  </p:txBody>
                </p:sp>
                <p:sp>
                  <p:nvSpPr>
                    <p:cNvPr id="63" name="Rectangle 62">
                      <a:extLst>
                        <a:ext uri="{FF2B5EF4-FFF2-40B4-BE49-F238E27FC236}">
                          <a16:creationId xmlns:a16="http://schemas.microsoft.com/office/drawing/2014/main" id="{59A8500A-967A-4FD6-913A-3BC1F4FC0DA6}"/>
                        </a:ext>
                      </a:extLst>
                    </p:cNvPr>
                    <p:cNvSpPr/>
                    <p:nvPr/>
                  </p:nvSpPr>
                  <p:spPr>
                    <a:xfrm>
                      <a:off x="1524901" y="4463891"/>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25</a:t>
                      </a:r>
                    </a:p>
                  </p:txBody>
                </p:sp>
                <p:sp>
                  <p:nvSpPr>
                    <p:cNvPr id="64" name="Rectangle 63">
                      <a:extLst>
                        <a:ext uri="{FF2B5EF4-FFF2-40B4-BE49-F238E27FC236}">
                          <a16:creationId xmlns:a16="http://schemas.microsoft.com/office/drawing/2014/main" id="{716A7352-C8B1-4E9D-92AA-24C3BE217917}"/>
                        </a:ext>
                      </a:extLst>
                    </p:cNvPr>
                    <p:cNvSpPr/>
                    <p:nvPr/>
                  </p:nvSpPr>
                  <p:spPr>
                    <a:xfrm>
                      <a:off x="1807346" y="4754855"/>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24</a:t>
                      </a:r>
                    </a:p>
                  </p:txBody>
                </p:sp>
                <p:sp>
                  <p:nvSpPr>
                    <p:cNvPr id="65" name="Rectangle 64">
                      <a:extLst>
                        <a:ext uri="{FF2B5EF4-FFF2-40B4-BE49-F238E27FC236}">
                          <a16:creationId xmlns:a16="http://schemas.microsoft.com/office/drawing/2014/main" id="{6461AED7-4D0A-4695-A86D-70E6444374A2}"/>
                        </a:ext>
                      </a:extLst>
                    </p:cNvPr>
                    <p:cNvSpPr/>
                    <p:nvPr/>
                  </p:nvSpPr>
                  <p:spPr>
                    <a:xfrm>
                      <a:off x="2122897" y="4981309"/>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23</a:t>
                      </a:r>
                    </a:p>
                  </p:txBody>
                </p:sp>
                <p:sp>
                  <p:nvSpPr>
                    <p:cNvPr id="66" name="Rectangle 65">
                      <a:extLst>
                        <a:ext uri="{FF2B5EF4-FFF2-40B4-BE49-F238E27FC236}">
                          <a16:creationId xmlns:a16="http://schemas.microsoft.com/office/drawing/2014/main" id="{1981E0F9-D1B6-47B7-B9A6-70763531FF71}"/>
                        </a:ext>
                      </a:extLst>
                    </p:cNvPr>
                    <p:cNvSpPr/>
                    <p:nvPr/>
                  </p:nvSpPr>
                  <p:spPr>
                    <a:xfrm>
                      <a:off x="982910" y="3042243"/>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29</a:t>
                      </a:r>
                    </a:p>
                  </p:txBody>
                </p:sp>
                <p:sp>
                  <p:nvSpPr>
                    <p:cNvPr id="67" name="Rectangle 66">
                      <a:extLst>
                        <a:ext uri="{FF2B5EF4-FFF2-40B4-BE49-F238E27FC236}">
                          <a16:creationId xmlns:a16="http://schemas.microsoft.com/office/drawing/2014/main" id="{9462EB45-0E09-45CE-B157-39F681FC4697}"/>
                        </a:ext>
                      </a:extLst>
                    </p:cNvPr>
                    <p:cNvSpPr/>
                    <p:nvPr/>
                  </p:nvSpPr>
                  <p:spPr>
                    <a:xfrm>
                      <a:off x="1028687" y="3426250"/>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28</a:t>
                      </a:r>
                    </a:p>
                  </p:txBody>
                </p:sp>
                <p:sp>
                  <p:nvSpPr>
                    <p:cNvPr id="68" name="Rectangle 67">
                      <a:extLst>
                        <a:ext uri="{FF2B5EF4-FFF2-40B4-BE49-F238E27FC236}">
                          <a16:creationId xmlns:a16="http://schemas.microsoft.com/office/drawing/2014/main" id="{3FB04FF7-2D0A-490D-B1C9-ACAC711606BB}"/>
                        </a:ext>
                      </a:extLst>
                    </p:cNvPr>
                    <p:cNvSpPr/>
                    <p:nvPr/>
                  </p:nvSpPr>
                  <p:spPr>
                    <a:xfrm>
                      <a:off x="1139229" y="3807847"/>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27</a:t>
                      </a:r>
                    </a:p>
                  </p:txBody>
                </p:sp>
                <p:sp>
                  <p:nvSpPr>
                    <p:cNvPr id="69" name="Rectangle 68">
                      <a:extLst>
                        <a:ext uri="{FF2B5EF4-FFF2-40B4-BE49-F238E27FC236}">
                          <a16:creationId xmlns:a16="http://schemas.microsoft.com/office/drawing/2014/main" id="{10AA2B04-132F-4B0D-95DE-7A013AD3B036}"/>
                        </a:ext>
                      </a:extLst>
                    </p:cNvPr>
                    <p:cNvSpPr/>
                    <p:nvPr/>
                  </p:nvSpPr>
                  <p:spPr>
                    <a:xfrm>
                      <a:off x="995070" y="2683389"/>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30</a:t>
                      </a:r>
                    </a:p>
                  </p:txBody>
                </p:sp>
              </p:grpSp>
              <p:sp>
                <p:nvSpPr>
                  <p:cNvPr id="32" name="Rectangle 31">
                    <a:extLst>
                      <a:ext uri="{FF2B5EF4-FFF2-40B4-BE49-F238E27FC236}">
                        <a16:creationId xmlns:a16="http://schemas.microsoft.com/office/drawing/2014/main" id="{E0179FD1-C6B3-4431-B49A-8D54413EFA49}"/>
                      </a:ext>
                    </a:extLst>
                  </p:cNvPr>
                  <p:cNvSpPr/>
                  <p:nvPr/>
                </p:nvSpPr>
                <p:spPr>
                  <a:xfrm>
                    <a:off x="4366598" y="2229930"/>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7</a:t>
                    </a:r>
                  </a:p>
                </p:txBody>
              </p:sp>
            </p:grpSp>
          </p:grpSp>
          <p:sp>
            <p:nvSpPr>
              <p:cNvPr id="74" name="4-Point Star 85">
                <a:extLst>
                  <a:ext uri="{FF2B5EF4-FFF2-40B4-BE49-F238E27FC236}">
                    <a16:creationId xmlns:a16="http://schemas.microsoft.com/office/drawing/2014/main" id="{989DACAC-5C32-47E8-8174-5994344A926F}"/>
                  </a:ext>
                </a:extLst>
              </p:cNvPr>
              <p:cNvSpPr/>
              <p:nvPr/>
            </p:nvSpPr>
            <p:spPr>
              <a:xfrm>
                <a:off x="8855617" y="3196643"/>
                <a:ext cx="294468" cy="309966"/>
              </a:xfrm>
              <a:prstGeom prst="star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55" name="Group 154">
                <a:extLst>
                  <a:ext uri="{FF2B5EF4-FFF2-40B4-BE49-F238E27FC236}">
                    <a16:creationId xmlns:a16="http://schemas.microsoft.com/office/drawing/2014/main" id="{61646F06-231D-419B-B639-4D85F539C6BB}"/>
                  </a:ext>
                </a:extLst>
              </p:cNvPr>
              <p:cNvGrpSpPr/>
              <p:nvPr/>
            </p:nvGrpSpPr>
            <p:grpSpPr>
              <a:xfrm>
                <a:off x="6283236" y="626071"/>
                <a:ext cx="5432110" cy="5417067"/>
                <a:chOff x="212258" y="687458"/>
                <a:chExt cx="5432110" cy="5417067"/>
              </a:xfrm>
            </p:grpSpPr>
            <p:sp>
              <p:nvSpPr>
                <p:cNvPr id="72" name="Pie 67">
                  <a:extLst>
                    <a:ext uri="{FF2B5EF4-FFF2-40B4-BE49-F238E27FC236}">
                      <a16:creationId xmlns:a16="http://schemas.microsoft.com/office/drawing/2014/main" id="{FA828C68-EA08-41ED-A2D6-2EFA43279041}"/>
                    </a:ext>
                  </a:extLst>
                </p:cNvPr>
                <p:cNvSpPr/>
                <p:nvPr/>
              </p:nvSpPr>
              <p:spPr>
                <a:xfrm rot="9625439">
                  <a:off x="221711" y="700786"/>
                  <a:ext cx="5410312" cy="5360246"/>
                </a:xfrm>
                <a:prstGeom prst="pie">
                  <a:avLst>
                    <a:gd name="adj1" fmla="val 16225576"/>
                    <a:gd name="adj2" fmla="val 2120158"/>
                  </a:avLst>
                </a:prstGeom>
                <a:solidFill>
                  <a:srgbClr val="66FF99">
                    <a:alpha val="2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54" name="Group 153">
                  <a:extLst>
                    <a:ext uri="{FF2B5EF4-FFF2-40B4-BE49-F238E27FC236}">
                      <a16:creationId xmlns:a16="http://schemas.microsoft.com/office/drawing/2014/main" id="{7D8DBB2F-A56B-4127-9002-2D52CCFC2DD4}"/>
                    </a:ext>
                  </a:extLst>
                </p:cNvPr>
                <p:cNvGrpSpPr/>
                <p:nvPr/>
              </p:nvGrpSpPr>
              <p:grpSpPr>
                <a:xfrm>
                  <a:off x="212258" y="687458"/>
                  <a:ext cx="5432110" cy="5417067"/>
                  <a:chOff x="212258" y="687458"/>
                  <a:chExt cx="5432110" cy="5417067"/>
                </a:xfrm>
              </p:grpSpPr>
              <p:sp>
                <p:nvSpPr>
                  <p:cNvPr id="71" name="Pie 66">
                    <a:extLst>
                      <a:ext uri="{FF2B5EF4-FFF2-40B4-BE49-F238E27FC236}">
                        <a16:creationId xmlns:a16="http://schemas.microsoft.com/office/drawing/2014/main" id="{56B7EE14-BA78-47BF-B9D8-9F8F3DFC4CE9}"/>
                      </a:ext>
                    </a:extLst>
                  </p:cNvPr>
                  <p:cNvSpPr/>
                  <p:nvPr/>
                </p:nvSpPr>
                <p:spPr>
                  <a:xfrm rot="9625439">
                    <a:off x="235099" y="688005"/>
                    <a:ext cx="5403297" cy="5385807"/>
                  </a:xfrm>
                  <a:prstGeom prst="pie">
                    <a:avLst>
                      <a:gd name="adj1" fmla="val 6566544"/>
                      <a:gd name="adj2" fmla="val 16250435"/>
                    </a:avLst>
                  </a:prstGeom>
                  <a:solidFill>
                    <a:srgbClr val="CCFFCC">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3" name="Pie 68">
                    <a:extLst>
                      <a:ext uri="{FF2B5EF4-FFF2-40B4-BE49-F238E27FC236}">
                        <a16:creationId xmlns:a16="http://schemas.microsoft.com/office/drawing/2014/main" id="{029040E7-1115-42CE-B8BC-702A56A15C24}"/>
                      </a:ext>
                    </a:extLst>
                  </p:cNvPr>
                  <p:cNvSpPr/>
                  <p:nvPr/>
                </p:nvSpPr>
                <p:spPr>
                  <a:xfrm rot="9625439">
                    <a:off x="212258" y="687458"/>
                    <a:ext cx="5432110" cy="5417067"/>
                  </a:xfrm>
                  <a:prstGeom prst="pie">
                    <a:avLst>
                      <a:gd name="adj1" fmla="val 2137467"/>
                      <a:gd name="adj2" fmla="val 6571430"/>
                    </a:avLst>
                  </a:prstGeom>
                  <a:solidFill>
                    <a:srgbClr val="006666">
                      <a:alpha val="2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sp>
            <p:nvSpPr>
              <p:cNvPr id="77" name="4-Point Star 85">
                <a:extLst>
                  <a:ext uri="{FF2B5EF4-FFF2-40B4-BE49-F238E27FC236}">
                    <a16:creationId xmlns:a16="http://schemas.microsoft.com/office/drawing/2014/main" id="{455016CF-1936-43C7-AA7B-8E845D6CB7F0}"/>
                  </a:ext>
                </a:extLst>
              </p:cNvPr>
              <p:cNvSpPr/>
              <p:nvPr/>
            </p:nvSpPr>
            <p:spPr>
              <a:xfrm>
                <a:off x="8853511" y="3196535"/>
                <a:ext cx="294468" cy="309966"/>
              </a:xfrm>
              <a:prstGeom prst="star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82" name="Flowchart: Connector 81">
              <a:extLst>
                <a:ext uri="{FF2B5EF4-FFF2-40B4-BE49-F238E27FC236}">
                  <a16:creationId xmlns:a16="http://schemas.microsoft.com/office/drawing/2014/main" id="{9CC03342-E6E6-4ABB-8027-D9B548EA649A}"/>
                </a:ext>
              </a:extLst>
            </p:cNvPr>
            <p:cNvSpPr/>
            <p:nvPr/>
          </p:nvSpPr>
          <p:spPr>
            <a:xfrm>
              <a:off x="4318606" y="329668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3" name="Flowchart: Connector 112">
              <a:extLst>
                <a:ext uri="{FF2B5EF4-FFF2-40B4-BE49-F238E27FC236}">
                  <a16:creationId xmlns:a16="http://schemas.microsoft.com/office/drawing/2014/main" id="{7A970D07-A299-4857-8E93-855C23256840}"/>
                </a:ext>
              </a:extLst>
            </p:cNvPr>
            <p:cNvSpPr/>
            <p:nvPr/>
          </p:nvSpPr>
          <p:spPr>
            <a:xfrm>
              <a:off x="4320858" y="332412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cxnSp>
          <p:nvCxnSpPr>
            <p:cNvPr id="120" name="Straight Connector 119">
              <a:extLst>
                <a:ext uri="{FF2B5EF4-FFF2-40B4-BE49-F238E27FC236}">
                  <a16:creationId xmlns:a16="http://schemas.microsoft.com/office/drawing/2014/main" id="{45BCF1B9-60A8-4C34-90B4-80B8340DE889}"/>
                </a:ext>
              </a:extLst>
            </p:cNvPr>
            <p:cNvCxnSpPr>
              <a:cxnSpLocks/>
              <a:stCxn id="89" idx="0"/>
            </p:cNvCxnSpPr>
            <p:nvPr/>
          </p:nvCxnSpPr>
          <p:spPr>
            <a:xfrm flipH="1">
              <a:off x="4416397" y="1520917"/>
              <a:ext cx="341260" cy="87894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1" name="Straight Connector 120">
              <a:extLst>
                <a:ext uri="{FF2B5EF4-FFF2-40B4-BE49-F238E27FC236}">
                  <a16:creationId xmlns:a16="http://schemas.microsoft.com/office/drawing/2014/main" id="{971D124D-792A-4658-AF57-67054BA5F44E}"/>
                </a:ext>
              </a:extLst>
            </p:cNvPr>
            <p:cNvCxnSpPr>
              <a:cxnSpLocks/>
              <a:stCxn id="90" idx="5"/>
              <a:endCxn id="89" idx="2"/>
            </p:cNvCxnSpPr>
            <p:nvPr/>
          </p:nvCxnSpPr>
          <p:spPr>
            <a:xfrm flipH="1" flipV="1">
              <a:off x="4705491" y="1571213"/>
              <a:ext cx="435399" cy="134497"/>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2" name="Straight Connector 121">
              <a:extLst>
                <a:ext uri="{FF2B5EF4-FFF2-40B4-BE49-F238E27FC236}">
                  <a16:creationId xmlns:a16="http://schemas.microsoft.com/office/drawing/2014/main" id="{E107FC44-742B-463C-BEB8-7EA6916E1BAC}"/>
                </a:ext>
              </a:extLst>
            </p:cNvPr>
            <p:cNvCxnSpPr>
              <a:cxnSpLocks/>
              <a:stCxn id="91" idx="5"/>
            </p:cNvCxnSpPr>
            <p:nvPr/>
          </p:nvCxnSpPr>
          <p:spPr>
            <a:xfrm flipH="1" flipV="1">
              <a:off x="5095782" y="1683743"/>
              <a:ext cx="358950" cy="17492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3" name="Straight Connector 122">
              <a:extLst>
                <a:ext uri="{FF2B5EF4-FFF2-40B4-BE49-F238E27FC236}">
                  <a16:creationId xmlns:a16="http://schemas.microsoft.com/office/drawing/2014/main" id="{6BF74015-D719-496D-85B2-4328432303B2}"/>
                </a:ext>
              </a:extLst>
            </p:cNvPr>
            <p:cNvCxnSpPr>
              <a:cxnSpLocks/>
              <a:stCxn id="92" idx="4"/>
            </p:cNvCxnSpPr>
            <p:nvPr/>
          </p:nvCxnSpPr>
          <p:spPr>
            <a:xfrm flipH="1" flipV="1">
              <a:off x="5381727" y="1830506"/>
              <a:ext cx="32010" cy="56836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4" name="Straight Connector 123">
              <a:extLst>
                <a:ext uri="{FF2B5EF4-FFF2-40B4-BE49-F238E27FC236}">
                  <a16:creationId xmlns:a16="http://schemas.microsoft.com/office/drawing/2014/main" id="{4909B371-639D-40AB-B70B-7CF4BA6209DC}"/>
                </a:ext>
              </a:extLst>
            </p:cNvPr>
            <p:cNvCxnSpPr>
              <a:cxnSpLocks/>
              <a:stCxn id="93" idx="6"/>
            </p:cNvCxnSpPr>
            <p:nvPr/>
          </p:nvCxnSpPr>
          <p:spPr>
            <a:xfrm flipH="1">
              <a:off x="5372090" y="2284693"/>
              <a:ext cx="592178" cy="91141"/>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5" name="Straight Connector 124">
              <a:extLst>
                <a:ext uri="{FF2B5EF4-FFF2-40B4-BE49-F238E27FC236}">
                  <a16:creationId xmlns:a16="http://schemas.microsoft.com/office/drawing/2014/main" id="{FA643AEE-6BBB-4BB0-9C8D-0BCDA411BA28}"/>
                </a:ext>
              </a:extLst>
            </p:cNvPr>
            <p:cNvCxnSpPr>
              <a:cxnSpLocks/>
              <a:stCxn id="118" idx="4"/>
            </p:cNvCxnSpPr>
            <p:nvPr/>
          </p:nvCxnSpPr>
          <p:spPr>
            <a:xfrm flipH="1" flipV="1">
              <a:off x="4044735" y="2723283"/>
              <a:ext cx="374496" cy="65054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6" name="Straight Connector 125">
              <a:extLst>
                <a:ext uri="{FF2B5EF4-FFF2-40B4-BE49-F238E27FC236}">
                  <a16:creationId xmlns:a16="http://schemas.microsoft.com/office/drawing/2014/main" id="{03BB57B3-AF04-4D25-80EE-19264E30E0C0}"/>
                </a:ext>
              </a:extLst>
            </p:cNvPr>
            <p:cNvCxnSpPr>
              <a:cxnSpLocks/>
              <a:stCxn id="98" idx="5"/>
            </p:cNvCxnSpPr>
            <p:nvPr/>
          </p:nvCxnSpPr>
          <p:spPr>
            <a:xfrm flipH="1" flipV="1">
              <a:off x="5895953" y="2278518"/>
              <a:ext cx="685192" cy="4088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7" name="Straight Connector 126">
              <a:extLst>
                <a:ext uri="{FF2B5EF4-FFF2-40B4-BE49-F238E27FC236}">
                  <a16:creationId xmlns:a16="http://schemas.microsoft.com/office/drawing/2014/main" id="{3E669490-2EFB-4090-84CB-B72BABD32180}"/>
                </a:ext>
              </a:extLst>
            </p:cNvPr>
            <p:cNvCxnSpPr>
              <a:cxnSpLocks/>
              <a:stCxn id="84" idx="1"/>
            </p:cNvCxnSpPr>
            <p:nvPr/>
          </p:nvCxnSpPr>
          <p:spPr>
            <a:xfrm>
              <a:off x="3225604" y="3288442"/>
              <a:ext cx="123157" cy="185595"/>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8" name="Straight Connector 127">
              <a:extLst>
                <a:ext uri="{FF2B5EF4-FFF2-40B4-BE49-F238E27FC236}">
                  <a16:creationId xmlns:a16="http://schemas.microsoft.com/office/drawing/2014/main" id="{429BF2B9-9507-4CE4-B5A8-FCD9B7B84239}"/>
                </a:ext>
              </a:extLst>
            </p:cNvPr>
            <p:cNvCxnSpPr>
              <a:cxnSpLocks/>
              <a:endCxn id="85" idx="7"/>
            </p:cNvCxnSpPr>
            <p:nvPr/>
          </p:nvCxnSpPr>
          <p:spPr>
            <a:xfrm>
              <a:off x="3362574" y="3461320"/>
              <a:ext cx="688562" cy="57273"/>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9" name="Straight Connector 128">
              <a:extLst>
                <a:ext uri="{FF2B5EF4-FFF2-40B4-BE49-F238E27FC236}">
                  <a16:creationId xmlns:a16="http://schemas.microsoft.com/office/drawing/2014/main" id="{3E00ACBD-8264-40A9-8059-0DCD4BEDF12E}"/>
                </a:ext>
              </a:extLst>
            </p:cNvPr>
            <p:cNvCxnSpPr>
              <a:cxnSpLocks/>
              <a:endCxn id="85" idx="7"/>
            </p:cNvCxnSpPr>
            <p:nvPr/>
          </p:nvCxnSpPr>
          <p:spPr>
            <a:xfrm flipV="1">
              <a:off x="3467446" y="3518593"/>
              <a:ext cx="583690" cy="28970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0" name="Straight Connector 129">
              <a:extLst>
                <a:ext uri="{FF2B5EF4-FFF2-40B4-BE49-F238E27FC236}">
                  <a16:creationId xmlns:a16="http://schemas.microsoft.com/office/drawing/2014/main" id="{59697B02-AF9B-4E42-9BC2-40718DD4EE36}"/>
                </a:ext>
              </a:extLst>
            </p:cNvPr>
            <p:cNvCxnSpPr>
              <a:cxnSpLocks/>
              <a:endCxn id="102" idx="1"/>
            </p:cNvCxnSpPr>
            <p:nvPr/>
          </p:nvCxnSpPr>
          <p:spPr>
            <a:xfrm flipH="1" flipV="1">
              <a:off x="4470388" y="3481673"/>
              <a:ext cx="555644" cy="32576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1" name="Straight Connector 130">
              <a:extLst>
                <a:ext uri="{FF2B5EF4-FFF2-40B4-BE49-F238E27FC236}">
                  <a16:creationId xmlns:a16="http://schemas.microsoft.com/office/drawing/2014/main" id="{635785AF-B38F-44D0-AACA-29B7A1B8C508}"/>
                </a:ext>
              </a:extLst>
            </p:cNvPr>
            <p:cNvCxnSpPr>
              <a:cxnSpLocks/>
              <a:endCxn id="104" idx="5"/>
            </p:cNvCxnSpPr>
            <p:nvPr/>
          </p:nvCxnSpPr>
          <p:spPr>
            <a:xfrm>
              <a:off x="4519684" y="3507046"/>
              <a:ext cx="673372" cy="891379"/>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2" name="Straight Connector 131">
              <a:extLst>
                <a:ext uri="{FF2B5EF4-FFF2-40B4-BE49-F238E27FC236}">
                  <a16:creationId xmlns:a16="http://schemas.microsoft.com/office/drawing/2014/main" id="{D27C58D2-5A63-4C9A-B358-EDDE54BB3EAD}"/>
                </a:ext>
              </a:extLst>
            </p:cNvPr>
            <p:cNvCxnSpPr>
              <a:cxnSpLocks/>
              <a:endCxn id="103" idx="5"/>
            </p:cNvCxnSpPr>
            <p:nvPr/>
          </p:nvCxnSpPr>
          <p:spPr>
            <a:xfrm>
              <a:off x="5201620" y="4379136"/>
              <a:ext cx="182687" cy="768897"/>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3" name="Straight Connector 132">
              <a:extLst>
                <a:ext uri="{FF2B5EF4-FFF2-40B4-BE49-F238E27FC236}">
                  <a16:creationId xmlns:a16="http://schemas.microsoft.com/office/drawing/2014/main" id="{7C7D86A1-87A6-43C5-9FAE-D6FC6D227BA1}"/>
                </a:ext>
              </a:extLst>
            </p:cNvPr>
            <p:cNvCxnSpPr>
              <a:cxnSpLocks/>
              <a:endCxn id="108" idx="1"/>
            </p:cNvCxnSpPr>
            <p:nvPr/>
          </p:nvCxnSpPr>
          <p:spPr>
            <a:xfrm flipH="1" flipV="1">
              <a:off x="4816824" y="4596818"/>
              <a:ext cx="559082" cy="53328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4" name="Straight Connector 133">
              <a:extLst>
                <a:ext uri="{FF2B5EF4-FFF2-40B4-BE49-F238E27FC236}">
                  <a16:creationId xmlns:a16="http://schemas.microsoft.com/office/drawing/2014/main" id="{C6A5C3E4-BA37-46F9-A60C-4B537E98D3B8}"/>
                </a:ext>
              </a:extLst>
            </p:cNvPr>
            <p:cNvCxnSpPr>
              <a:cxnSpLocks/>
              <a:endCxn id="111" idx="1"/>
            </p:cNvCxnSpPr>
            <p:nvPr/>
          </p:nvCxnSpPr>
          <p:spPr>
            <a:xfrm flipH="1" flipV="1">
              <a:off x="4080422" y="3973014"/>
              <a:ext cx="100376" cy="20841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5" name="Straight Connector 134">
              <a:extLst>
                <a:ext uri="{FF2B5EF4-FFF2-40B4-BE49-F238E27FC236}">
                  <a16:creationId xmlns:a16="http://schemas.microsoft.com/office/drawing/2014/main" id="{2856D88E-187C-43D0-B842-B68F4ADEE8B1}"/>
                </a:ext>
              </a:extLst>
            </p:cNvPr>
            <p:cNvCxnSpPr>
              <a:cxnSpLocks/>
              <a:endCxn id="112" idx="0"/>
            </p:cNvCxnSpPr>
            <p:nvPr/>
          </p:nvCxnSpPr>
          <p:spPr>
            <a:xfrm flipH="1" flipV="1">
              <a:off x="4173461" y="4130460"/>
              <a:ext cx="83400" cy="37543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6" name="Straight Connector 135">
              <a:extLst>
                <a:ext uri="{FF2B5EF4-FFF2-40B4-BE49-F238E27FC236}">
                  <a16:creationId xmlns:a16="http://schemas.microsoft.com/office/drawing/2014/main" id="{CB58A5E7-D32B-4E52-84A5-E6C24B06EE8D}"/>
                </a:ext>
              </a:extLst>
            </p:cNvPr>
            <p:cNvCxnSpPr>
              <a:cxnSpLocks/>
              <a:endCxn id="105" idx="1"/>
            </p:cNvCxnSpPr>
            <p:nvPr/>
          </p:nvCxnSpPr>
          <p:spPr>
            <a:xfrm flipH="1" flipV="1">
              <a:off x="4209100" y="4472367"/>
              <a:ext cx="261558" cy="18176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7" name="Straight Connector 136">
              <a:extLst>
                <a:ext uri="{FF2B5EF4-FFF2-40B4-BE49-F238E27FC236}">
                  <a16:creationId xmlns:a16="http://schemas.microsoft.com/office/drawing/2014/main" id="{6FEA3226-AF42-46EB-A986-460887E937EA}"/>
                </a:ext>
              </a:extLst>
            </p:cNvPr>
            <p:cNvCxnSpPr>
              <a:cxnSpLocks/>
              <a:endCxn id="107" idx="2"/>
            </p:cNvCxnSpPr>
            <p:nvPr/>
          </p:nvCxnSpPr>
          <p:spPr>
            <a:xfrm flipH="1">
              <a:off x="4584019" y="4613836"/>
              <a:ext cx="293572" cy="48359"/>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3" name="Straight Connector 142">
              <a:extLst>
                <a:ext uri="{FF2B5EF4-FFF2-40B4-BE49-F238E27FC236}">
                  <a16:creationId xmlns:a16="http://schemas.microsoft.com/office/drawing/2014/main" id="{18B735E3-022D-4838-BAFD-504C6E51C7A0}"/>
                </a:ext>
              </a:extLst>
            </p:cNvPr>
            <p:cNvCxnSpPr>
              <a:cxnSpLocks/>
              <a:stCxn id="97" idx="3"/>
            </p:cNvCxnSpPr>
            <p:nvPr/>
          </p:nvCxnSpPr>
          <p:spPr>
            <a:xfrm flipV="1">
              <a:off x="5126797" y="2308942"/>
              <a:ext cx="1398668" cy="93426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4" name="Straight Connector 143">
              <a:extLst>
                <a:ext uri="{FF2B5EF4-FFF2-40B4-BE49-F238E27FC236}">
                  <a16:creationId xmlns:a16="http://schemas.microsoft.com/office/drawing/2014/main" id="{B73CA227-AEBC-48CC-A39D-09C61BFCC7BA}"/>
                </a:ext>
              </a:extLst>
            </p:cNvPr>
            <p:cNvCxnSpPr>
              <a:cxnSpLocks/>
              <a:stCxn id="96" idx="6"/>
            </p:cNvCxnSpPr>
            <p:nvPr/>
          </p:nvCxnSpPr>
          <p:spPr>
            <a:xfrm flipH="1" flipV="1">
              <a:off x="4698275" y="3426500"/>
              <a:ext cx="788298" cy="1932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5" name="Straight Connector 144">
              <a:extLst>
                <a:ext uri="{FF2B5EF4-FFF2-40B4-BE49-F238E27FC236}">
                  <a16:creationId xmlns:a16="http://schemas.microsoft.com/office/drawing/2014/main" id="{BF6AC0C6-4659-4045-B192-140D8F8CD134}"/>
                </a:ext>
              </a:extLst>
            </p:cNvPr>
            <p:cNvCxnSpPr>
              <a:cxnSpLocks/>
              <a:stCxn id="94" idx="7"/>
            </p:cNvCxnSpPr>
            <p:nvPr/>
          </p:nvCxnSpPr>
          <p:spPr>
            <a:xfrm flipV="1">
              <a:off x="4788934" y="3213923"/>
              <a:ext cx="354341" cy="16117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9" name="Straight Connector 148">
              <a:extLst>
                <a:ext uri="{FF2B5EF4-FFF2-40B4-BE49-F238E27FC236}">
                  <a16:creationId xmlns:a16="http://schemas.microsoft.com/office/drawing/2014/main" id="{B506DED8-677F-421A-A4C4-5F2864BFCA64}"/>
                </a:ext>
              </a:extLst>
            </p:cNvPr>
            <p:cNvCxnSpPr>
              <a:cxnSpLocks/>
              <a:stCxn id="95" idx="4"/>
            </p:cNvCxnSpPr>
            <p:nvPr/>
          </p:nvCxnSpPr>
          <p:spPr>
            <a:xfrm flipV="1">
              <a:off x="5419749" y="3444536"/>
              <a:ext cx="2532" cy="20754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0" name="Straight Connector 149">
              <a:extLst>
                <a:ext uri="{FF2B5EF4-FFF2-40B4-BE49-F238E27FC236}">
                  <a16:creationId xmlns:a16="http://schemas.microsoft.com/office/drawing/2014/main" id="{AD255DA4-DD36-444D-A43D-B04707740EA6}"/>
                </a:ext>
              </a:extLst>
            </p:cNvPr>
            <p:cNvCxnSpPr>
              <a:cxnSpLocks/>
              <a:stCxn id="99" idx="5"/>
            </p:cNvCxnSpPr>
            <p:nvPr/>
          </p:nvCxnSpPr>
          <p:spPr>
            <a:xfrm flipH="1" flipV="1">
              <a:off x="5405711" y="3619335"/>
              <a:ext cx="661210" cy="35744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1" name="Straight Connector 150">
              <a:extLst>
                <a:ext uri="{FF2B5EF4-FFF2-40B4-BE49-F238E27FC236}">
                  <a16:creationId xmlns:a16="http://schemas.microsoft.com/office/drawing/2014/main" id="{A6E4C238-EC76-4C54-99DA-6653B8E24934}"/>
                </a:ext>
              </a:extLst>
            </p:cNvPr>
            <p:cNvCxnSpPr>
              <a:cxnSpLocks/>
              <a:endCxn id="100" idx="1"/>
            </p:cNvCxnSpPr>
            <p:nvPr/>
          </p:nvCxnSpPr>
          <p:spPr>
            <a:xfrm flipH="1" flipV="1">
              <a:off x="5152380" y="3771595"/>
              <a:ext cx="914542" cy="19150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2" name="Straight Connector 151">
              <a:extLst>
                <a:ext uri="{FF2B5EF4-FFF2-40B4-BE49-F238E27FC236}">
                  <a16:creationId xmlns:a16="http://schemas.microsoft.com/office/drawing/2014/main" id="{5842943C-5707-41E1-9F92-453DFA881C05}"/>
                </a:ext>
              </a:extLst>
            </p:cNvPr>
            <p:cNvCxnSpPr>
              <a:cxnSpLocks/>
              <a:endCxn id="101" idx="2"/>
            </p:cNvCxnSpPr>
            <p:nvPr/>
          </p:nvCxnSpPr>
          <p:spPr>
            <a:xfrm flipH="1">
              <a:off x="4936536" y="3791120"/>
              <a:ext cx="274700" cy="24351"/>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2" name="Straight Connector 161">
              <a:extLst>
                <a:ext uri="{FF2B5EF4-FFF2-40B4-BE49-F238E27FC236}">
                  <a16:creationId xmlns:a16="http://schemas.microsoft.com/office/drawing/2014/main" id="{1214C484-C026-4E20-8918-0AB29BCA01AC}"/>
                </a:ext>
              </a:extLst>
            </p:cNvPr>
            <p:cNvCxnSpPr>
              <a:cxnSpLocks/>
              <a:endCxn id="106" idx="2"/>
            </p:cNvCxnSpPr>
            <p:nvPr/>
          </p:nvCxnSpPr>
          <p:spPr>
            <a:xfrm flipH="1">
              <a:off x="4385216" y="4655937"/>
              <a:ext cx="239760" cy="11825"/>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7" name="Straight Connector 166">
              <a:extLst>
                <a:ext uri="{FF2B5EF4-FFF2-40B4-BE49-F238E27FC236}">
                  <a16:creationId xmlns:a16="http://schemas.microsoft.com/office/drawing/2014/main" id="{563B30EA-FDF6-4208-B6F6-C21C61E3B216}"/>
                </a:ext>
              </a:extLst>
            </p:cNvPr>
            <p:cNvCxnSpPr>
              <a:cxnSpLocks/>
              <a:stCxn id="86" idx="2"/>
            </p:cNvCxnSpPr>
            <p:nvPr/>
          </p:nvCxnSpPr>
          <p:spPr>
            <a:xfrm flipV="1">
              <a:off x="3421811" y="3760588"/>
              <a:ext cx="448878" cy="6236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8" name="Straight Connector 167">
              <a:extLst>
                <a:ext uri="{FF2B5EF4-FFF2-40B4-BE49-F238E27FC236}">
                  <a16:creationId xmlns:a16="http://schemas.microsoft.com/office/drawing/2014/main" id="{8EDC76F2-6C20-47D7-972C-E4E3A9FEEDEA}"/>
                </a:ext>
              </a:extLst>
            </p:cNvPr>
            <p:cNvCxnSpPr>
              <a:cxnSpLocks/>
              <a:stCxn id="87" idx="0"/>
            </p:cNvCxnSpPr>
            <p:nvPr/>
          </p:nvCxnSpPr>
          <p:spPr>
            <a:xfrm flipH="1">
              <a:off x="3823577" y="3748456"/>
              <a:ext cx="50778" cy="213671"/>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9" name="Straight Connector 168">
              <a:extLst>
                <a:ext uri="{FF2B5EF4-FFF2-40B4-BE49-F238E27FC236}">
                  <a16:creationId xmlns:a16="http://schemas.microsoft.com/office/drawing/2014/main" id="{79E5BD4D-2E23-43A0-9949-B39279A5417D}"/>
                </a:ext>
              </a:extLst>
            </p:cNvPr>
            <p:cNvCxnSpPr>
              <a:cxnSpLocks/>
              <a:stCxn id="111" idx="2"/>
              <a:endCxn id="110" idx="0"/>
            </p:cNvCxnSpPr>
            <p:nvPr/>
          </p:nvCxnSpPr>
          <p:spPr>
            <a:xfrm flipV="1">
              <a:off x="4065143" y="3479744"/>
              <a:ext cx="310393" cy="528835"/>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4" name="Straight Connector 173">
              <a:extLst>
                <a:ext uri="{FF2B5EF4-FFF2-40B4-BE49-F238E27FC236}">
                  <a16:creationId xmlns:a16="http://schemas.microsoft.com/office/drawing/2014/main" id="{6E67B0BB-C9E9-4F25-B967-44C1E9E09341}"/>
                </a:ext>
              </a:extLst>
            </p:cNvPr>
            <p:cNvCxnSpPr>
              <a:cxnSpLocks/>
              <a:stCxn id="109" idx="3"/>
              <a:endCxn id="110" idx="7"/>
            </p:cNvCxnSpPr>
            <p:nvPr/>
          </p:nvCxnSpPr>
          <p:spPr>
            <a:xfrm flipV="1">
              <a:off x="3788506" y="3494475"/>
              <a:ext cx="623917" cy="532595"/>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81" name="Straight Connector 180">
              <a:extLst>
                <a:ext uri="{FF2B5EF4-FFF2-40B4-BE49-F238E27FC236}">
                  <a16:creationId xmlns:a16="http://schemas.microsoft.com/office/drawing/2014/main" id="{57E7F501-D8AA-4075-A38C-DECB568D9DEE}"/>
                </a:ext>
              </a:extLst>
            </p:cNvPr>
            <p:cNvCxnSpPr>
              <a:cxnSpLocks/>
              <a:stCxn id="117" idx="7"/>
            </p:cNvCxnSpPr>
            <p:nvPr/>
          </p:nvCxnSpPr>
          <p:spPr>
            <a:xfrm flipH="1">
              <a:off x="3238441" y="3107178"/>
              <a:ext cx="213674" cy="209687"/>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83" name="Straight Connector 182">
              <a:extLst>
                <a:ext uri="{FF2B5EF4-FFF2-40B4-BE49-F238E27FC236}">
                  <a16:creationId xmlns:a16="http://schemas.microsoft.com/office/drawing/2014/main" id="{08ECDBA6-3745-4180-AE0A-58C0F086B020}"/>
                </a:ext>
              </a:extLst>
            </p:cNvPr>
            <p:cNvCxnSpPr>
              <a:cxnSpLocks/>
              <a:stCxn id="116" idx="1"/>
            </p:cNvCxnSpPr>
            <p:nvPr/>
          </p:nvCxnSpPr>
          <p:spPr>
            <a:xfrm>
              <a:off x="3035950" y="2758223"/>
              <a:ext cx="383356" cy="378497"/>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85" name="Straight Connector 184">
              <a:extLst>
                <a:ext uri="{FF2B5EF4-FFF2-40B4-BE49-F238E27FC236}">
                  <a16:creationId xmlns:a16="http://schemas.microsoft.com/office/drawing/2014/main" id="{BB25E0D5-4FEE-46C9-ADED-F788EE794FBD}"/>
                </a:ext>
              </a:extLst>
            </p:cNvPr>
            <p:cNvCxnSpPr>
              <a:cxnSpLocks/>
              <a:stCxn id="115" idx="5"/>
            </p:cNvCxnSpPr>
            <p:nvPr/>
          </p:nvCxnSpPr>
          <p:spPr>
            <a:xfrm flipH="1" flipV="1">
              <a:off x="3068039" y="2779240"/>
              <a:ext cx="1119382" cy="49463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87" name="Straight Connector 186">
              <a:extLst>
                <a:ext uri="{FF2B5EF4-FFF2-40B4-BE49-F238E27FC236}">
                  <a16:creationId xmlns:a16="http://schemas.microsoft.com/office/drawing/2014/main" id="{D1F49CFF-4DED-49BA-98D1-093E9B99BBE5}"/>
                </a:ext>
              </a:extLst>
            </p:cNvPr>
            <p:cNvCxnSpPr>
              <a:cxnSpLocks/>
              <a:stCxn id="114" idx="6"/>
            </p:cNvCxnSpPr>
            <p:nvPr/>
          </p:nvCxnSpPr>
          <p:spPr>
            <a:xfrm flipH="1" flipV="1">
              <a:off x="4114890" y="3207355"/>
              <a:ext cx="214580" cy="6545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92" name="Straight Connector 191">
              <a:extLst>
                <a:ext uri="{FF2B5EF4-FFF2-40B4-BE49-F238E27FC236}">
                  <a16:creationId xmlns:a16="http://schemas.microsoft.com/office/drawing/2014/main" id="{464A2502-8C9A-4E4A-BE4A-E13660FE1CE5}"/>
                </a:ext>
              </a:extLst>
            </p:cNvPr>
            <p:cNvCxnSpPr>
              <a:cxnSpLocks/>
              <a:stCxn id="114" idx="5"/>
            </p:cNvCxnSpPr>
            <p:nvPr/>
          </p:nvCxnSpPr>
          <p:spPr>
            <a:xfrm flipH="1" flipV="1">
              <a:off x="4044567" y="2722213"/>
              <a:ext cx="269624" cy="58616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95" name="Straight Connector 194">
              <a:extLst>
                <a:ext uri="{FF2B5EF4-FFF2-40B4-BE49-F238E27FC236}">
                  <a16:creationId xmlns:a16="http://schemas.microsoft.com/office/drawing/2014/main" id="{5CBCDBDD-3763-416A-BDA7-B59B7A467538}"/>
                </a:ext>
              </a:extLst>
            </p:cNvPr>
            <p:cNvCxnSpPr>
              <a:cxnSpLocks/>
              <a:stCxn id="118" idx="4"/>
            </p:cNvCxnSpPr>
            <p:nvPr/>
          </p:nvCxnSpPr>
          <p:spPr>
            <a:xfrm flipV="1">
              <a:off x="4419231" y="2382523"/>
              <a:ext cx="5480" cy="99130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sp>
          <p:nvSpPr>
            <p:cNvPr id="97" name="Flowchart: Connector 96">
              <a:extLst>
                <a:ext uri="{FF2B5EF4-FFF2-40B4-BE49-F238E27FC236}">
                  <a16:creationId xmlns:a16="http://schemas.microsoft.com/office/drawing/2014/main" id="{1FF96072-1B9D-408E-A69C-9FD857B9DDC0}"/>
                </a:ext>
              </a:extLst>
            </p:cNvPr>
            <p:cNvSpPr/>
            <p:nvPr/>
          </p:nvSpPr>
          <p:spPr>
            <a:xfrm>
              <a:off x="5111518" y="3157342"/>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6" name="Flowchart: Connector 95">
              <a:extLst>
                <a:ext uri="{FF2B5EF4-FFF2-40B4-BE49-F238E27FC236}">
                  <a16:creationId xmlns:a16="http://schemas.microsoft.com/office/drawing/2014/main" id="{81F20A76-316E-4601-838F-D72F676E1389}"/>
                </a:ext>
              </a:extLst>
            </p:cNvPr>
            <p:cNvSpPr/>
            <p:nvPr/>
          </p:nvSpPr>
          <p:spPr>
            <a:xfrm>
              <a:off x="5382241" y="339553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9" name="Flowchart: Connector 98">
              <a:extLst>
                <a:ext uri="{FF2B5EF4-FFF2-40B4-BE49-F238E27FC236}">
                  <a16:creationId xmlns:a16="http://schemas.microsoft.com/office/drawing/2014/main" id="{D0372774-3A68-4DB1-9BF0-1BB5A30DC22E}"/>
                </a:ext>
              </a:extLst>
            </p:cNvPr>
            <p:cNvSpPr/>
            <p:nvPr/>
          </p:nvSpPr>
          <p:spPr>
            <a:xfrm>
              <a:off x="5977868" y="389091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0" name="Flowchart: Connector 99">
              <a:extLst>
                <a:ext uri="{FF2B5EF4-FFF2-40B4-BE49-F238E27FC236}">
                  <a16:creationId xmlns:a16="http://schemas.microsoft.com/office/drawing/2014/main" id="{9B2C3CB2-93BD-4FCB-99AE-9223E6EE5D5D}"/>
                </a:ext>
              </a:extLst>
            </p:cNvPr>
            <p:cNvSpPr/>
            <p:nvPr/>
          </p:nvSpPr>
          <p:spPr>
            <a:xfrm>
              <a:off x="5137101" y="3756864"/>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1" name="Flowchart: Connector 100">
              <a:extLst>
                <a:ext uri="{FF2B5EF4-FFF2-40B4-BE49-F238E27FC236}">
                  <a16:creationId xmlns:a16="http://schemas.microsoft.com/office/drawing/2014/main" id="{D9291ED6-3922-4690-82B3-E50FBAB695F4}"/>
                </a:ext>
              </a:extLst>
            </p:cNvPr>
            <p:cNvSpPr/>
            <p:nvPr/>
          </p:nvSpPr>
          <p:spPr>
            <a:xfrm>
              <a:off x="4936536" y="376517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4" name="Flowchart: Connector 93">
              <a:extLst>
                <a:ext uri="{FF2B5EF4-FFF2-40B4-BE49-F238E27FC236}">
                  <a16:creationId xmlns:a16="http://schemas.microsoft.com/office/drawing/2014/main" id="{17619610-7FE9-44B7-8CC1-520017A8E8E6}"/>
                </a:ext>
              </a:extLst>
            </p:cNvPr>
            <p:cNvSpPr/>
            <p:nvPr/>
          </p:nvSpPr>
          <p:spPr>
            <a:xfrm>
              <a:off x="4699881" y="336036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2" name="Flowchart: Connector 91">
              <a:extLst>
                <a:ext uri="{FF2B5EF4-FFF2-40B4-BE49-F238E27FC236}">
                  <a16:creationId xmlns:a16="http://schemas.microsoft.com/office/drawing/2014/main" id="{A77F6424-F9CC-4169-97CE-A026D5A183F0}"/>
                </a:ext>
              </a:extLst>
            </p:cNvPr>
            <p:cNvSpPr/>
            <p:nvPr/>
          </p:nvSpPr>
          <p:spPr>
            <a:xfrm>
              <a:off x="5361571" y="2298281"/>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3" name="Flowchart: Connector 92">
              <a:extLst>
                <a:ext uri="{FF2B5EF4-FFF2-40B4-BE49-F238E27FC236}">
                  <a16:creationId xmlns:a16="http://schemas.microsoft.com/office/drawing/2014/main" id="{16B7FA05-2FA9-487D-8520-9FC6F0E6A38D}"/>
                </a:ext>
              </a:extLst>
            </p:cNvPr>
            <p:cNvSpPr/>
            <p:nvPr/>
          </p:nvSpPr>
          <p:spPr>
            <a:xfrm>
              <a:off x="5859936" y="223439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8" name="Flowchart: Connector 87">
              <a:extLst>
                <a:ext uri="{FF2B5EF4-FFF2-40B4-BE49-F238E27FC236}">
                  <a16:creationId xmlns:a16="http://schemas.microsoft.com/office/drawing/2014/main" id="{1A92B2BD-1F1C-4006-BD42-3BB334D7ABBC}"/>
                </a:ext>
              </a:extLst>
            </p:cNvPr>
            <p:cNvSpPr/>
            <p:nvPr/>
          </p:nvSpPr>
          <p:spPr>
            <a:xfrm>
              <a:off x="4395225" y="234162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9" name="Flowchart: Connector 118">
              <a:extLst>
                <a:ext uri="{FF2B5EF4-FFF2-40B4-BE49-F238E27FC236}">
                  <a16:creationId xmlns:a16="http://schemas.microsoft.com/office/drawing/2014/main" id="{A371B0C0-16E8-4696-B91C-A35751F38377}"/>
                </a:ext>
              </a:extLst>
            </p:cNvPr>
            <p:cNvSpPr/>
            <p:nvPr/>
          </p:nvSpPr>
          <p:spPr>
            <a:xfrm>
              <a:off x="4010498" y="270053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7" name="Flowchart: Connector 116">
              <a:extLst>
                <a:ext uri="{FF2B5EF4-FFF2-40B4-BE49-F238E27FC236}">
                  <a16:creationId xmlns:a16="http://schemas.microsoft.com/office/drawing/2014/main" id="{619090D3-580B-4423-8D91-1038F540110F}"/>
                </a:ext>
              </a:extLst>
            </p:cNvPr>
            <p:cNvSpPr/>
            <p:nvPr/>
          </p:nvSpPr>
          <p:spPr>
            <a:xfrm>
              <a:off x="3363062" y="3092447"/>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5" name="Flowchart: Connector 114">
              <a:extLst>
                <a:ext uri="{FF2B5EF4-FFF2-40B4-BE49-F238E27FC236}">
                  <a16:creationId xmlns:a16="http://schemas.microsoft.com/office/drawing/2014/main" id="{73473933-FE54-4FE6-ABC8-819DB5152748}"/>
                </a:ext>
              </a:extLst>
            </p:cNvPr>
            <p:cNvSpPr/>
            <p:nvPr/>
          </p:nvSpPr>
          <p:spPr>
            <a:xfrm>
              <a:off x="4098368" y="3188014"/>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4" name="Flowchart: Connector 113">
              <a:extLst>
                <a:ext uri="{FF2B5EF4-FFF2-40B4-BE49-F238E27FC236}">
                  <a16:creationId xmlns:a16="http://schemas.microsoft.com/office/drawing/2014/main" id="{05D94278-CD6A-42DD-8D17-813933013E44}"/>
                </a:ext>
              </a:extLst>
            </p:cNvPr>
            <p:cNvSpPr/>
            <p:nvPr/>
          </p:nvSpPr>
          <p:spPr>
            <a:xfrm>
              <a:off x="4225138" y="322251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8" name="Flowchart: Connector 117">
              <a:extLst>
                <a:ext uri="{FF2B5EF4-FFF2-40B4-BE49-F238E27FC236}">
                  <a16:creationId xmlns:a16="http://schemas.microsoft.com/office/drawing/2014/main" id="{509596F8-C58D-4E0A-8F75-4C8F9D8EE75E}"/>
                </a:ext>
              </a:extLst>
            </p:cNvPr>
            <p:cNvSpPr/>
            <p:nvPr/>
          </p:nvSpPr>
          <p:spPr>
            <a:xfrm>
              <a:off x="4367065" y="327323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0" name="Flowchart: Connector 109">
              <a:extLst>
                <a:ext uri="{FF2B5EF4-FFF2-40B4-BE49-F238E27FC236}">
                  <a16:creationId xmlns:a16="http://schemas.microsoft.com/office/drawing/2014/main" id="{F32E946D-366B-4229-8200-6FD5793A8E7E}"/>
                </a:ext>
              </a:extLst>
            </p:cNvPr>
            <p:cNvSpPr/>
            <p:nvPr/>
          </p:nvSpPr>
          <p:spPr>
            <a:xfrm>
              <a:off x="4323370" y="3479744"/>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2" name="Flowchart: Connector 101">
              <a:extLst>
                <a:ext uri="{FF2B5EF4-FFF2-40B4-BE49-F238E27FC236}">
                  <a16:creationId xmlns:a16="http://schemas.microsoft.com/office/drawing/2014/main" id="{122495F1-673D-4C07-8CFF-A24D8008DA0B}"/>
                </a:ext>
              </a:extLst>
            </p:cNvPr>
            <p:cNvSpPr/>
            <p:nvPr/>
          </p:nvSpPr>
          <p:spPr>
            <a:xfrm>
              <a:off x="4455109" y="3466942"/>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5" name="Flowchart: Connector 84">
              <a:extLst>
                <a:ext uri="{FF2B5EF4-FFF2-40B4-BE49-F238E27FC236}">
                  <a16:creationId xmlns:a16="http://schemas.microsoft.com/office/drawing/2014/main" id="{2C7F351D-B3B1-4941-954A-09BEE7DCADEF}"/>
                </a:ext>
              </a:extLst>
            </p:cNvPr>
            <p:cNvSpPr/>
            <p:nvPr/>
          </p:nvSpPr>
          <p:spPr>
            <a:xfrm>
              <a:off x="3962083" y="3503862"/>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4" name="Flowchart: Connector 83">
              <a:extLst>
                <a:ext uri="{FF2B5EF4-FFF2-40B4-BE49-F238E27FC236}">
                  <a16:creationId xmlns:a16="http://schemas.microsoft.com/office/drawing/2014/main" id="{1CF8552C-0E99-4B1E-943C-5223013ACF83}"/>
                </a:ext>
              </a:extLst>
            </p:cNvPr>
            <p:cNvSpPr/>
            <p:nvPr/>
          </p:nvSpPr>
          <p:spPr>
            <a:xfrm>
              <a:off x="3210325" y="3273711"/>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3" name="Flowchart: Connector 82">
              <a:extLst>
                <a:ext uri="{FF2B5EF4-FFF2-40B4-BE49-F238E27FC236}">
                  <a16:creationId xmlns:a16="http://schemas.microsoft.com/office/drawing/2014/main" id="{66245AFE-2CA8-4EB4-9674-54BB25BA868F}"/>
                </a:ext>
              </a:extLst>
            </p:cNvPr>
            <p:cNvSpPr/>
            <p:nvPr/>
          </p:nvSpPr>
          <p:spPr>
            <a:xfrm>
              <a:off x="3340251" y="3428703"/>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6" name="Flowchart: Connector 85">
              <a:extLst>
                <a:ext uri="{FF2B5EF4-FFF2-40B4-BE49-F238E27FC236}">
                  <a16:creationId xmlns:a16="http://schemas.microsoft.com/office/drawing/2014/main" id="{F3FFFE07-1B5C-4872-B62C-FA1B51F90681}"/>
                </a:ext>
              </a:extLst>
            </p:cNvPr>
            <p:cNvSpPr/>
            <p:nvPr/>
          </p:nvSpPr>
          <p:spPr>
            <a:xfrm>
              <a:off x="3421811" y="3772654"/>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7" name="Flowchart: Connector 86">
              <a:extLst>
                <a:ext uri="{FF2B5EF4-FFF2-40B4-BE49-F238E27FC236}">
                  <a16:creationId xmlns:a16="http://schemas.microsoft.com/office/drawing/2014/main" id="{234C4AFB-7255-4E5E-B29B-ADF32C68EBE0}"/>
                </a:ext>
              </a:extLst>
            </p:cNvPr>
            <p:cNvSpPr/>
            <p:nvPr/>
          </p:nvSpPr>
          <p:spPr>
            <a:xfrm>
              <a:off x="3822189" y="374845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9" name="Flowchart: Connector 108">
              <a:extLst>
                <a:ext uri="{FF2B5EF4-FFF2-40B4-BE49-F238E27FC236}">
                  <a16:creationId xmlns:a16="http://schemas.microsoft.com/office/drawing/2014/main" id="{0B7FA1A8-FEFC-4A33-A84F-71E32C727581}"/>
                </a:ext>
              </a:extLst>
            </p:cNvPr>
            <p:cNvSpPr/>
            <p:nvPr/>
          </p:nvSpPr>
          <p:spPr>
            <a:xfrm>
              <a:off x="3773227" y="394121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1" name="Flowchart: Connector 110">
              <a:extLst>
                <a:ext uri="{FF2B5EF4-FFF2-40B4-BE49-F238E27FC236}">
                  <a16:creationId xmlns:a16="http://schemas.microsoft.com/office/drawing/2014/main" id="{6B3A5093-E406-477D-AE4D-DC12CEE4A68A}"/>
                </a:ext>
              </a:extLst>
            </p:cNvPr>
            <p:cNvSpPr/>
            <p:nvPr/>
          </p:nvSpPr>
          <p:spPr>
            <a:xfrm>
              <a:off x="4065143" y="3958283"/>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2" name="Flowchart: Connector 111">
              <a:extLst>
                <a:ext uri="{FF2B5EF4-FFF2-40B4-BE49-F238E27FC236}">
                  <a16:creationId xmlns:a16="http://schemas.microsoft.com/office/drawing/2014/main" id="{4359BC5E-5E8B-4F26-B5E3-E0328018C8C5}"/>
                </a:ext>
              </a:extLst>
            </p:cNvPr>
            <p:cNvSpPr/>
            <p:nvPr/>
          </p:nvSpPr>
          <p:spPr>
            <a:xfrm>
              <a:off x="4121295" y="413046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8" name="Flowchart: Connector 97">
              <a:extLst>
                <a:ext uri="{FF2B5EF4-FFF2-40B4-BE49-F238E27FC236}">
                  <a16:creationId xmlns:a16="http://schemas.microsoft.com/office/drawing/2014/main" id="{6A038460-59FB-4024-AD31-5EF6BD09D451}"/>
                </a:ext>
              </a:extLst>
            </p:cNvPr>
            <p:cNvSpPr/>
            <p:nvPr/>
          </p:nvSpPr>
          <p:spPr>
            <a:xfrm>
              <a:off x="6492092" y="2233544"/>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5" name="Flowchart: Connector 94">
              <a:extLst>
                <a:ext uri="{FF2B5EF4-FFF2-40B4-BE49-F238E27FC236}">
                  <a16:creationId xmlns:a16="http://schemas.microsoft.com/office/drawing/2014/main" id="{2AF78C71-E7D0-4472-A12F-CDA7985D4088}"/>
                </a:ext>
              </a:extLst>
            </p:cNvPr>
            <p:cNvSpPr/>
            <p:nvPr/>
          </p:nvSpPr>
          <p:spPr>
            <a:xfrm>
              <a:off x="5367583" y="355148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3" name="Flowchart: Connector 102">
              <a:extLst>
                <a:ext uri="{FF2B5EF4-FFF2-40B4-BE49-F238E27FC236}">
                  <a16:creationId xmlns:a16="http://schemas.microsoft.com/office/drawing/2014/main" id="{AADC1797-8F78-41FE-B835-6954F6EB813F}"/>
                </a:ext>
              </a:extLst>
            </p:cNvPr>
            <p:cNvSpPr/>
            <p:nvPr/>
          </p:nvSpPr>
          <p:spPr>
            <a:xfrm>
              <a:off x="5295254" y="5062173"/>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8" name="Flowchart: Connector 107">
              <a:extLst>
                <a:ext uri="{FF2B5EF4-FFF2-40B4-BE49-F238E27FC236}">
                  <a16:creationId xmlns:a16="http://schemas.microsoft.com/office/drawing/2014/main" id="{F679239F-B913-405D-8ADC-C3EA7E2F0D14}"/>
                </a:ext>
              </a:extLst>
            </p:cNvPr>
            <p:cNvSpPr/>
            <p:nvPr/>
          </p:nvSpPr>
          <p:spPr>
            <a:xfrm>
              <a:off x="4801545" y="458208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7" name="Flowchart: Connector 106">
              <a:extLst>
                <a:ext uri="{FF2B5EF4-FFF2-40B4-BE49-F238E27FC236}">
                  <a16:creationId xmlns:a16="http://schemas.microsoft.com/office/drawing/2014/main" id="{D3E47548-8C09-4ABA-A728-E783332CD877}"/>
                </a:ext>
              </a:extLst>
            </p:cNvPr>
            <p:cNvSpPr/>
            <p:nvPr/>
          </p:nvSpPr>
          <p:spPr>
            <a:xfrm>
              <a:off x="4584019" y="4611899"/>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6" name="Flowchart: Connector 105">
              <a:extLst>
                <a:ext uri="{FF2B5EF4-FFF2-40B4-BE49-F238E27FC236}">
                  <a16:creationId xmlns:a16="http://schemas.microsoft.com/office/drawing/2014/main" id="{AE3E6D88-B2A2-4DF7-B78B-E453601D477C}"/>
                </a:ext>
              </a:extLst>
            </p:cNvPr>
            <p:cNvSpPr/>
            <p:nvPr/>
          </p:nvSpPr>
          <p:spPr>
            <a:xfrm>
              <a:off x="4385216" y="461746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5" name="Flowchart: Connector 104">
              <a:extLst>
                <a:ext uri="{FF2B5EF4-FFF2-40B4-BE49-F238E27FC236}">
                  <a16:creationId xmlns:a16="http://schemas.microsoft.com/office/drawing/2014/main" id="{07D22255-C78B-4205-8E95-2EE2931ECFFC}"/>
                </a:ext>
              </a:extLst>
            </p:cNvPr>
            <p:cNvSpPr/>
            <p:nvPr/>
          </p:nvSpPr>
          <p:spPr>
            <a:xfrm>
              <a:off x="4193821" y="445763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4" name="Flowchart: Connector 103">
              <a:extLst>
                <a:ext uri="{FF2B5EF4-FFF2-40B4-BE49-F238E27FC236}">
                  <a16:creationId xmlns:a16="http://schemas.microsoft.com/office/drawing/2014/main" id="{534966FC-9304-44E1-BA49-AB94DBA01488}"/>
                </a:ext>
              </a:extLst>
            </p:cNvPr>
            <p:cNvSpPr/>
            <p:nvPr/>
          </p:nvSpPr>
          <p:spPr>
            <a:xfrm>
              <a:off x="5104003" y="431256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0" name="Flowchart: Connector 89">
              <a:extLst>
                <a:ext uri="{FF2B5EF4-FFF2-40B4-BE49-F238E27FC236}">
                  <a16:creationId xmlns:a16="http://schemas.microsoft.com/office/drawing/2014/main" id="{A603A075-18D1-481A-A2D0-F575E7166BCC}"/>
                </a:ext>
              </a:extLst>
            </p:cNvPr>
            <p:cNvSpPr/>
            <p:nvPr/>
          </p:nvSpPr>
          <p:spPr>
            <a:xfrm>
              <a:off x="5051837" y="161985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1" name="Flowchart: Connector 90">
              <a:extLst>
                <a:ext uri="{FF2B5EF4-FFF2-40B4-BE49-F238E27FC236}">
                  <a16:creationId xmlns:a16="http://schemas.microsoft.com/office/drawing/2014/main" id="{BAD2854C-BE64-4E39-B926-97EAEB168C80}"/>
                </a:ext>
              </a:extLst>
            </p:cNvPr>
            <p:cNvSpPr/>
            <p:nvPr/>
          </p:nvSpPr>
          <p:spPr>
            <a:xfrm>
              <a:off x="5365679" y="177280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9" name="Flowchart: Connector 88">
              <a:extLst>
                <a:ext uri="{FF2B5EF4-FFF2-40B4-BE49-F238E27FC236}">
                  <a16:creationId xmlns:a16="http://schemas.microsoft.com/office/drawing/2014/main" id="{19134295-19DB-4C1B-8CC9-4B208260D49F}"/>
                </a:ext>
              </a:extLst>
            </p:cNvPr>
            <p:cNvSpPr/>
            <p:nvPr/>
          </p:nvSpPr>
          <p:spPr>
            <a:xfrm>
              <a:off x="4705491" y="152091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6" name="Flowchart: Connector 115">
              <a:extLst>
                <a:ext uri="{FF2B5EF4-FFF2-40B4-BE49-F238E27FC236}">
                  <a16:creationId xmlns:a16="http://schemas.microsoft.com/office/drawing/2014/main" id="{DA60E82D-CAB0-4670-8F2B-0F3F790BBC12}"/>
                </a:ext>
              </a:extLst>
            </p:cNvPr>
            <p:cNvSpPr/>
            <p:nvPr/>
          </p:nvSpPr>
          <p:spPr>
            <a:xfrm>
              <a:off x="3020671" y="2743492"/>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grpSp>
      <p:grpSp>
        <p:nvGrpSpPr>
          <p:cNvPr id="78" name="Group 77">
            <a:extLst>
              <a:ext uri="{FF2B5EF4-FFF2-40B4-BE49-F238E27FC236}">
                <a16:creationId xmlns:a16="http://schemas.microsoft.com/office/drawing/2014/main" id="{1522D3A8-5AFD-4DCC-93F6-1E62B7837A7B}"/>
              </a:ext>
            </a:extLst>
          </p:cNvPr>
          <p:cNvGrpSpPr/>
          <p:nvPr/>
        </p:nvGrpSpPr>
        <p:grpSpPr>
          <a:xfrm>
            <a:off x="296620" y="0"/>
            <a:ext cx="1923177" cy="3924151"/>
            <a:chOff x="296620" y="0"/>
            <a:chExt cx="1923177" cy="3924151"/>
          </a:xfrm>
        </p:grpSpPr>
        <p:grpSp>
          <p:nvGrpSpPr>
            <p:cNvPr id="180" name="Group 179">
              <a:extLst>
                <a:ext uri="{FF2B5EF4-FFF2-40B4-BE49-F238E27FC236}">
                  <a16:creationId xmlns:a16="http://schemas.microsoft.com/office/drawing/2014/main" id="{D5F5B6D2-3888-4EAA-BA14-CB285A5FDC1C}"/>
                </a:ext>
              </a:extLst>
            </p:cNvPr>
            <p:cNvGrpSpPr/>
            <p:nvPr/>
          </p:nvGrpSpPr>
          <p:grpSpPr>
            <a:xfrm>
              <a:off x="296620" y="0"/>
              <a:ext cx="1923177" cy="3924151"/>
              <a:chOff x="10159377" y="1114644"/>
              <a:chExt cx="1923177" cy="3924151"/>
            </a:xfrm>
          </p:grpSpPr>
          <p:sp>
            <p:nvSpPr>
              <p:cNvPr id="196" name="TextBox 195">
                <a:extLst>
                  <a:ext uri="{FF2B5EF4-FFF2-40B4-BE49-F238E27FC236}">
                    <a16:creationId xmlns:a16="http://schemas.microsoft.com/office/drawing/2014/main" id="{80538635-B76A-46CE-BE13-5A99EAC5F3AE}"/>
                  </a:ext>
                </a:extLst>
              </p:cNvPr>
              <p:cNvSpPr txBox="1"/>
              <p:nvPr/>
            </p:nvSpPr>
            <p:spPr>
              <a:xfrm>
                <a:off x="10159377" y="1114644"/>
                <a:ext cx="1923177" cy="3924151"/>
              </a:xfrm>
              <a:prstGeom prst="rect">
                <a:avLst/>
              </a:prstGeom>
              <a:solidFill>
                <a:schemeClr val="tx1"/>
              </a:solidFill>
            </p:spPr>
            <p:txBody>
              <a:bodyPr wrap="square" lIns="252000" rIns="180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GB" sz="2400" dirty="0">
                    <a:solidFill>
                      <a:prstClr val="white"/>
                    </a:solidFill>
                    <a:latin typeface="WWF" pitchFamily="50" charset="0"/>
                  </a:rPr>
                  <a:t>BIDEFORD TO FORELAND POINT SAC</a:t>
                </a:r>
                <a:endParaRPr kumimoji="0" lang="en-GB" sz="9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Responses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Criteria number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No response</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Mean score</a:t>
                </a:r>
                <a:endPar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≥50% unsure</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Creation</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Pioneer </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Self-sufficient</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WWF" pitchFamily="50" charset="0"/>
                  <a:ea typeface="+mn-ea"/>
                  <a:cs typeface="+mn-cs"/>
                </a:endParaRPr>
              </a:p>
            </p:txBody>
          </p:sp>
          <p:sp>
            <p:nvSpPr>
              <p:cNvPr id="197" name="Flowchart: Connector 196">
                <a:extLst>
                  <a:ext uri="{FF2B5EF4-FFF2-40B4-BE49-F238E27FC236}">
                    <a16:creationId xmlns:a16="http://schemas.microsoft.com/office/drawing/2014/main" id="{D10074CA-BA4B-4F0F-9020-B64413CAF891}"/>
                  </a:ext>
                </a:extLst>
              </p:cNvPr>
              <p:cNvSpPr/>
              <p:nvPr/>
            </p:nvSpPr>
            <p:spPr>
              <a:xfrm>
                <a:off x="10380217" y="3565610"/>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98" name="Flowchart: Connector 197">
                <a:extLst>
                  <a:ext uri="{FF2B5EF4-FFF2-40B4-BE49-F238E27FC236}">
                    <a16:creationId xmlns:a16="http://schemas.microsoft.com/office/drawing/2014/main" id="{A26FBCE3-D543-4A4E-9467-B5F6F45FBF6D}"/>
                  </a:ext>
                </a:extLst>
              </p:cNvPr>
              <p:cNvSpPr/>
              <p:nvPr/>
            </p:nvSpPr>
            <p:spPr>
              <a:xfrm>
                <a:off x="10380217" y="3365613"/>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99" name="Rectangle 198">
                <a:extLst>
                  <a:ext uri="{FF2B5EF4-FFF2-40B4-BE49-F238E27FC236}">
                    <a16:creationId xmlns:a16="http://schemas.microsoft.com/office/drawing/2014/main" id="{3F6BE85C-2C30-417E-AA00-D1D6FD25DD48}"/>
                  </a:ext>
                </a:extLst>
              </p:cNvPr>
              <p:cNvSpPr/>
              <p:nvPr/>
            </p:nvSpPr>
            <p:spPr>
              <a:xfrm>
                <a:off x="10300647" y="3039947"/>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lumMod val="65000"/>
                      </a:schemeClr>
                    </a:solidFill>
                    <a:effectLst/>
                    <a:uLnTx/>
                    <a:uFillTx/>
                    <a:latin typeface="WWF" pitchFamily="50" charset="0"/>
                    <a:ea typeface="+mn-ea"/>
                    <a:cs typeface="+mn-cs"/>
                  </a:rPr>
                  <a:t>1</a:t>
                </a:r>
              </a:p>
            </p:txBody>
          </p:sp>
          <p:sp>
            <p:nvSpPr>
              <p:cNvPr id="200" name="Rectangle 199">
                <a:extLst>
                  <a:ext uri="{FF2B5EF4-FFF2-40B4-BE49-F238E27FC236}">
                    <a16:creationId xmlns:a16="http://schemas.microsoft.com/office/drawing/2014/main" id="{57F99CA9-4EFE-4F4C-8346-1271B8938339}"/>
                  </a:ext>
                </a:extLst>
              </p:cNvPr>
              <p:cNvSpPr/>
              <p:nvPr/>
            </p:nvSpPr>
            <p:spPr>
              <a:xfrm>
                <a:off x="10300647" y="2813897"/>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WWF" pitchFamily="50" charset="0"/>
                    <a:ea typeface="+mn-ea"/>
                    <a:cs typeface="+mn-cs"/>
                  </a:rPr>
                  <a:t>1</a:t>
                </a:r>
              </a:p>
            </p:txBody>
          </p:sp>
          <p:sp>
            <p:nvSpPr>
              <p:cNvPr id="201" name="Rectangle 200">
                <a:extLst>
                  <a:ext uri="{FF2B5EF4-FFF2-40B4-BE49-F238E27FC236}">
                    <a16:creationId xmlns:a16="http://schemas.microsoft.com/office/drawing/2014/main" id="{4CCD63BA-7179-4792-B388-31D4E24385F4}"/>
                  </a:ext>
                </a:extLst>
              </p:cNvPr>
              <p:cNvSpPr/>
              <p:nvPr/>
            </p:nvSpPr>
            <p:spPr>
              <a:xfrm>
                <a:off x="10300647" y="2610306"/>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WWF" pitchFamily="50" charset="0"/>
                  </a:rPr>
                  <a:t>12</a:t>
                </a:r>
              </a:p>
            </p:txBody>
          </p:sp>
        </p:grpSp>
        <p:grpSp>
          <p:nvGrpSpPr>
            <p:cNvPr id="75" name="Group 74">
              <a:extLst>
                <a:ext uri="{FF2B5EF4-FFF2-40B4-BE49-F238E27FC236}">
                  <a16:creationId xmlns:a16="http://schemas.microsoft.com/office/drawing/2014/main" id="{1503B016-719D-4BC5-96A9-77C9F9F8CD56}"/>
                </a:ext>
              </a:extLst>
            </p:cNvPr>
            <p:cNvGrpSpPr/>
            <p:nvPr/>
          </p:nvGrpSpPr>
          <p:grpSpPr>
            <a:xfrm>
              <a:off x="383527" y="3067287"/>
              <a:ext cx="406254" cy="179506"/>
              <a:chOff x="2381959" y="5029429"/>
              <a:chExt cx="406254" cy="179506"/>
            </a:xfrm>
          </p:grpSpPr>
          <p:sp>
            <p:nvSpPr>
              <p:cNvPr id="175" name="Rectangle 174">
                <a:extLst>
                  <a:ext uri="{FF2B5EF4-FFF2-40B4-BE49-F238E27FC236}">
                    <a16:creationId xmlns:a16="http://schemas.microsoft.com/office/drawing/2014/main" id="{10F3B0AA-20E9-40FA-86CF-EA4AF35264F2}"/>
                  </a:ext>
                </a:extLst>
              </p:cNvPr>
              <p:cNvSpPr/>
              <p:nvPr/>
            </p:nvSpPr>
            <p:spPr>
              <a:xfrm>
                <a:off x="2381959" y="5030160"/>
                <a:ext cx="401637"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3" name="Rectangle 172">
                <a:extLst>
                  <a:ext uri="{FF2B5EF4-FFF2-40B4-BE49-F238E27FC236}">
                    <a16:creationId xmlns:a16="http://schemas.microsoft.com/office/drawing/2014/main" id="{40277D08-66F6-4279-9D7B-56689CAB3936}"/>
                  </a:ext>
                </a:extLst>
              </p:cNvPr>
              <p:cNvSpPr/>
              <p:nvPr/>
            </p:nvSpPr>
            <p:spPr>
              <a:xfrm>
                <a:off x="2386576" y="5029429"/>
                <a:ext cx="401637" cy="178775"/>
              </a:xfrm>
              <a:prstGeom prst="rect">
                <a:avLst/>
              </a:prstGeom>
              <a:solidFill>
                <a:srgbClr val="66FF9B">
                  <a:alpha val="2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6" name="Group 75">
              <a:extLst>
                <a:ext uri="{FF2B5EF4-FFF2-40B4-BE49-F238E27FC236}">
                  <a16:creationId xmlns:a16="http://schemas.microsoft.com/office/drawing/2014/main" id="{49973EF4-20CD-40A9-A6E3-8548D22C0921}"/>
                </a:ext>
              </a:extLst>
            </p:cNvPr>
            <p:cNvGrpSpPr/>
            <p:nvPr/>
          </p:nvGrpSpPr>
          <p:grpSpPr>
            <a:xfrm>
              <a:off x="383527" y="3298294"/>
              <a:ext cx="404378" cy="178777"/>
              <a:chOff x="935917" y="5139316"/>
              <a:chExt cx="404378" cy="178777"/>
            </a:xfrm>
          </p:grpSpPr>
          <p:sp>
            <p:nvSpPr>
              <p:cNvPr id="177" name="Rectangle 176">
                <a:extLst>
                  <a:ext uri="{FF2B5EF4-FFF2-40B4-BE49-F238E27FC236}">
                    <a16:creationId xmlns:a16="http://schemas.microsoft.com/office/drawing/2014/main" id="{EF43E06F-6504-4738-A773-D438704C8C76}"/>
                  </a:ext>
                </a:extLst>
              </p:cNvPr>
              <p:cNvSpPr/>
              <p:nvPr/>
            </p:nvSpPr>
            <p:spPr>
              <a:xfrm>
                <a:off x="935917" y="5139318"/>
                <a:ext cx="401636"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6" name="Rectangle 175">
                <a:extLst>
                  <a:ext uri="{FF2B5EF4-FFF2-40B4-BE49-F238E27FC236}">
                    <a16:creationId xmlns:a16="http://schemas.microsoft.com/office/drawing/2014/main" id="{F0EDE8A5-BE50-48F6-BFF3-E4280787101E}"/>
                  </a:ext>
                </a:extLst>
              </p:cNvPr>
              <p:cNvSpPr/>
              <p:nvPr/>
            </p:nvSpPr>
            <p:spPr>
              <a:xfrm>
                <a:off x="938659" y="5139316"/>
                <a:ext cx="401636" cy="178777"/>
              </a:xfrm>
              <a:prstGeom prst="rect">
                <a:avLst/>
              </a:prstGeom>
              <a:solidFill>
                <a:srgbClr val="006666">
                  <a:alpha val="2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2" name="Group 201">
              <a:extLst>
                <a:ext uri="{FF2B5EF4-FFF2-40B4-BE49-F238E27FC236}">
                  <a16:creationId xmlns:a16="http://schemas.microsoft.com/office/drawing/2014/main" id="{16B07A39-F368-49C9-A827-79A2CAA5507F}"/>
                </a:ext>
              </a:extLst>
            </p:cNvPr>
            <p:cNvGrpSpPr/>
            <p:nvPr/>
          </p:nvGrpSpPr>
          <p:grpSpPr>
            <a:xfrm>
              <a:off x="383527" y="2835538"/>
              <a:ext cx="402833" cy="178775"/>
              <a:chOff x="3456721" y="850957"/>
              <a:chExt cx="402833" cy="178775"/>
            </a:xfrm>
          </p:grpSpPr>
          <p:sp>
            <p:nvSpPr>
              <p:cNvPr id="203" name="Rectangle 202">
                <a:extLst>
                  <a:ext uri="{FF2B5EF4-FFF2-40B4-BE49-F238E27FC236}">
                    <a16:creationId xmlns:a16="http://schemas.microsoft.com/office/drawing/2014/main" id="{55FB1CA4-05E3-4F05-B3FA-2BECB5622EA1}"/>
                  </a:ext>
                </a:extLst>
              </p:cNvPr>
              <p:cNvSpPr/>
              <p:nvPr/>
            </p:nvSpPr>
            <p:spPr>
              <a:xfrm>
                <a:off x="3456721" y="850957"/>
                <a:ext cx="401637"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4" name="Rectangle 203">
                <a:extLst>
                  <a:ext uri="{FF2B5EF4-FFF2-40B4-BE49-F238E27FC236}">
                    <a16:creationId xmlns:a16="http://schemas.microsoft.com/office/drawing/2014/main" id="{FAD7DDFD-C596-48B3-B602-4E249815CE59}"/>
                  </a:ext>
                </a:extLst>
              </p:cNvPr>
              <p:cNvSpPr/>
              <p:nvPr/>
            </p:nvSpPr>
            <p:spPr>
              <a:xfrm>
                <a:off x="3457917" y="850957"/>
                <a:ext cx="401637" cy="178775"/>
              </a:xfrm>
              <a:prstGeom prst="rect">
                <a:avLst/>
              </a:prstGeom>
              <a:solidFill>
                <a:srgbClr val="CCFFCC">
                  <a:alpha val="2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170" name="Group 169">
            <a:extLst>
              <a:ext uri="{FF2B5EF4-FFF2-40B4-BE49-F238E27FC236}">
                <a16:creationId xmlns:a16="http://schemas.microsoft.com/office/drawing/2014/main" id="{14EFD770-81DA-43E0-B054-2E61485ADF1B}"/>
              </a:ext>
            </a:extLst>
          </p:cNvPr>
          <p:cNvGrpSpPr/>
          <p:nvPr/>
        </p:nvGrpSpPr>
        <p:grpSpPr>
          <a:xfrm>
            <a:off x="9637491" y="0"/>
            <a:ext cx="2364499" cy="4016484"/>
            <a:chOff x="452660" y="1622323"/>
            <a:chExt cx="2364499" cy="4016484"/>
          </a:xfrm>
        </p:grpSpPr>
        <p:sp>
          <p:nvSpPr>
            <p:cNvPr id="171" name="TextBox 170">
              <a:extLst>
                <a:ext uri="{FF2B5EF4-FFF2-40B4-BE49-F238E27FC236}">
                  <a16:creationId xmlns:a16="http://schemas.microsoft.com/office/drawing/2014/main" id="{9131E16C-E62B-479F-B08B-8DFA2F8176CE}"/>
                </a:ext>
              </a:extLst>
            </p:cNvPr>
            <p:cNvSpPr txBox="1"/>
            <p:nvPr/>
          </p:nvSpPr>
          <p:spPr>
            <a:xfrm>
              <a:off x="452660" y="1622323"/>
              <a:ext cx="2364499" cy="4016484"/>
            </a:xfrm>
            <a:prstGeom prst="rect">
              <a:avLst/>
            </a:prstGeom>
            <a:solidFill>
              <a:schemeClr val="tx1"/>
            </a:solidFill>
          </p:spPr>
          <p:txBody>
            <a:bodyPr wrap="square" lIns="252000" rIns="180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WWF" pitchFamily="50" charset="0"/>
                <a:ea typeface="+mn-ea"/>
                <a:cs typeface="+mn-cs"/>
              </a:endParaRPr>
            </a:p>
            <a:p>
              <a:pPr lvl="0" algn="r">
                <a:defRPr/>
              </a:pPr>
              <a:r>
                <a:rPr lang="en-GB" sz="2400" dirty="0">
                  <a:solidFill>
                    <a:prstClr val="white"/>
                  </a:solidFill>
                  <a:latin typeface="WWF" pitchFamily="50" charset="0"/>
                </a:rPr>
                <a:t>BIDEFORD TO FORELAND POINT MCZ</a:t>
              </a:r>
            </a:p>
            <a:p>
              <a:pPr lvl="0" algn="r">
                <a:defRPr/>
              </a:pPr>
              <a:endParaRPr lang="en-GB" sz="900" dirty="0">
                <a:solidFill>
                  <a:prstClr val="white"/>
                </a:solidFill>
                <a:latin typeface="WWF" pitchFamily="50"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4400" dirty="0">
                  <a:solidFill>
                    <a:schemeClr val="bg1"/>
                  </a:solidFill>
                  <a:latin typeface="Georgia" panose="02040502050405020303" pitchFamily="18" charset="0"/>
                </a:rPr>
                <a:t>34</a:t>
              </a:r>
              <a:r>
                <a:rPr kumimoji="0" lang="en-GB" sz="4400" b="0" i="0" u="none" strike="noStrike" kern="1200" cap="none" spc="0" normalizeH="0" baseline="0" noProof="0" dirty="0">
                  <a:ln>
                    <a:noFill/>
                  </a:ln>
                  <a:solidFill>
                    <a:schemeClr val="bg1"/>
                  </a:solidFill>
                  <a:effectLst/>
                  <a:uLnTx/>
                  <a:uFillTx/>
                  <a:latin typeface="Georgia" panose="02040502050405020303" pitchFamily="18" charset="0"/>
                  <a:ea typeface="+mn-ea"/>
                  <a:cs typeface="+mn-cs"/>
                </a:rPr>
                <a:t>%</a:t>
              </a: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Creation</a:t>
              </a: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Pioneer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 </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Self-sufficient</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WWF" pitchFamily="50" charset="0"/>
                <a:ea typeface="+mn-ea"/>
                <a:cs typeface="+mn-cs"/>
              </a:endParaRPr>
            </a:p>
          </p:txBody>
        </p:sp>
        <p:grpSp>
          <p:nvGrpSpPr>
            <p:cNvPr id="172" name="Group 171">
              <a:extLst>
                <a:ext uri="{FF2B5EF4-FFF2-40B4-BE49-F238E27FC236}">
                  <a16:creationId xmlns:a16="http://schemas.microsoft.com/office/drawing/2014/main" id="{15344C2A-C302-4C8F-8476-3C806F99496A}"/>
                </a:ext>
              </a:extLst>
            </p:cNvPr>
            <p:cNvGrpSpPr/>
            <p:nvPr/>
          </p:nvGrpSpPr>
          <p:grpSpPr>
            <a:xfrm>
              <a:off x="656225" y="5021284"/>
              <a:ext cx="620745" cy="320289"/>
              <a:chOff x="4334496" y="2295036"/>
              <a:chExt cx="493802" cy="178776"/>
            </a:xfrm>
          </p:grpSpPr>
          <p:sp>
            <p:nvSpPr>
              <p:cNvPr id="189" name="Rectangle 188">
                <a:extLst>
                  <a:ext uri="{FF2B5EF4-FFF2-40B4-BE49-F238E27FC236}">
                    <a16:creationId xmlns:a16="http://schemas.microsoft.com/office/drawing/2014/main" id="{A37C1948-7983-41CB-8788-A6804915355F}"/>
                  </a:ext>
                </a:extLst>
              </p:cNvPr>
              <p:cNvSpPr/>
              <p:nvPr/>
            </p:nvSpPr>
            <p:spPr>
              <a:xfrm>
                <a:off x="4334496" y="2295036"/>
                <a:ext cx="493802"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0" name="Rectangle 189">
                <a:extLst>
                  <a:ext uri="{FF2B5EF4-FFF2-40B4-BE49-F238E27FC236}">
                    <a16:creationId xmlns:a16="http://schemas.microsoft.com/office/drawing/2014/main" id="{CF9747AF-0F2B-40A5-BE8D-E437253979B3}"/>
                  </a:ext>
                </a:extLst>
              </p:cNvPr>
              <p:cNvSpPr/>
              <p:nvPr/>
            </p:nvSpPr>
            <p:spPr>
              <a:xfrm>
                <a:off x="4334496" y="2295037"/>
                <a:ext cx="493802" cy="178775"/>
              </a:xfrm>
              <a:prstGeom prst="rect">
                <a:avLst/>
              </a:prstGeom>
              <a:solidFill>
                <a:srgbClr val="006666">
                  <a:alpha val="29804"/>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8" name="Group 177">
              <a:extLst>
                <a:ext uri="{FF2B5EF4-FFF2-40B4-BE49-F238E27FC236}">
                  <a16:creationId xmlns:a16="http://schemas.microsoft.com/office/drawing/2014/main" id="{258EF2EC-EC93-4105-B1F8-4F5EABAD6F9D}"/>
                </a:ext>
              </a:extLst>
            </p:cNvPr>
            <p:cNvGrpSpPr/>
            <p:nvPr/>
          </p:nvGrpSpPr>
          <p:grpSpPr>
            <a:xfrm>
              <a:off x="656225" y="4608874"/>
              <a:ext cx="620746" cy="320287"/>
              <a:chOff x="4518469" y="1721388"/>
              <a:chExt cx="493803" cy="178775"/>
            </a:xfrm>
          </p:grpSpPr>
          <p:sp>
            <p:nvSpPr>
              <p:cNvPr id="186" name="Rectangle 185">
                <a:extLst>
                  <a:ext uri="{FF2B5EF4-FFF2-40B4-BE49-F238E27FC236}">
                    <a16:creationId xmlns:a16="http://schemas.microsoft.com/office/drawing/2014/main" id="{0C361B40-778D-453A-AE10-B03B0A7B9894}"/>
                  </a:ext>
                </a:extLst>
              </p:cNvPr>
              <p:cNvSpPr/>
              <p:nvPr/>
            </p:nvSpPr>
            <p:spPr>
              <a:xfrm>
                <a:off x="4518469" y="1721388"/>
                <a:ext cx="493803"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8" name="Rectangle 187">
                <a:extLst>
                  <a:ext uri="{FF2B5EF4-FFF2-40B4-BE49-F238E27FC236}">
                    <a16:creationId xmlns:a16="http://schemas.microsoft.com/office/drawing/2014/main" id="{7EB94906-0CE2-4705-9825-5D7256AD1A88}"/>
                  </a:ext>
                </a:extLst>
              </p:cNvPr>
              <p:cNvSpPr/>
              <p:nvPr/>
            </p:nvSpPr>
            <p:spPr>
              <a:xfrm>
                <a:off x="4518469" y="1721388"/>
                <a:ext cx="493803" cy="178775"/>
              </a:xfrm>
              <a:prstGeom prst="rect">
                <a:avLst/>
              </a:prstGeom>
              <a:solidFill>
                <a:srgbClr val="66FF9B">
                  <a:alpha val="2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9" name="Group 178">
              <a:extLst>
                <a:ext uri="{FF2B5EF4-FFF2-40B4-BE49-F238E27FC236}">
                  <a16:creationId xmlns:a16="http://schemas.microsoft.com/office/drawing/2014/main" id="{0D8C7898-7B68-48AB-BE2A-0965867A992F}"/>
                </a:ext>
              </a:extLst>
            </p:cNvPr>
            <p:cNvGrpSpPr/>
            <p:nvPr/>
          </p:nvGrpSpPr>
          <p:grpSpPr>
            <a:xfrm>
              <a:off x="656225" y="4186922"/>
              <a:ext cx="620745" cy="320287"/>
              <a:chOff x="3852838" y="2393284"/>
              <a:chExt cx="493802" cy="178775"/>
            </a:xfrm>
          </p:grpSpPr>
          <p:sp>
            <p:nvSpPr>
              <p:cNvPr id="182" name="Rectangle 181">
                <a:extLst>
                  <a:ext uri="{FF2B5EF4-FFF2-40B4-BE49-F238E27FC236}">
                    <a16:creationId xmlns:a16="http://schemas.microsoft.com/office/drawing/2014/main" id="{92EDC121-9B93-4C73-B530-EA6771358A1A}"/>
                  </a:ext>
                </a:extLst>
              </p:cNvPr>
              <p:cNvSpPr/>
              <p:nvPr/>
            </p:nvSpPr>
            <p:spPr>
              <a:xfrm>
                <a:off x="3852838" y="2393284"/>
                <a:ext cx="493802"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4" name="Rectangle 183">
                <a:extLst>
                  <a:ext uri="{FF2B5EF4-FFF2-40B4-BE49-F238E27FC236}">
                    <a16:creationId xmlns:a16="http://schemas.microsoft.com/office/drawing/2014/main" id="{3B8CFB62-CF11-4C15-A551-ECBC1CDF3028}"/>
                  </a:ext>
                </a:extLst>
              </p:cNvPr>
              <p:cNvSpPr/>
              <p:nvPr/>
            </p:nvSpPr>
            <p:spPr>
              <a:xfrm>
                <a:off x="3852838" y="2393284"/>
                <a:ext cx="493802" cy="178775"/>
              </a:xfrm>
              <a:prstGeom prst="rect">
                <a:avLst/>
              </a:prstGeom>
              <a:solidFill>
                <a:srgbClr val="CCFFCC">
                  <a:alpha val="29804"/>
                </a:srgb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Tree>
    <p:extLst>
      <p:ext uri="{BB962C8B-B14F-4D97-AF65-F5344CB8AC3E}">
        <p14:creationId xmlns:p14="http://schemas.microsoft.com/office/powerpoint/2010/main" val="41781808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27. Are biological, social and economic factors monitored which could be used in management?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224427681"/>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08B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MONITORING</a:t>
            </a:r>
          </a:p>
        </p:txBody>
      </p:sp>
    </p:spTree>
    <p:extLst>
      <p:ext uri="{BB962C8B-B14F-4D97-AF65-F5344CB8AC3E}">
        <p14:creationId xmlns:p14="http://schemas.microsoft.com/office/powerpoint/2010/main" val="15374047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28. Are management activities monitored against performance by those responsible for the management?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477247399"/>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08B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MONITORING</a:t>
            </a:r>
          </a:p>
        </p:txBody>
      </p:sp>
    </p:spTree>
    <p:extLst>
      <p:ext uri="{BB962C8B-B14F-4D97-AF65-F5344CB8AC3E}">
        <p14:creationId xmlns:p14="http://schemas.microsoft.com/office/powerpoint/2010/main" val="18734201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37. Has the management plan/rules for the protected area been reviewed and updated based on monitoring of the plan's progress?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47781339"/>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08B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MONITORING</a:t>
            </a:r>
          </a:p>
        </p:txBody>
      </p:sp>
    </p:spTree>
    <p:extLst>
      <p:ext uri="{BB962C8B-B14F-4D97-AF65-F5344CB8AC3E}">
        <p14:creationId xmlns:p14="http://schemas.microsoft.com/office/powerpoint/2010/main" val="41635540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23. Is enforcement of management rules undertaken?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158591826"/>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08B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MONITORING</a:t>
            </a:r>
          </a:p>
        </p:txBody>
      </p:sp>
    </p:spTree>
    <p:extLst>
      <p:ext uri="{BB962C8B-B14F-4D97-AF65-F5344CB8AC3E}">
        <p14:creationId xmlns:p14="http://schemas.microsoft.com/office/powerpoint/2010/main" val="15689907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Do you have any thoughts or comments on how marine protected areas could be monitored better?</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08B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MONITORING</a:t>
            </a:r>
          </a:p>
        </p:txBody>
      </p:sp>
      <p:sp>
        <p:nvSpPr>
          <p:cNvPr id="3" name="Rectangle 2">
            <a:extLst>
              <a:ext uri="{FF2B5EF4-FFF2-40B4-BE49-F238E27FC236}">
                <a16:creationId xmlns:a16="http://schemas.microsoft.com/office/drawing/2014/main" id="{F92EEA1D-F227-4316-82E8-ADD7E7903C24}"/>
              </a:ext>
            </a:extLst>
          </p:cNvPr>
          <p:cNvSpPr/>
          <p:nvPr/>
        </p:nvSpPr>
        <p:spPr>
          <a:xfrm>
            <a:off x="2797734" y="2861123"/>
            <a:ext cx="7385423" cy="1015663"/>
          </a:xfrm>
          <a:prstGeom prst="rect">
            <a:avLst/>
          </a:prstGeom>
        </p:spPr>
        <p:txBody>
          <a:bodyPr wrap="square">
            <a:spAutoFit/>
          </a:bodyPr>
          <a:lstStyle/>
          <a:p>
            <a:r>
              <a:rPr lang="en-GB" sz="2000" i="1" dirty="0">
                <a:latin typeface="+mj-lt"/>
              </a:rPr>
              <a:t>“Presumably IFCAS is the main agency at work here but hardly relevant to inter-tidal MCZ, &amp; we lack any local marine expertise to lead and promote drive for monitoring.”</a:t>
            </a:r>
          </a:p>
        </p:txBody>
      </p:sp>
      <p:sp>
        <p:nvSpPr>
          <p:cNvPr id="5" name="Rectangle 4">
            <a:extLst>
              <a:ext uri="{FF2B5EF4-FFF2-40B4-BE49-F238E27FC236}">
                <a16:creationId xmlns:a16="http://schemas.microsoft.com/office/drawing/2014/main" id="{5C352D80-8E8A-49A3-9B9F-C6DC39BDD4A5}"/>
              </a:ext>
            </a:extLst>
          </p:cNvPr>
          <p:cNvSpPr/>
          <p:nvPr/>
        </p:nvSpPr>
        <p:spPr>
          <a:xfrm>
            <a:off x="5522258" y="6091851"/>
            <a:ext cx="6096000" cy="707886"/>
          </a:xfrm>
          <a:prstGeom prst="rect">
            <a:avLst/>
          </a:prstGeom>
        </p:spPr>
        <p:txBody>
          <a:bodyPr>
            <a:spAutoFit/>
          </a:bodyPr>
          <a:lstStyle/>
          <a:p>
            <a:r>
              <a:rPr lang="en-GB" sz="2000" i="1" dirty="0">
                <a:latin typeface="+mj-lt"/>
              </a:rPr>
              <a:t>“'Monitoring' should include quality (biodiversity features), compliance and governance.”</a:t>
            </a:r>
          </a:p>
        </p:txBody>
      </p:sp>
      <p:sp>
        <p:nvSpPr>
          <p:cNvPr id="6" name="Rectangle 5">
            <a:extLst>
              <a:ext uri="{FF2B5EF4-FFF2-40B4-BE49-F238E27FC236}">
                <a16:creationId xmlns:a16="http://schemas.microsoft.com/office/drawing/2014/main" id="{56A7E2B3-F49C-4879-BE96-3E5F687CD872}"/>
              </a:ext>
            </a:extLst>
          </p:cNvPr>
          <p:cNvSpPr/>
          <p:nvPr/>
        </p:nvSpPr>
        <p:spPr>
          <a:xfrm>
            <a:off x="3623264" y="3940707"/>
            <a:ext cx="6096000" cy="1015663"/>
          </a:xfrm>
          <a:prstGeom prst="rect">
            <a:avLst/>
          </a:prstGeom>
        </p:spPr>
        <p:txBody>
          <a:bodyPr>
            <a:spAutoFit/>
          </a:bodyPr>
          <a:lstStyle/>
          <a:p>
            <a:r>
              <a:rPr lang="en-GB" sz="2000" i="1" dirty="0">
                <a:latin typeface="+mj-lt"/>
              </a:rPr>
              <a:t>“Proactive surveillance, </a:t>
            </a:r>
            <a:r>
              <a:rPr lang="en-GB" sz="2000" i="1" dirty="0" err="1">
                <a:latin typeface="+mj-lt"/>
              </a:rPr>
              <a:t>iVMS</a:t>
            </a:r>
            <a:r>
              <a:rPr lang="en-GB" sz="2000" i="1" dirty="0">
                <a:latin typeface="+mj-lt"/>
              </a:rPr>
              <a:t> being rolled out and stakeholder engagement increased to promote trust and increase reporting of infringements.”</a:t>
            </a:r>
          </a:p>
        </p:txBody>
      </p:sp>
      <p:sp>
        <p:nvSpPr>
          <p:cNvPr id="7" name="Rectangle 6">
            <a:extLst>
              <a:ext uri="{FF2B5EF4-FFF2-40B4-BE49-F238E27FC236}">
                <a16:creationId xmlns:a16="http://schemas.microsoft.com/office/drawing/2014/main" id="{8E5F8681-594C-4135-8DCF-2A3AAFA8B3C1}"/>
              </a:ext>
            </a:extLst>
          </p:cNvPr>
          <p:cNvSpPr/>
          <p:nvPr/>
        </p:nvSpPr>
        <p:spPr>
          <a:xfrm>
            <a:off x="4338916" y="5076188"/>
            <a:ext cx="6096000" cy="1015663"/>
          </a:xfrm>
          <a:prstGeom prst="rect">
            <a:avLst/>
          </a:prstGeom>
        </p:spPr>
        <p:txBody>
          <a:bodyPr>
            <a:spAutoFit/>
          </a:bodyPr>
          <a:lstStyle/>
          <a:p>
            <a:r>
              <a:rPr lang="en-GB" sz="2000" i="1" dirty="0">
                <a:latin typeface="+mj-lt"/>
              </a:rPr>
              <a:t>“Are you serious?  Fishing vessels are tracked, monitored and prosecuted on a regular basis, even if the evidence is spurious to say the least.” </a:t>
            </a:r>
          </a:p>
        </p:txBody>
      </p:sp>
      <p:sp>
        <p:nvSpPr>
          <p:cNvPr id="8" name="Rectangle 7">
            <a:extLst>
              <a:ext uri="{FF2B5EF4-FFF2-40B4-BE49-F238E27FC236}">
                <a16:creationId xmlns:a16="http://schemas.microsoft.com/office/drawing/2014/main" id="{EEAA2533-C6F7-4172-ABC5-B13EF6A7882E}"/>
              </a:ext>
            </a:extLst>
          </p:cNvPr>
          <p:cNvSpPr/>
          <p:nvPr/>
        </p:nvSpPr>
        <p:spPr>
          <a:xfrm>
            <a:off x="1810869" y="1569402"/>
            <a:ext cx="8157883" cy="1323439"/>
          </a:xfrm>
          <a:prstGeom prst="rect">
            <a:avLst/>
          </a:prstGeom>
        </p:spPr>
        <p:txBody>
          <a:bodyPr wrap="square">
            <a:spAutoFit/>
          </a:bodyPr>
          <a:lstStyle/>
          <a:p>
            <a:r>
              <a:rPr lang="en-GB" sz="2000" i="1" dirty="0">
                <a:latin typeface="+mj-lt"/>
              </a:rPr>
              <a:t>“Criteria  27-28 - the IFCA monitor some fishing activity and I believe there is some environmental monitoring done periodically.  Criteria 37 - there is no management plan  Criteria 23 - there is no </a:t>
            </a:r>
            <a:r>
              <a:rPr lang="en-GB" sz="2000" i="1" dirty="0" err="1">
                <a:latin typeface="+mj-lt"/>
              </a:rPr>
              <a:t>mgt</a:t>
            </a:r>
            <a:r>
              <a:rPr lang="en-GB" sz="2000" i="1" dirty="0">
                <a:latin typeface="+mj-lt"/>
              </a:rPr>
              <a:t> plan although IFCA do enforce their byelaws.”</a:t>
            </a:r>
          </a:p>
        </p:txBody>
      </p:sp>
    </p:spTree>
    <p:extLst>
      <p:ext uri="{BB962C8B-B14F-4D97-AF65-F5344CB8AC3E}">
        <p14:creationId xmlns:p14="http://schemas.microsoft.com/office/powerpoint/2010/main" val="39854434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31. Is the protected area meeting its objectives/in good condition, thanks to the implementation of the management plan or rules?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722458142"/>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C61A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RESULTS</a:t>
            </a:r>
          </a:p>
        </p:txBody>
      </p:sp>
    </p:spTree>
    <p:extLst>
      <p:ext uri="{BB962C8B-B14F-4D97-AF65-F5344CB8AC3E}">
        <p14:creationId xmlns:p14="http://schemas.microsoft.com/office/powerpoint/2010/main" val="21437830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33. Is the MPA achieving its objectives (whether it has a management plan or not)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514792226"/>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C61A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RESULTS</a:t>
            </a:r>
          </a:p>
        </p:txBody>
      </p:sp>
    </p:spTree>
    <p:extLst>
      <p:ext uri="{BB962C8B-B14F-4D97-AF65-F5344CB8AC3E}">
        <p14:creationId xmlns:p14="http://schemas.microsoft.com/office/powerpoint/2010/main" val="5759692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34. Is the MPA delivering improved ecological effects?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4070755411"/>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C61A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0" i="0" u="none" strike="noStrike" kern="1200" cap="none" spc="0" normalizeH="0" baseline="0" noProof="0" dirty="0">
                <a:ln>
                  <a:noFill/>
                </a:ln>
                <a:solidFill>
                  <a:prstClr val="white"/>
                </a:solidFill>
                <a:effectLst/>
                <a:uLnTx/>
                <a:uFillTx/>
                <a:latin typeface="WWF" panose="02000000000000000000" pitchFamily="50" charset="0"/>
                <a:ea typeface="+mj-ea"/>
                <a:cs typeface="+mj-cs"/>
              </a:rPr>
              <a:t>	RESULTS</a:t>
            </a:r>
          </a:p>
        </p:txBody>
      </p:sp>
      <p:sp>
        <p:nvSpPr>
          <p:cNvPr id="6" name="Title 1">
            <a:extLst>
              <a:ext uri="{FF2B5EF4-FFF2-40B4-BE49-F238E27FC236}">
                <a16:creationId xmlns:a16="http://schemas.microsoft.com/office/drawing/2014/main" id="{BBBA4929-ED57-4E5F-B17B-86D2127117C0}"/>
              </a:ext>
            </a:extLst>
          </p:cNvPr>
          <p:cNvSpPr txBox="1">
            <a:spLocks/>
          </p:cNvSpPr>
          <p:nvPr/>
        </p:nvSpPr>
        <p:spPr>
          <a:xfrm rot="16200000">
            <a:off x="-3095901" y="3004455"/>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latin typeface="WWF" panose="02000000000000000000" pitchFamily="50" charset="0"/>
              </a:rPr>
              <a:t>…</a:t>
            </a:r>
            <a:r>
              <a:rPr lang="en-GB" dirty="0">
                <a:solidFill>
                  <a:schemeClr val="bg1"/>
                </a:solidFill>
                <a:latin typeface="WWF" panose="02000000000000000000" pitchFamily="50" charset="0"/>
              </a:rPr>
              <a:t>BIDEFORD TO FORELAND POINT MCZ </a:t>
            </a:r>
          </a:p>
        </p:txBody>
      </p:sp>
    </p:spTree>
    <p:extLst>
      <p:ext uri="{BB962C8B-B14F-4D97-AF65-F5344CB8AC3E}">
        <p14:creationId xmlns:p14="http://schemas.microsoft.com/office/powerpoint/2010/main" val="40553444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35. Has the MPA generated any *socio-economic benefits?</a:t>
            </a:r>
            <a:br>
              <a:rPr lang="en-GB" sz="3200" dirty="0"/>
            </a:br>
            <a:r>
              <a:rPr lang="en-GB" sz="3200" dirty="0"/>
              <a:t>*Things like culture, jobs and recreational use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991313880"/>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C61A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RESULTS</a:t>
            </a:r>
          </a:p>
        </p:txBody>
      </p:sp>
    </p:spTree>
    <p:extLst>
      <p:ext uri="{BB962C8B-B14F-4D97-AF65-F5344CB8AC3E}">
        <p14:creationId xmlns:p14="http://schemas.microsoft.com/office/powerpoint/2010/main" val="12682790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36. Are the benefits of the MPA reported to the community?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773108134"/>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C61A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RESULTS</a:t>
            </a:r>
          </a:p>
        </p:txBody>
      </p:sp>
    </p:spTree>
    <p:extLst>
      <p:ext uri="{BB962C8B-B14F-4D97-AF65-F5344CB8AC3E}">
        <p14:creationId xmlns:p14="http://schemas.microsoft.com/office/powerpoint/2010/main" val="550089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5" name="Group 284">
            <a:extLst>
              <a:ext uri="{FF2B5EF4-FFF2-40B4-BE49-F238E27FC236}">
                <a16:creationId xmlns:a16="http://schemas.microsoft.com/office/drawing/2014/main" id="{F2CFF7DF-1D50-494D-9C49-AEBE9A99B649}"/>
              </a:ext>
            </a:extLst>
          </p:cNvPr>
          <p:cNvGrpSpPr/>
          <p:nvPr/>
        </p:nvGrpSpPr>
        <p:grpSpPr>
          <a:xfrm>
            <a:off x="3258067" y="445716"/>
            <a:ext cx="5950080" cy="5996106"/>
            <a:chOff x="1634680" y="367394"/>
            <a:chExt cx="5950080" cy="5996106"/>
          </a:xfrm>
        </p:grpSpPr>
        <p:grpSp>
          <p:nvGrpSpPr>
            <p:cNvPr id="265" name="Group 264">
              <a:extLst>
                <a:ext uri="{FF2B5EF4-FFF2-40B4-BE49-F238E27FC236}">
                  <a16:creationId xmlns:a16="http://schemas.microsoft.com/office/drawing/2014/main" id="{05DB51CC-8E37-48DF-849E-39CDF4C9757B}"/>
                </a:ext>
              </a:extLst>
            </p:cNvPr>
            <p:cNvGrpSpPr/>
            <p:nvPr/>
          </p:nvGrpSpPr>
          <p:grpSpPr>
            <a:xfrm>
              <a:off x="1634680" y="367394"/>
              <a:ext cx="5950080" cy="5996106"/>
              <a:chOff x="1634680" y="367394"/>
              <a:chExt cx="5950080" cy="5996106"/>
            </a:xfrm>
          </p:grpSpPr>
          <p:grpSp>
            <p:nvGrpSpPr>
              <p:cNvPr id="180" name="Group 179">
                <a:extLst>
                  <a:ext uri="{FF2B5EF4-FFF2-40B4-BE49-F238E27FC236}">
                    <a16:creationId xmlns:a16="http://schemas.microsoft.com/office/drawing/2014/main" id="{E51937BA-5DD1-4304-8295-9C0334F74801}"/>
                  </a:ext>
                </a:extLst>
              </p:cNvPr>
              <p:cNvGrpSpPr/>
              <p:nvPr/>
            </p:nvGrpSpPr>
            <p:grpSpPr>
              <a:xfrm>
                <a:off x="1886811" y="553039"/>
                <a:ext cx="5442261" cy="5587599"/>
                <a:chOff x="1901739" y="533574"/>
                <a:chExt cx="5442261" cy="5587599"/>
              </a:xfrm>
            </p:grpSpPr>
            <p:grpSp>
              <p:nvGrpSpPr>
                <p:cNvPr id="179" name="Group 178">
                  <a:extLst>
                    <a:ext uri="{FF2B5EF4-FFF2-40B4-BE49-F238E27FC236}">
                      <a16:creationId xmlns:a16="http://schemas.microsoft.com/office/drawing/2014/main" id="{2746DE06-0190-4163-BE93-DA3FAA1B18E3}"/>
                    </a:ext>
                  </a:extLst>
                </p:cNvPr>
                <p:cNvGrpSpPr/>
                <p:nvPr/>
              </p:nvGrpSpPr>
              <p:grpSpPr>
                <a:xfrm>
                  <a:off x="1901739" y="533574"/>
                  <a:ext cx="5442261" cy="5587599"/>
                  <a:chOff x="1901739" y="533574"/>
                  <a:chExt cx="5442261" cy="5587599"/>
                </a:xfrm>
              </p:grpSpPr>
              <p:sp>
                <p:nvSpPr>
                  <p:cNvPr id="152" name="Pie 95">
                    <a:extLst>
                      <a:ext uri="{FF2B5EF4-FFF2-40B4-BE49-F238E27FC236}">
                        <a16:creationId xmlns:a16="http://schemas.microsoft.com/office/drawing/2014/main" id="{29296353-D8AA-454A-A012-CA14B98BB0EC}"/>
                      </a:ext>
                    </a:extLst>
                  </p:cNvPr>
                  <p:cNvSpPr/>
                  <p:nvPr/>
                </p:nvSpPr>
                <p:spPr>
                  <a:xfrm rot="9625439">
                    <a:off x="1910167" y="626897"/>
                    <a:ext cx="5417250" cy="5422777"/>
                  </a:xfrm>
                  <a:prstGeom prst="pie">
                    <a:avLst>
                      <a:gd name="adj1" fmla="val 11085393"/>
                      <a:gd name="adj2" fmla="val 15426747"/>
                    </a:avLst>
                  </a:prstGeom>
                  <a:solidFill>
                    <a:srgbClr val="92AC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3" name="Pie 96">
                    <a:extLst>
                      <a:ext uri="{FF2B5EF4-FFF2-40B4-BE49-F238E27FC236}">
                        <a16:creationId xmlns:a16="http://schemas.microsoft.com/office/drawing/2014/main" id="{F2F559B0-5931-41D9-9B01-8C456196D7DE}"/>
                      </a:ext>
                    </a:extLst>
                  </p:cNvPr>
                  <p:cNvSpPr/>
                  <p:nvPr/>
                </p:nvSpPr>
                <p:spPr>
                  <a:xfrm rot="553271">
                    <a:off x="1927973" y="621791"/>
                    <a:ext cx="5385062" cy="5424656"/>
                  </a:xfrm>
                  <a:prstGeom prst="pie">
                    <a:avLst>
                      <a:gd name="adj1" fmla="val 2898607"/>
                      <a:gd name="adj2" fmla="val 5120867"/>
                    </a:avLst>
                  </a:prstGeom>
                  <a:solidFill>
                    <a:srgbClr val="6DB3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1" name="Pie 94">
                    <a:extLst>
                      <a:ext uri="{FF2B5EF4-FFF2-40B4-BE49-F238E27FC236}">
                        <a16:creationId xmlns:a16="http://schemas.microsoft.com/office/drawing/2014/main" id="{E0D6BFFC-8CD2-4AA4-9963-58D7713BC8BA}"/>
                      </a:ext>
                    </a:extLst>
                  </p:cNvPr>
                  <p:cNvSpPr/>
                  <p:nvPr/>
                </p:nvSpPr>
                <p:spPr>
                  <a:xfrm rot="9625439">
                    <a:off x="1905946" y="642563"/>
                    <a:ext cx="5438054" cy="5478610"/>
                  </a:xfrm>
                  <a:prstGeom prst="pie">
                    <a:avLst>
                      <a:gd name="adj1" fmla="val 6320833"/>
                      <a:gd name="adj2" fmla="val 11073733"/>
                    </a:avLst>
                  </a:prstGeom>
                  <a:solidFill>
                    <a:srgbClr val="85A0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6" name="Pie 96">
                    <a:extLst>
                      <a:ext uri="{FF2B5EF4-FFF2-40B4-BE49-F238E27FC236}">
                        <a16:creationId xmlns:a16="http://schemas.microsoft.com/office/drawing/2014/main" id="{B9005237-FB32-4805-BE30-26F7EB4DFA08}"/>
                      </a:ext>
                    </a:extLst>
                  </p:cNvPr>
                  <p:cNvSpPr/>
                  <p:nvPr/>
                </p:nvSpPr>
                <p:spPr>
                  <a:xfrm rot="4112452">
                    <a:off x="1844437" y="590876"/>
                    <a:ext cx="5531565" cy="5416962"/>
                  </a:xfrm>
                  <a:prstGeom prst="pie">
                    <a:avLst>
                      <a:gd name="adj1" fmla="val 1547608"/>
                      <a:gd name="adj2" fmla="val 4498203"/>
                    </a:avLst>
                  </a:prstGeom>
                  <a:solidFill>
                    <a:srgbClr val="0DB7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8" name="Pie 96">
                    <a:extLst>
                      <a:ext uri="{FF2B5EF4-FFF2-40B4-BE49-F238E27FC236}">
                        <a16:creationId xmlns:a16="http://schemas.microsoft.com/office/drawing/2014/main" id="{DD3D5061-1765-4DB7-ACB2-EBB67B2821C7}"/>
                      </a:ext>
                    </a:extLst>
                  </p:cNvPr>
                  <p:cNvSpPr/>
                  <p:nvPr/>
                </p:nvSpPr>
                <p:spPr>
                  <a:xfrm rot="7729858">
                    <a:off x="1935999" y="644149"/>
                    <a:ext cx="5362236" cy="5429472"/>
                  </a:xfrm>
                  <a:prstGeom prst="pie">
                    <a:avLst>
                      <a:gd name="adj1" fmla="val 944049"/>
                      <a:gd name="adj2" fmla="val 3150457"/>
                    </a:avLst>
                  </a:prstGeom>
                  <a:solidFill>
                    <a:srgbClr val="08B8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9" name="Pie 96">
                    <a:extLst>
                      <a:ext uri="{FF2B5EF4-FFF2-40B4-BE49-F238E27FC236}">
                        <a16:creationId xmlns:a16="http://schemas.microsoft.com/office/drawing/2014/main" id="{4D8DE949-3FA4-4393-B9B6-BF09D9CA126F}"/>
                      </a:ext>
                    </a:extLst>
                  </p:cNvPr>
                  <p:cNvSpPr/>
                  <p:nvPr/>
                </p:nvSpPr>
                <p:spPr>
                  <a:xfrm rot="9476113">
                    <a:off x="1924768" y="650995"/>
                    <a:ext cx="5385054" cy="5419586"/>
                  </a:xfrm>
                  <a:prstGeom prst="pie">
                    <a:avLst>
                      <a:gd name="adj1" fmla="val 1399949"/>
                      <a:gd name="adj2" fmla="val 3687858"/>
                    </a:avLst>
                  </a:prstGeom>
                  <a:solidFill>
                    <a:srgbClr val="008B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147" name="Pie 96">
                  <a:extLst>
                    <a:ext uri="{FF2B5EF4-FFF2-40B4-BE49-F238E27FC236}">
                      <a16:creationId xmlns:a16="http://schemas.microsoft.com/office/drawing/2014/main" id="{F903DFB2-535D-4718-9EA0-27B544DBFEBC}"/>
                    </a:ext>
                  </a:extLst>
                </p:cNvPr>
                <p:cNvSpPr/>
                <p:nvPr/>
              </p:nvSpPr>
              <p:spPr>
                <a:xfrm rot="11226377">
                  <a:off x="1928006" y="659419"/>
                  <a:ext cx="5385054" cy="5376122"/>
                </a:xfrm>
                <a:prstGeom prst="pie">
                  <a:avLst>
                    <a:gd name="adj1" fmla="val 1861175"/>
                    <a:gd name="adj2" fmla="val 4718761"/>
                  </a:avLst>
                </a:prstGeom>
                <a:solidFill>
                  <a:srgbClr val="0C61A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263" name="Group 262">
                <a:extLst>
                  <a:ext uri="{FF2B5EF4-FFF2-40B4-BE49-F238E27FC236}">
                    <a16:creationId xmlns:a16="http://schemas.microsoft.com/office/drawing/2014/main" id="{3489CB06-1D14-4C3D-8A99-5CFFCC201B82}"/>
                  </a:ext>
                </a:extLst>
              </p:cNvPr>
              <p:cNvGrpSpPr/>
              <p:nvPr/>
            </p:nvGrpSpPr>
            <p:grpSpPr>
              <a:xfrm>
                <a:off x="1634680" y="367394"/>
                <a:ext cx="5950080" cy="5996106"/>
                <a:chOff x="1634680" y="367394"/>
                <a:chExt cx="5950080" cy="5996106"/>
              </a:xfrm>
            </p:grpSpPr>
            <p:sp>
              <p:nvSpPr>
                <p:cNvPr id="184" name="Rectangle 183">
                  <a:extLst>
                    <a:ext uri="{FF2B5EF4-FFF2-40B4-BE49-F238E27FC236}">
                      <a16:creationId xmlns:a16="http://schemas.microsoft.com/office/drawing/2014/main" id="{E27C287E-94A7-457C-8A94-BF37B8A6F146}"/>
                    </a:ext>
                  </a:extLst>
                </p:cNvPr>
                <p:cNvSpPr/>
                <p:nvPr/>
              </p:nvSpPr>
              <p:spPr>
                <a:xfrm>
                  <a:off x="4462240" y="367394"/>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a:t>
                  </a:r>
                </a:p>
              </p:txBody>
            </p:sp>
            <p:sp>
              <p:nvSpPr>
                <p:cNvPr id="185" name="Rectangle 184">
                  <a:extLst>
                    <a:ext uri="{FF2B5EF4-FFF2-40B4-BE49-F238E27FC236}">
                      <a16:creationId xmlns:a16="http://schemas.microsoft.com/office/drawing/2014/main" id="{AD1267AC-8DE4-4E6F-8916-1931D4EEE857}"/>
                    </a:ext>
                  </a:extLst>
                </p:cNvPr>
                <p:cNvSpPr/>
                <p:nvPr/>
              </p:nvSpPr>
              <p:spPr>
                <a:xfrm>
                  <a:off x="5963656" y="796989"/>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a:t>
                  </a:r>
                </a:p>
              </p:txBody>
            </p:sp>
            <p:sp>
              <p:nvSpPr>
                <p:cNvPr id="186" name="Rectangle 185">
                  <a:extLst>
                    <a:ext uri="{FF2B5EF4-FFF2-40B4-BE49-F238E27FC236}">
                      <a16:creationId xmlns:a16="http://schemas.microsoft.com/office/drawing/2014/main" id="{404B98ED-BE0A-4288-93DE-F264D7369287}"/>
                    </a:ext>
                  </a:extLst>
                </p:cNvPr>
                <p:cNvSpPr/>
                <p:nvPr/>
              </p:nvSpPr>
              <p:spPr>
                <a:xfrm>
                  <a:off x="6362061" y="1131900"/>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a:t>
                  </a:r>
                </a:p>
              </p:txBody>
            </p:sp>
            <p:sp>
              <p:nvSpPr>
                <p:cNvPr id="187" name="Rectangle 186">
                  <a:extLst>
                    <a:ext uri="{FF2B5EF4-FFF2-40B4-BE49-F238E27FC236}">
                      <a16:creationId xmlns:a16="http://schemas.microsoft.com/office/drawing/2014/main" id="{05D2575D-3EFF-4B50-8D8B-38816838C928}"/>
                    </a:ext>
                  </a:extLst>
                </p:cNvPr>
                <p:cNvSpPr/>
                <p:nvPr/>
              </p:nvSpPr>
              <p:spPr>
                <a:xfrm>
                  <a:off x="4959297" y="437359"/>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4</a:t>
                  </a:r>
                </a:p>
              </p:txBody>
            </p:sp>
            <p:sp>
              <p:nvSpPr>
                <p:cNvPr id="188" name="Rectangle 187">
                  <a:extLst>
                    <a:ext uri="{FF2B5EF4-FFF2-40B4-BE49-F238E27FC236}">
                      <a16:creationId xmlns:a16="http://schemas.microsoft.com/office/drawing/2014/main" id="{60C9A6E3-6489-4AD5-B324-B19FD16ED3AB}"/>
                    </a:ext>
                  </a:extLst>
                </p:cNvPr>
                <p:cNvSpPr/>
                <p:nvPr/>
              </p:nvSpPr>
              <p:spPr>
                <a:xfrm>
                  <a:off x="6696355" y="1479584"/>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5</a:t>
                  </a:r>
                </a:p>
              </p:txBody>
            </p:sp>
            <p:sp>
              <p:nvSpPr>
                <p:cNvPr id="189" name="Rectangle 188">
                  <a:extLst>
                    <a:ext uri="{FF2B5EF4-FFF2-40B4-BE49-F238E27FC236}">
                      <a16:creationId xmlns:a16="http://schemas.microsoft.com/office/drawing/2014/main" id="{64244581-CEAA-4952-B7F7-FCC03FA2CDF0}"/>
                    </a:ext>
                  </a:extLst>
                </p:cNvPr>
                <p:cNvSpPr/>
                <p:nvPr/>
              </p:nvSpPr>
              <p:spPr>
                <a:xfrm>
                  <a:off x="5478731" y="587750"/>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6</a:t>
                  </a:r>
                </a:p>
              </p:txBody>
            </p:sp>
            <p:sp>
              <p:nvSpPr>
                <p:cNvPr id="190" name="Rectangle 189">
                  <a:extLst>
                    <a:ext uri="{FF2B5EF4-FFF2-40B4-BE49-F238E27FC236}">
                      <a16:creationId xmlns:a16="http://schemas.microsoft.com/office/drawing/2014/main" id="{A7E2CBAE-EB04-49EE-B003-9199B690B913}"/>
                    </a:ext>
                  </a:extLst>
                </p:cNvPr>
                <p:cNvSpPr/>
                <p:nvPr/>
              </p:nvSpPr>
              <p:spPr>
                <a:xfrm>
                  <a:off x="6928615" y="1854078"/>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7</a:t>
                  </a:r>
                </a:p>
              </p:txBody>
            </p:sp>
            <p:sp>
              <p:nvSpPr>
                <p:cNvPr id="191" name="Rectangle 190">
                  <a:extLst>
                    <a:ext uri="{FF2B5EF4-FFF2-40B4-BE49-F238E27FC236}">
                      <a16:creationId xmlns:a16="http://schemas.microsoft.com/office/drawing/2014/main" id="{4FB620EB-BF91-410A-B3BD-9EB50484FB33}"/>
                    </a:ext>
                  </a:extLst>
                </p:cNvPr>
                <p:cNvSpPr/>
                <p:nvPr/>
              </p:nvSpPr>
              <p:spPr>
                <a:xfrm>
                  <a:off x="6972153" y="4469702"/>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8</a:t>
                  </a:r>
                </a:p>
              </p:txBody>
            </p:sp>
            <p:sp>
              <p:nvSpPr>
                <p:cNvPr id="192" name="Rectangle 191">
                  <a:extLst>
                    <a:ext uri="{FF2B5EF4-FFF2-40B4-BE49-F238E27FC236}">
                      <a16:creationId xmlns:a16="http://schemas.microsoft.com/office/drawing/2014/main" id="{F84CCFFF-A4E6-45B0-886D-750175A24DFE}"/>
                    </a:ext>
                  </a:extLst>
                </p:cNvPr>
                <p:cNvSpPr/>
                <p:nvPr/>
              </p:nvSpPr>
              <p:spPr>
                <a:xfrm>
                  <a:off x="6766319" y="4826508"/>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9</a:t>
                  </a:r>
                </a:p>
              </p:txBody>
            </p:sp>
            <p:sp>
              <p:nvSpPr>
                <p:cNvPr id="197" name="Rectangle 196">
                  <a:extLst>
                    <a:ext uri="{FF2B5EF4-FFF2-40B4-BE49-F238E27FC236}">
                      <a16:creationId xmlns:a16="http://schemas.microsoft.com/office/drawing/2014/main" id="{64734AD6-B770-45AD-9F20-274CE0C527F3}"/>
                    </a:ext>
                  </a:extLst>
                </p:cNvPr>
                <p:cNvSpPr/>
                <p:nvPr/>
              </p:nvSpPr>
              <p:spPr>
                <a:xfrm>
                  <a:off x="4923134" y="6013640"/>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32</a:t>
                  </a:r>
                </a:p>
              </p:txBody>
            </p:sp>
            <p:sp>
              <p:nvSpPr>
                <p:cNvPr id="203" name="Rectangle 202">
                  <a:extLst>
                    <a:ext uri="{FF2B5EF4-FFF2-40B4-BE49-F238E27FC236}">
                      <a16:creationId xmlns:a16="http://schemas.microsoft.com/office/drawing/2014/main" id="{A54D7675-016B-4993-8783-0877A3CE27C1}"/>
                    </a:ext>
                  </a:extLst>
                </p:cNvPr>
                <p:cNvSpPr/>
                <p:nvPr/>
              </p:nvSpPr>
              <p:spPr>
                <a:xfrm>
                  <a:off x="7107968" y="2288373"/>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17</a:t>
                  </a:r>
                </a:p>
              </p:txBody>
            </p:sp>
            <p:sp>
              <p:nvSpPr>
                <p:cNvPr id="205" name="Rectangle 204">
                  <a:extLst>
                    <a:ext uri="{FF2B5EF4-FFF2-40B4-BE49-F238E27FC236}">
                      <a16:creationId xmlns:a16="http://schemas.microsoft.com/office/drawing/2014/main" id="{1CF9B603-454B-4D49-AD81-5A106A33F0DB}"/>
                    </a:ext>
                  </a:extLst>
                </p:cNvPr>
                <p:cNvSpPr/>
                <p:nvPr/>
              </p:nvSpPr>
              <p:spPr>
                <a:xfrm>
                  <a:off x="6495400" y="5159512"/>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15</a:t>
                  </a:r>
                </a:p>
              </p:txBody>
            </p:sp>
            <p:sp>
              <p:nvSpPr>
                <p:cNvPr id="207" name="Rectangle 206">
                  <a:extLst>
                    <a:ext uri="{FF2B5EF4-FFF2-40B4-BE49-F238E27FC236}">
                      <a16:creationId xmlns:a16="http://schemas.microsoft.com/office/drawing/2014/main" id="{5AEE55FE-CBB1-4B0F-A7D4-685E9F63BE41}"/>
                    </a:ext>
                  </a:extLst>
                </p:cNvPr>
                <p:cNvSpPr/>
                <p:nvPr/>
              </p:nvSpPr>
              <p:spPr>
                <a:xfrm>
                  <a:off x="7230176" y="3645966"/>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13</a:t>
                  </a:r>
                </a:p>
              </p:txBody>
            </p:sp>
            <p:sp>
              <p:nvSpPr>
                <p:cNvPr id="208" name="Rectangle 207">
                  <a:extLst>
                    <a:ext uri="{FF2B5EF4-FFF2-40B4-BE49-F238E27FC236}">
                      <a16:creationId xmlns:a16="http://schemas.microsoft.com/office/drawing/2014/main" id="{A40BAF7A-58C7-4F57-8830-B4927AE883AE}"/>
                    </a:ext>
                  </a:extLst>
                </p:cNvPr>
                <p:cNvSpPr/>
                <p:nvPr/>
              </p:nvSpPr>
              <p:spPr>
                <a:xfrm>
                  <a:off x="7259030" y="3193389"/>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12</a:t>
                  </a:r>
                </a:p>
              </p:txBody>
            </p:sp>
            <p:sp>
              <p:nvSpPr>
                <p:cNvPr id="210" name="Rectangle 209">
                  <a:extLst>
                    <a:ext uri="{FF2B5EF4-FFF2-40B4-BE49-F238E27FC236}">
                      <a16:creationId xmlns:a16="http://schemas.microsoft.com/office/drawing/2014/main" id="{33C46BDC-3785-4735-B220-16D8047E1196}"/>
                    </a:ext>
                  </a:extLst>
                </p:cNvPr>
                <p:cNvSpPr/>
                <p:nvPr/>
              </p:nvSpPr>
              <p:spPr>
                <a:xfrm>
                  <a:off x="7230041" y="2765120"/>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20</a:t>
                  </a:r>
                </a:p>
              </p:txBody>
            </p:sp>
            <p:sp>
              <p:nvSpPr>
                <p:cNvPr id="211" name="Rectangle 210">
                  <a:extLst>
                    <a:ext uri="{FF2B5EF4-FFF2-40B4-BE49-F238E27FC236}">
                      <a16:creationId xmlns:a16="http://schemas.microsoft.com/office/drawing/2014/main" id="{2E682E19-B0EC-489D-90E5-3B0F12592AF6}"/>
                    </a:ext>
                  </a:extLst>
                </p:cNvPr>
                <p:cNvSpPr/>
                <p:nvPr/>
              </p:nvSpPr>
              <p:spPr>
                <a:xfrm>
                  <a:off x="5363188" y="5903709"/>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19</a:t>
                  </a:r>
                </a:p>
              </p:txBody>
            </p:sp>
            <p:sp>
              <p:nvSpPr>
                <p:cNvPr id="212" name="Rectangle 211">
                  <a:extLst>
                    <a:ext uri="{FF2B5EF4-FFF2-40B4-BE49-F238E27FC236}">
                      <a16:creationId xmlns:a16="http://schemas.microsoft.com/office/drawing/2014/main" id="{C8B3A0F9-6329-4214-B67B-D4B63794C2B6}"/>
                    </a:ext>
                  </a:extLst>
                </p:cNvPr>
                <p:cNvSpPr/>
                <p:nvPr/>
              </p:nvSpPr>
              <p:spPr>
                <a:xfrm>
                  <a:off x="5782507" y="5701323"/>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18</a:t>
                  </a:r>
                </a:p>
              </p:txBody>
            </p:sp>
            <p:sp>
              <p:nvSpPr>
                <p:cNvPr id="214" name="Rectangle 213">
                  <a:extLst>
                    <a:ext uri="{FF2B5EF4-FFF2-40B4-BE49-F238E27FC236}">
                      <a16:creationId xmlns:a16="http://schemas.microsoft.com/office/drawing/2014/main" id="{EFDEF3E9-9F13-4FD7-A15A-E56B5DD6EF88}"/>
                    </a:ext>
                  </a:extLst>
                </p:cNvPr>
                <p:cNvSpPr/>
                <p:nvPr/>
              </p:nvSpPr>
              <p:spPr>
                <a:xfrm>
                  <a:off x="7130381" y="4101551"/>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24</a:t>
                  </a:r>
                </a:p>
              </p:txBody>
            </p:sp>
            <p:sp>
              <p:nvSpPr>
                <p:cNvPr id="219" name="Rectangle 218">
                  <a:extLst>
                    <a:ext uri="{FF2B5EF4-FFF2-40B4-BE49-F238E27FC236}">
                      <a16:creationId xmlns:a16="http://schemas.microsoft.com/office/drawing/2014/main" id="{AD5E02DA-4007-49B7-B2AB-92E1489886F7}"/>
                    </a:ext>
                  </a:extLst>
                </p:cNvPr>
                <p:cNvSpPr/>
                <p:nvPr/>
              </p:nvSpPr>
              <p:spPr>
                <a:xfrm>
                  <a:off x="6168248" y="5467243"/>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26</a:t>
                  </a:r>
                </a:p>
              </p:txBody>
            </p:sp>
            <p:sp>
              <p:nvSpPr>
                <p:cNvPr id="220" name="Rectangle 219">
                  <a:extLst>
                    <a:ext uri="{FF2B5EF4-FFF2-40B4-BE49-F238E27FC236}">
                      <a16:creationId xmlns:a16="http://schemas.microsoft.com/office/drawing/2014/main" id="{EA0C8133-9151-4A79-AC5E-94506DC62F04}"/>
                    </a:ext>
                  </a:extLst>
                </p:cNvPr>
                <p:cNvSpPr/>
                <p:nvPr/>
              </p:nvSpPr>
              <p:spPr>
                <a:xfrm>
                  <a:off x="4404252" y="6055723"/>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29</a:t>
                  </a:r>
                </a:p>
              </p:txBody>
            </p:sp>
            <p:sp>
              <p:nvSpPr>
                <p:cNvPr id="221" name="Rectangle 220">
                  <a:extLst>
                    <a:ext uri="{FF2B5EF4-FFF2-40B4-BE49-F238E27FC236}">
                      <a16:creationId xmlns:a16="http://schemas.microsoft.com/office/drawing/2014/main" id="{CDCD1FF5-BBBC-4D78-993D-8496527C3D27}"/>
                    </a:ext>
                  </a:extLst>
                </p:cNvPr>
                <p:cNvSpPr/>
                <p:nvPr/>
              </p:nvSpPr>
              <p:spPr>
                <a:xfrm>
                  <a:off x="3000530" y="5658063"/>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10</a:t>
                  </a:r>
                </a:p>
              </p:txBody>
            </p:sp>
            <p:sp>
              <p:nvSpPr>
                <p:cNvPr id="222" name="Rectangle 221">
                  <a:extLst>
                    <a:ext uri="{FF2B5EF4-FFF2-40B4-BE49-F238E27FC236}">
                      <a16:creationId xmlns:a16="http://schemas.microsoft.com/office/drawing/2014/main" id="{45EF9E12-804E-4D1F-BB11-FC261DA6CEBF}"/>
                    </a:ext>
                  </a:extLst>
                </p:cNvPr>
                <p:cNvSpPr/>
                <p:nvPr/>
              </p:nvSpPr>
              <p:spPr>
                <a:xfrm>
                  <a:off x="3446283" y="5876509"/>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30</a:t>
                  </a:r>
                </a:p>
              </p:txBody>
            </p:sp>
            <p:sp>
              <p:nvSpPr>
                <p:cNvPr id="223" name="Rectangle 222">
                  <a:extLst>
                    <a:ext uri="{FF2B5EF4-FFF2-40B4-BE49-F238E27FC236}">
                      <a16:creationId xmlns:a16="http://schemas.microsoft.com/office/drawing/2014/main" id="{E25B6A07-FBB6-4938-B8F3-0AE142ECEE7C}"/>
                    </a:ext>
                  </a:extLst>
                </p:cNvPr>
                <p:cNvSpPr/>
                <p:nvPr/>
              </p:nvSpPr>
              <p:spPr>
                <a:xfrm>
                  <a:off x="2629364" y="5390065"/>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11</a:t>
                  </a:r>
                </a:p>
              </p:txBody>
            </p:sp>
            <p:sp>
              <p:nvSpPr>
                <p:cNvPr id="224" name="Rectangle 223">
                  <a:extLst>
                    <a:ext uri="{FF2B5EF4-FFF2-40B4-BE49-F238E27FC236}">
                      <a16:creationId xmlns:a16="http://schemas.microsoft.com/office/drawing/2014/main" id="{431E24E8-6DEE-4E83-8B3C-78B042EBC1A6}"/>
                    </a:ext>
                  </a:extLst>
                </p:cNvPr>
                <p:cNvSpPr/>
                <p:nvPr/>
              </p:nvSpPr>
              <p:spPr>
                <a:xfrm>
                  <a:off x="2335871" y="1305090"/>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31</a:t>
                  </a:r>
                </a:p>
              </p:txBody>
            </p:sp>
            <p:sp>
              <p:nvSpPr>
                <p:cNvPr id="225" name="Rectangle 224">
                  <a:extLst>
                    <a:ext uri="{FF2B5EF4-FFF2-40B4-BE49-F238E27FC236}">
                      <a16:creationId xmlns:a16="http://schemas.microsoft.com/office/drawing/2014/main" id="{D9F39B3E-DEA1-4FC3-AE6F-09DB3C9A871D}"/>
                    </a:ext>
                  </a:extLst>
                </p:cNvPr>
                <p:cNvSpPr/>
                <p:nvPr/>
              </p:nvSpPr>
              <p:spPr>
                <a:xfrm>
                  <a:off x="2680247" y="1008228"/>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33</a:t>
                  </a:r>
                </a:p>
              </p:txBody>
            </p:sp>
            <p:sp>
              <p:nvSpPr>
                <p:cNvPr id="226" name="Rectangle 225">
                  <a:extLst>
                    <a:ext uri="{FF2B5EF4-FFF2-40B4-BE49-F238E27FC236}">
                      <a16:creationId xmlns:a16="http://schemas.microsoft.com/office/drawing/2014/main" id="{1082DD50-A855-4E60-AFFD-44FAE08A5D83}"/>
                    </a:ext>
                  </a:extLst>
                </p:cNvPr>
                <p:cNvSpPr/>
                <p:nvPr/>
              </p:nvSpPr>
              <p:spPr>
                <a:xfrm>
                  <a:off x="3066353" y="761231"/>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34</a:t>
                  </a:r>
                </a:p>
              </p:txBody>
            </p:sp>
            <p:sp>
              <p:nvSpPr>
                <p:cNvPr id="227" name="Rectangle 226">
                  <a:extLst>
                    <a:ext uri="{FF2B5EF4-FFF2-40B4-BE49-F238E27FC236}">
                      <a16:creationId xmlns:a16="http://schemas.microsoft.com/office/drawing/2014/main" id="{189334B0-1C68-4EFD-A09B-B6761E84B56C}"/>
                    </a:ext>
                  </a:extLst>
                </p:cNvPr>
                <p:cNvSpPr/>
                <p:nvPr/>
              </p:nvSpPr>
              <p:spPr>
                <a:xfrm>
                  <a:off x="3504871" y="545624"/>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35</a:t>
                  </a:r>
                </a:p>
              </p:txBody>
            </p:sp>
            <p:sp>
              <p:nvSpPr>
                <p:cNvPr id="228" name="Rectangle 227">
                  <a:extLst>
                    <a:ext uri="{FF2B5EF4-FFF2-40B4-BE49-F238E27FC236}">
                      <a16:creationId xmlns:a16="http://schemas.microsoft.com/office/drawing/2014/main" id="{84CFD755-84E6-46BD-9F7F-E9CF2ED4DD94}"/>
                    </a:ext>
                  </a:extLst>
                </p:cNvPr>
                <p:cNvSpPr/>
                <p:nvPr/>
              </p:nvSpPr>
              <p:spPr>
                <a:xfrm>
                  <a:off x="3936521" y="448848"/>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36</a:t>
                  </a:r>
                </a:p>
              </p:txBody>
            </p:sp>
            <p:sp>
              <p:nvSpPr>
                <p:cNvPr id="229" name="Rectangle 228">
                  <a:extLst>
                    <a:ext uri="{FF2B5EF4-FFF2-40B4-BE49-F238E27FC236}">
                      <a16:creationId xmlns:a16="http://schemas.microsoft.com/office/drawing/2014/main" id="{3036061A-02CF-4458-BE37-AB36A862DB52}"/>
                    </a:ext>
                  </a:extLst>
                </p:cNvPr>
                <p:cNvSpPr/>
                <p:nvPr/>
              </p:nvSpPr>
              <p:spPr>
                <a:xfrm>
                  <a:off x="3941621" y="6000846"/>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16</a:t>
                  </a:r>
                </a:p>
              </p:txBody>
            </p:sp>
            <p:sp>
              <p:nvSpPr>
                <p:cNvPr id="230" name="Rectangle 229">
                  <a:extLst>
                    <a:ext uri="{FF2B5EF4-FFF2-40B4-BE49-F238E27FC236}">
                      <a16:creationId xmlns:a16="http://schemas.microsoft.com/office/drawing/2014/main" id="{AAB4005A-F083-4682-92E5-9251B5330FE8}"/>
                    </a:ext>
                  </a:extLst>
                </p:cNvPr>
                <p:cNvSpPr/>
                <p:nvPr/>
              </p:nvSpPr>
              <p:spPr>
                <a:xfrm>
                  <a:off x="2290391" y="5042132"/>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14</a:t>
                  </a:r>
                </a:p>
              </p:txBody>
            </p:sp>
            <p:sp>
              <p:nvSpPr>
                <p:cNvPr id="231" name="Rectangle 230">
                  <a:extLst>
                    <a:ext uri="{FF2B5EF4-FFF2-40B4-BE49-F238E27FC236}">
                      <a16:creationId xmlns:a16="http://schemas.microsoft.com/office/drawing/2014/main" id="{459603F1-59CD-49BF-8110-65209C991356}"/>
                    </a:ext>
                  </a:extLst>
                </p:cNvPr>
                <p:cNvSpPr/>
                <p:nvPr/>
              </p:nvSpPr>
              <p:spPr>
                <a:xfrm>
                  <a:off x="2008285" y="4676299"/>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21</a:t>
                  </a:r>
                </a:p>
              </p:txBody>
            </p:sp>
            <p:sp>
              <p:nvSpPr>
                <p:cNvPr id="232" name="Rectangle 231">
                  <a:extLst>
                    <a:ext uri="{FF2B5EF4-FFF2-40B4-BE49-F238E27FC236}">
                      <a16:creationId xmlns:a16="http://schemas.microsoft.com/office/drawing/2014/main" id="{A5B142AC-A752-481A-B521-A55AB2F93F79}"/>
                    </a:ext>
                  </a:extLst>
                </p:cNvPr>
                <p:cNvSpPr/>
                <p:nvPr/>
              </p:nvSpPr>
              <p:spPr>
                <a:xfrm>
                  <a:off x="1672471" y="3791207"/>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25</a:t>
                  </a:r>
                </a:p>
              </p:txBody>
            </p:sp>
            <p:sp>
              <p:nvSpPr>
                <p:cNvPr id="233" name="Rectangle 232">
                  <a:extLst>
                    <a:ext uri="{FF2B5EF4-FFF2-40B4-BE49-F238E27FC236}">
                      <a16:creationId xmlns:a16="http://schemas.microsoft.com/office/drawing/2014/main" id="{69ABB2DE-364B-456C-BB30-262561E807F9}"/>
                    </a:ext>
                  </a:extLst>
                </p:cNvPr>
                <p:cNvSpPr/>
                <p:nvPr/>
              </p:nvSpPr>
              <p:spPr>
                <a:xfrm>
                  <a:off x="2080645" y="1656944"/>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23</a:t>
                  </a:r>
                </a:p>
              </p:txBody>
            </p:sp>
            <p:sp>
              <p:nvSpPr>
                <p:cNvPr id="234" name="Rectangle 233">
                  <a:extLst>
                    <a:ext uri="{FF2B5EF4-FFF2-40B4-BE49-F238E27FC236}">
                      <a16:creationId xmlns:a16="http://schemas.microsoft.com/office/drawing/2014/main" id="{66D538C9-3009-4207-8490-B852D0F5916A}"/>
                    </a:ext>
                  </a:extLst>
                </p:cNvPr>
                <p:cNvSpPr/>
                <p:nvPr/>
              </p:nvSpPr>
              <p:spPr>
                <a:xfrm>
                  <a:off x="1821807" y="4251876"/>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22</a:t>
                  </a:r>
                </a:p>
              </p:txBody>
            </p:sp>
            <p:sp>
              <p:nvSpPr>
                <p:cNvPr id="235" name="Rectangle 234">
                  <a:extLst>
                    <a:ext uri="{FF2B5EF4-FFF2-40B4-BE49-F238E27FC236}">
                      <a16:creationId xmlns:a16="http://schemas.microsoft.com/office/drawing/2014/main" id="{35875FA5-5F02-44DF-8BD6-A9C2ED4A6F54}"/>
                    </a:ext>
                  </a:extLst>
                </p:cNvPr>
                <p:cNvSpPr/>
                <p:nvPr/>
              </p:nvSpPr>
              <p:spPr>
                <a:xfrm>
                  <a:off x="1719369" y="2467148"/>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28</a:t>
                  </a:r>
                </a:p>
              </p:txBody>
            </p:sp>
            <p:sp>
              <p:nvSpPr>
                <p:cNvPr id="236" name="Rectangle 235">
                  <a:extLst>
                    <a:ext uri="{FF2B5EF4-FFF2-40B4-BE49-F238E27FC236}">
                      <a16:creationId xmlns:a16="http://schemas.microsoft.com/office/drawing/2014/main" id="{29C57475-F503-48F6-BFFD-F387CF18311A}"/>
                    </a:ext>
                  </a:extLst>
                </p:cNvPr>
                <p:cNvSpPr/>
                <p:nvPr/>
              </p:nvSpPr>
              <p:spPr>
                <a:xfrm>
                  <a:off x="1654562" y="2903425"/>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27</a:t>
                  </a:r>
                </a:p>
              </p:txBody>
            </p:sp>
            <p:sp>
              <p:nvSpPr>
                <p:cNvPr id="237" name="Rectangle 236">
                  <a:extLst>
                    <a:ext uri="{FF2B5EF4-FFF2-40B4-BE49-F238E27FC236}">
                      <a16:creationId xmlns:a16="http://schemas.microsoft.com/office/drawing/2014/main" id="{20A0EFCB-273F-46B7-9CAE-57D949A9941C}"/>
                    </a:ext>
                  </a:extLst>
                </p:cNvPr>
                <p:cNvSpPr/>
                <p:nvPr/>
              </p:nvSpPr>
              <p:spPr>
                <a:xfrm>
                  <a:off x="1873576" y="2051268"/>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37</a:t>
                  </a:r>
                </a:p>
              </p:txBody>
            </p:sp>
            <p:sp>
              <p:nvSpPr>
                <p:cNvPr id="238" name="Rectangle 237">
                  <a:extLst>
                    <a:ext uri="{FF2B5EF4-FFF2-40B4-BE49-F238E27FC236}">
                      <a16:creationId xmlns:a16="http://schemas.microsoft.com/office/drawing/2014/main" id="{3AFCDD06-B887-427C-9BD4-DB42C26FEF12}"/>
                    </a:ext>
                  </a:extLst>
                </p:cNvPr>
                <p:cNvSpPr/>
                <p:nvPr/>
              </p:nvSpPr>
              <p:spPr>
                <a:xfrm>
                  <a:off x="1634680" y="3347277"/>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38</a:t>
                  </a:r>
                </a:p>
              </p:txBody>
            </p:sp>
          </p:grpSp>
          <p:grpSp>
            <p:nvGrpSpPr>
              <p:cNvPr id="239" name="Group 238">
                <a:extLst>
                  <a:ext uri="{FF2B5EF4-FFF2-40B4-BE49-F238E27FC236}">
                    <a16:creationId xmlns:a16="http://schemas.microsoft.com/office/drawing/2014/main" id="{7A4FAEEF-1636-4150-A223-D14E1E4895CA}"/>
                  </a:ext>
                </a:extLst>
              </p:cNvPr>
              <p:cNvGrpSpPr/>
              <p:nvPr/>
            </p:nvGrpSpPr>
            <p:grpSpPr>
              <a:xfrm>
                <a:off x="1896103" y="658717"/>
                <a:ext cx="5406206" cy="5406863"/>
                <a:chOff x="1495716" y="588336"/>
                <a:chExt cx="5406206" cy="5406863"/>
              </a:xfrm>
            </p:grpSpPr>
            <p:sp>
              <p:nvSpPr>
                <p:cNvPr id="240" name="Oval 239">
                  <a:extLst>
                    <a:ext uri="{FF2B5EF4-FFF2-40B4-BE49-F238E27FC236}">
                      <a16:creationId xmlns:a16="http://schemas.microsoft.com/office/drawing/2014/main" id="{510382CE-2E8D-48EA-9759-7767206DCBFB}"/>
                    </a:ext>
                  </a:extLst>
                </p:cNvPr>
                <p:cNvSpPr>
                  <a:spLocks noChangeAspect="1"/>
                </p:cNvSpPr>
                <p:nvPr/>
              </p:nvSpPr>
              <p:spPr>
                <a:xfrm>
                  <a:off x="1501922" y="594599"/>
                  <a:ext cx="5400000" cy="5400600"/>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41" name="Group 240">
                  <a:extLst>
                    <a:ext uri="{FF2B5EF4-FFF2-40B4-BE49-F238E27FC236}">
                      <a16:creationId xmlns:a16="http://schemas.microsoft.com/office/drawing/2014/main" id="{5867BA8E-D5FF-4620-A70C-E268A7AE32C0}"/>
                    </a:ext>
                  </a:extLst>
                </p:cNvPr>
                <p:cNvGrpSpPr/>
                <p:nvPr/>
              </p:nvGrpSpPr>
              <p:grpSpPr>
                <a:xfrm>
                  <a:off x="1495716" y="588336"/>
                  <a:ext cx="5400001" cy="5400600"/>
                  <a:chOff x="1515430" y="706738"/>
                  <a:chExt cx="5400001" cy="5400600"/>
                </a:xfrm>
              </p:grpSpPr>
              <p:cxnSp>
                <p:nvCxnSpPr>
                  <p:cNvPr id="242" name="Straight Connector 241">
                    <a:extLst>
                      <a:ext uri="{FF2B5EF4-FFF2-40B4-BE49-F238E27FC236}">
                        <a16:creationId xmlns:a16="http://schemas.microsoft.com/office/drawing/2014/main" id="{A1B57762-111B-4B85-8B85-97C3DF396F02}"/>
                      </a:ext>
                    </a:extLst>
                  </p:cNvPr>
                  <p:cNvCxnSpPr>
                    <a:cxnSpLocks/>
                  </p:cNvCxnSpPr>
                  <p:nvPr/>
                </p:nvCxnSpPr>
                <p:spPr>
                  <a:xfrm>
                    <a:off x="4214954" y="706738"/>
                    <a:ext cx="0" cy="5400600"/>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a:extLst>
                      <a:ext uri="{FF2B5EF4-FFF2-40B4-BE49-F238E27FC236}">
                        <a16:creationId xmlns:a16="http://schemas.microsoft.com/office/drawing/2014/main" id="{95F3975C-3ECC-4BC3-9E39-4FB9BA844837}"/>
                      </a:ext>
                    </a:extLst>
                  </p:cNvPr>
                  <p:cNvCxnSpPr>
                    <a:cxnSpLocks/>
                  </p:cNvCxnSpPr>
                  <p:nvPr/>
                </p:nvCxnSpPr>
                <p:spPr>
                  <a:xfrm flipH="1">
                    <a:off x="2170323" y="1751635"/>
                    <a:ext cx="4161030" cy="3404259"/>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244" name="Straight Connector 243">
                    <a:extLst>
                      <a:ext uri="{FF2B5EF4-FFF2-40B4-BE49-F238E27FC236}">
                        <a16:creationId xmlns:a16="http://schemas.microsoft.com/office/drawing/2014/main" id="{A5582BED-50BE-4413-83B4-00DB7D5085A6}"/>
                      </a:ext>
                    </a:extLst>
                  </p:cNvPr>
                  <p:cNvCxnSpPr>
                    <a:cxnSpLocks/>
                  </p:cNvCxnSpPr>
                  <p:nvPr/>
                </p:nvCxnSpPr>
                <p:spPr>
                  <a:xfrm>
                    <a:off x="3312405" y="855643"/>
                    <a:ext cx="1771138" cy="5107624"/>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a:extLst>
                      <a:ext uri="{FF2B5EF4-FFF2-40B4-BE49-F238E27FC236}">
                        <a16:creationId xmlns:a16="http://schemas.microsoft.com/office/drawing/2014/main" id="{2AA0FC48-F9C3-4602-AE35-02A3416005B9}"/>
                      </a:ext>
                    </a:extLst>
                  </p:cNvPr>
                  <p:cNvCxnSpPr>
                    <a:cxnSpLocks/>
                  </p:cNvCxnSpPr>
                  <p:nvPr/>
                </p:nvCxnSpPr>
                <p:spPr>
                  <a:xfrm>
                    <a:off x="3760829" y="756213"/>
                    <a:ext cx="893120" cy="532012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a:extLst>
                      <a:ext uri="{FF2B5EF4-FFF2-40B4-BE49-F238E27FC236}">
                        <a16:creationId xmlns:a16="http://schemas.microsoft.com/office/drawing/2014/main" id="{14E619C8-433C-4E75-AC32-C1E64F995716}"/>
                      </a:ext>
                    </a:extLst>
                  </p:cNvPr>
                  <p:cNvCxnSpPr>
                    <a:cxnSpLocks/>
                  </p:cNvCxnSpPr>
                  <p:nvPr/>
                </p:nvCxnSpPr>
                <p:spPr>
                  <a:xfrm>
                    <a:off x="2904781" y="1064964"/>
                    <a:ext cx="2592326" cy="47262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7" name="Straight Connector 246">
                    <a:extLst>
                      <a:ext uri="{FF2B5EF4-FFF2-40B4-BE49-F238E27FC236}">
                        <a16:creationId xmlns:a16="http://schemas.microsoft.com/office/drawing/2014/main" id="{C543BE46-583B-440D-A350-7E404921D632}"/>
                      </a:ext>
                    </a:extLst>
                  </p:cNvPr>
                  <p:cNvCxnSpPr>
                    <a:cxnSpLocks/>
                  </p:cNvCxnSpPr>
                  <p:nvPr/>
                </p:nvCxnSpPr>
                <p:spPr>
                  <a:xfrm flipH="1" flipV="1">
                    <a:off x="1615807" y="2688116"/>
                    <a:ext cx="5180077" cy="154908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a:extLst>
                      <a:ext uri="{FF2B5EF4-FFF2-40B4-BE49-F238E27FC236}">
                        <a16:creationId xmlns:a16="http://schemas.microsoft.com/office/drawing/2014/main" id="{21C2094A-A8B4-449C-B43F-20176177480E}"/>
                      </a:ext>
                    </a:extLst>
                  </p:cNvPr>
                  <p:cNvCxnSpPr>
                    <a:cxnSpLocks/>
                  </p:cNvCxnSpPr>
                  <p:nvPr/>
                </p:nvCxnSpPr>
                <p:spPr>
                  <a:xfrm>
                    <a:off x="1770043" y="2280492"/>
                    <a:ext cx="4856899" cy="2327472"/>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a:extLst>
                      <a:ext uri="{FF2B5EF4-FFF2-40B4-BE49-F238E27FC236}">
                        <a16:creationId xmlns:a16="http://schemas.microsoft.com/office/drawing/2014/main" id="{441C7F1E-E299-4C73-8110-26942D7FC1C5}"/>
                      </a:ext>
                    </a:extLst>
                  </p:cNvPr>
                  <p:cNvCxnSpPr>
                    <a:cxnSpLocks/>
                  </p:cNvCxnSpPr>
                  <p:nvPr/>
                </p:nvCxnSpPr>
                <p:spPr>
                  <a:xfrm>
                    <a:off x="1542361" y="3121446"/>
                    <a:ext cx="5330387" cy="689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250" name="Straight Connector 249">
                    <a:extLst>
                      <a:ext uri="{FF2B5EF4-FFF2-40B4-BE49-F238E27FC236}">
                        <a16:creationId xmlns:a16="http://schemas.microsoft.com/office/drawing/2014/main" id="{7ECB1616-BE30-4DD3-81C0-252B1E37A497}"/>
                      </a:ext>
                    </a:extLst>
                  </p:cNvPr>
                  <p:cNvCxnSpPr>
                    <a:cxnSpLocks/>
                  </p:cNvCxnSpPr>
                  <p:nvPr/>
                </p:nvCxnSpPr>
                <p:spPr>
                  <a:xfrm flipH="1">
                    <a:off x="1703942" y="2531806"/>
                    <a:ext cx="5072437" cy="18543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1" name="Straight Connector 250">
                    <a:extLst>
                      <a:ext uri="{FF2B5EF4-FFF2-40B4-BE49-F238E27FC236}">
                        <a16:creationId xmlns:a16="http://schemas.microsoft.com/office/drawing/2014/main" id="{6E9F9410-63E5-41A5-8961-0189B25447A4}"/>
                      </a:ext>
                    </a:extLst>
                  </p:cNvPr>
                  <p:cNvCxnSpPr>
                    <a:cxnSpLocks/>
                  </p:cNvCxnSpPr>
                  <p:nvPr/>
                </p:nvCxnSpPr>
                <p:spPr>
                  <a:xfrm flipH="1">
                    <a:off x="3283027" y="891251"/>
                    <a:ext cx="1884258" cy="5072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a:extLst>
                      <a:ext uri="{FF2B5EF4-FFF2-40B4-BE49-F238E27FC236}">
                        <a16:creationId xmlns:a16="http://schemas.microsoft.com/office/drawing/2014/main" id="{0B73244E-82EF-441E-BD51-94975AA7CCE0}"/>
                      </a:ext>
                    </a:extLst>
                  </p:cNvPr>
                  <p:cNvCxnSpPr>
                    <a:cxnSpLocks/>
                  </p:cNvCxnSpPr>
                  <p:nvPr/>
                </p:nvCxnSpPr>
                <p:spPr>
                  <a:xfrm>
                    <a:off x="1972019" y="1927952"/>
                    <a:ext cx="4455789" cy="303114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3" name="Straight Connector 252">
                    <a:extLst>
                      <a:ext uri="{FF2B5EF4-FFF2-40B4-BE49-F238E27FC236}">
                        <a16:creationId xmlns:a16="http://schemas.microsoft.com/office/drawing/2014/main" id="{5865BCDD-9082-44F9-8E2A-524B0CCD4577}"/>
                      </a:ext>
                    </a:extLst>
                  </p:cNvPr>
                  <p:cNvCxnSpPr>
                    <a:cxnSpLocks/>
                  </p:cNvCxnSpPr>
                  <p:nvPr/>
                </p:nvCxnSpPr>
                <p:spPr>
                  <a:xfrm flipH="1">
                    <a:off x="2489812" y="1409204"/>
                    <a:ext cx="3517450" cy="4069851"/>
                  </a:xfrm>
                  <a:prstGeom prst="line">
                    <a:avLst/>
                  </a:prstGeom>
                </p:spPr>
                <p:style>
                  <a:lnRef idx="1">
                    <a:schemeClr val="accent1"/>
                  </a:lnRef>
                  <a:fillRef idx="0">
                    <a:schemeClr val="accent1"/>
                  </a:fillRef>
                  <a:effectRef idx="0">
                    <a:schemeClr val="accent1"/>
                  </a:effectRef>
                  <a:fontRef idx="minor">
                    <a:schemeClr val="tx1"/>
                  </a:fontRef>
                </p:style>
              </p:cxnSp>
              <p:cxnSp>
                <p:nvCxnSpPr>
                  <p:cNvPr id="254" name="Straight Connector 253">
                    <a:extLst>
                      <a:ext uri="{FF2B5EF4-FFF2-40B4-BE49-F238E27FC236}">
                        <a16:creationId xmlns:a16="http://schemas.microsoft.com/office/drawing/2014/main" id="{EA64533E-F642-48A5-A9F7-2C9E8F1F03F1}"/>
                      </a:ext>
                    </a:extLst>
                  </p:cNvPr>
                  <p:cNvCxnSpPr>
                    <a:cxnSpLocks/>
                  </p:cNvCxnSpPr>
                  <p:nvPr/>
                </p:nvCxnSpPr>
                <p:spPr>
                  <a:xfrm flipH="1">
                    <a:off x="3756212" y="756213"/>
                    <a:ext cx="927990" cy="53201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5" name="Straight Connector 254">
                    <a:extLst>
                      <a:ext uri="{FF2B5EF4-FFF2-40B4-BE49-F238E27FC236}">
                        <a16:creationId xmlns:a16="http://schemas.microsoft.com/office/drawing/2014/main" id="{1EC81212-BE3A-498E-B5B7-6B7717199CF4}"/>
                      </a:ext>
                    </a:extLst>
                  </p:cNvPr>
                  <p:cNvCxnSpPr>
                    <a:cxnSpLocks/>
                  </p:cNvCxnSpPr>
                  <p:nvPr/>
                </p:nvCxnSpPr>
                <p:spPr>
                  <a:xfrm>
                    <a:off x="2214390" y="1608463"/>
                    <a:ext cx="3959389" cy="3658369"/>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a:extLst>
                      <a:ext uri="{FF2B5EF4-FFF2-40B4-BE49-F238E27FC236}">
                        <a16:creationId xmlns:a16="http://schemas.microsoft.com/office/drawing/2014/main" id="{4D0ADB02-7516-4D8A-AA97-DA516CEC1487}"/>
                      </a:ext>
                    </a:extLst>
                  </p:cNvPr>
                  <p:cNvCxnSpPr>
                    <a:cxnSpLocks/>
                  </p:cNvCxnSpPr>
                  <p:nvPr/>
                </p:nvCxnSpPr>
                <p:spPr>
                  <a:xfrm flipH="1">
                    <a:off x="1515430" y="3397818"/>
                    <a:ext cx="5400001" cy="133919"/>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a:extLst>
                      <a:ext uri="{FF2B5EF4-FFF2-40B4-BE49-F238E27FC236}">
                        <a16:creationId xmlns:a16="http://schemas.microsoft.com/office/drawing/2014/main" id="{79C8E424-254D-4C01-B0D2-6B851F4F6EF0}"/>
                      </a:ext>
                    </a:extLst>
                  </p:cNvPr>
                  <p:cNvCxnSpPr>
                    <a:cxnSpLocks/>
                  </p:cNvCxnSpPr>
                  <p:nvPr/>
                </p:nvCxnSpPr>
                <p:spPr>
                  <a:xfrm flipH="1">
                    <a:off x="1905918" y="2125884"/>
                    <a:ext cx="4676220" cy="26720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8" name="Straight Connector 257">
                    <a:extLst>
                      <a:ext uri="{FF2B5EF4-FFF2-40B4-BE49-F238E27FC236}">
                        <a16:creationId xmlns:a16="http://schemas.microsoft.com/office/drawing/2014/main" id="{A6B14AA1-4DD7-498B-95E5-6405D966C91D}"/>
                      </a:ext>
                    </a:extLst>
                  </p:cNvPr>
                  <p:cNvCxnSpPr>
                    <a:cxnSpLocks/>
                  </p:cNvCxnSpPr>
                  <p:nvPr/>
                </p:nvCxnSpPr>
                <p:spPr>
                  <a:xfrm flipH="1">
                    <a:off x="1571740" y="2989006"/>
                    <a:ext cx="5301008" cy="97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9" name="Straight Connector 258">
                    <a:extLst>
                      <a:ext uri="{FF2B5EF4-FFF2-40B4-BE49-F238E27FC236}">
                        <a16:creationId xmlns:a16="http://schemas.microsoft.com/office/drawing/2014/main" id="{87BB1D0B-2F08-40AA-991F-2AAE58E712F0}"/>
                      </a:ext>
                    </a:extLst>
                  </p:cNvPr>
                  <p:cNvCxnSpPr>
                    <a:cxnSpLocks/>
                  </p:cNvCxnSpPr>
                  <p:nvPr/>
                </p:nvCxnSpPr>
                <p:spPr>
                  <a:xfrm>
                    <a:off x="2530207" y="1318352"/>
                    <a:ext cx="3334735" cy="42270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0" name="Straight Connector 259">
                    <a:extLst>
                      <a:ext uri="{FF2B5EF4-FFF2-40B4-BE49-F238E27FC236}">
                        <a16:creationId xmlns:a16="http://schemas.microsoft.com/office/drawing/2014/main" id="{26BCA2B3-A699-429A-A206-2DB7363B9D2E}"/>
                      </a:ext>
                    </a:extLst>
                  </p:cNvPr>
                  <p:cNvCxnSpPr>
                    <a:cxnSpLocks/>
                  </p:cNvCxnSpPr>
                  <p:nvPr/>
                </p:nvCxnSpPr>
                <p:spPr>
                  <a:xfrm flipH="1">
                    <a:off x="2853369" y="1122744"/>
                    <a:ext cx="2760115" cy="4617044"/>
                  </a:xfrm>
                  <a:prstGeom prst="line">
                    <a:avLst/>
                  </a:prstGeom>
                </p:spPr>
                <p:style>
                  <a:lnRef idx="1">
                    <a:schemeClr val="accent1"/>
                  </a:lnRef>
                  <a:fillRef idx="0">
                    <a:schemeClr val="accent1"/>
                  </a:fillRef>
                  <a:effectRef idx="0">
                    <a:schemeClr val="accent1"/>
                  </a:effectRef>
                  <a:fontRef idx="minor">
                    <a:schemeClr val="tx1"/>
                  </a:fontRef>
                </p:style>
              </p:cxnSp>
              <p:sp>
                <p:nvSpPr>
                  <p:cNvPr id="261" name="Oval 260">
                    <a:extLst>
                      <a:ext uri="{FF2B5EF4-FFF2-40B4-BE49-F238E27FC236}">
                        <a16:creationId xmlns:a16="http://schemas.microsoft.com/office/drawing/2014/main" id="{9C8D94AA-5571-423B-97F9-D2BD10F55397}"/>
                      </a:ext>
                    </a:extLst>
                  </p:cNvPr>
                  <p:cNvSpPr>
                    <a:spLocks noChangeAspect="1"/>
                  </p:cNvSpPr>
                  <p:nvPr/>
                </p:nvSpPr>
                <p:spPr>
                  <a:xfrm>
                    <a:off x="2342328" y="1548038"/>
                    <a:ext cx="3713990" cy="3714402"/>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2" name="Oval 261">
                    <a:extLst>
                      <a:ext uri="{FF2B5EF4-FFF2-40B4-BE49-F238E27FC236}">
                        <a16:creationId xmlns:a16="http://schemas.microsoft.com/office/drawing/2014/main" id="{3C23D572-5C2F-49B3-BA94-1D7A3E8451D1}"/>
                      </a:ext>
                    </a:extLst>
                  </p:cNvPr>
                  <p:cNvSpPr>
                    <a:spLocks noChangeAspect="1"/>
                  </p:cNvSpPr>
                  <p:nvPr/>
                </p:nvSpPr>
                <p:spPr>
                  <a:xfrm>
                    <a:off x="3166096" y="2382793"/>
                    <a:ext cx="2037142" cy="2037368"/>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sp>
            <p:nvSpPr>
              <p:cNvPr id="264" name="4-Point Star 85">
                <a:extLst>
                  <a:ext uri="{FF2B5EF4-FFF2-40B4-BE49-F238E27FC236}">
                    <a16:creationId xmlns:a16="http://schemas.microsoft.com/office/drawing/2014/main" id="{DE50F214-0108-441F-83E0-BA80E283456D}"/>
                  </a:ext>
                </a:extLst>
              </p:cNvPr>
              <p:cNvSpPr/>
              <p:nvPr/>
            </p:nvSpPr>
            <p:spPr>
              <a:xfrm>
                <a:off x="4440828" y="3223367"/>
                <a:ext cx="294468" cy="309966"/>
              </a:xfrm>
              <a:prstGeom prst="star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87" name="Flowchart: Connector 86">
              <a:extLst>
                <a:ext uri="{FF2B5EF4-FFF2-40B4-BE49-F238E27FC236}">
                  <a16:creationId xmlns:a16="http://schemas.microsoft.com/office/drawing/2014/main" id="{DDB987D6-BF11-4E9E-A8C1-E4F7253FB792}"/>
                </a:ext>
              </a:extLst>
            </p:cNvPr>
            <p:cNvSpPr/>
            <p:nvPr/>
          </p:nvSpPr>
          <p:spPr>
            <a:xfrm>
              <a:off x="4639703" y="3375981"/>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cxnSp>
          <p:nvCxnSpPr>
            <p:cNvPr id="125" name="Straight Connector 124">
              <a:extLst>
                <a:ext uri="{FF2B5EF4-FFF2-40B4-BE49-F238E27FC236}">
                  <a16:creationId xmlns:a16="http://schemas.microsoft.com/office/drawing/2014/main" id="{0E0B6313-62ED-40F8-B1BB-C7C90B4AE4AC}"/>
                </a:ext>
              </a:extLst>
            </p:cNvPr>
            <p:cNvCxnSpPr>
              <a:cxnSpLocks/>
              <a:stCxn id="90" idx="4"/>
            </p:cNvCxnSpPr>
            <p:nvPr/>
          </p:nvCxnSpPr>
          <p:spPr>
            <a:xfrm flipH="1" flipV="1">
              <a:off x="5321017" y="1435586"/>
              <a:ext cx="254088" cy="38419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7" name="Straight Connector 126">
              <a:extLst>
                <a:ext uri="{FF2B5EF4-FFF2-40B4-BE49-F238E27FC236}">
                  <a16:creationId xmlns:a16="http://schemas.microsoft.com/office/drawing/2014/main" id="{03389B79-0005-43AE-9AA4-2C948C991DD0}"/>
                </a:ext>
              </a:extLst>
            </p:cNvPr>
            <p:cNvCxnSpPr>
              <a:cxnSpLocks/>
              <a:stCxn id="88" idx="3"/>
            </p:cNvCxnSpPr>
            <p:nvPr/>
          </p:nvCxnSpPr>
          <p:spPr>
            <a:xfrm flipV="1">
              <a:off x="5728052" y="1940610"/>
              <a:ext cx="118130" cy="57469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8" name="Straight Connector 127">
              <a:extLst>
                <a:ext uri="{FF2B5EF4-FFF2-40B4-BE49-F238E27FC236}">
                  <a16:creationId xmlns:a16="http://schemas.microsoft.com/office/drawing/2014/main" id="{24F299E3-B40D-40D6-B699-C5CC355B03A8}"/>
                </a:ext>
              </a:extLst>
            </p:cNvPr>
            <p:cNvCxnSpPr>
              <a:cxnSpLocks/>
              <a:stCxn id="98" idx="0"/>
            </p:cNvCxnSpPr>
            <p:nvPr/>
          </p:nvCxnSpPr>
          <p:spPr>
            <a:xfrm flipH="1">
              <a:off x="5760267" y="2218929"/>
              <a:ext cx="887094" cy="24052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9" name="Straight Connector 128">
              <a:extLst>
                <a:ext uri="{FF2B5EF4-FFF2-40B4-BE49-F238E27FC236}">
                  <a16:creationId xmlns:a16="http://schemas.microsoft.com/office/drawing/2014/main" id="{2A1A61FE-B0F1-4CB5-A86B-85FAEB057F27}"/>
                </a:ext>
              </a:extLst>
            </p:cNvPr>
            <p:cNvCxnSpPr>
              <a:cxnSpLocks/>
              <a:stCxn id="97" idx="3"/>
            </p:cNvCxnSpPr>
            <p:nvPr/>
          </p:nvCxnSpPr>
          <p:spPr>
            <a:xfrm flipV="1">
              <a:off x="6505794" y="2264566"/>
              <a:ext cx="159170" cy="47421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0" name="Straight Connector 129">
              <a:extLst>
                <a:ext uri="{FF2B5EF4-FFF2-40B4-BE49-F238E27FC236}">
                  <a16:creationId xmlns:a16="http://schemas.microsoft.com/office/drawing/2014/main" id="{79FBB044-98A5-47C3-8923-57F015796824}"/>
                </a:ext>
              </a:extLst>
            </p:cNvPr>
            <p:cNvCxnSpPr>
              <a:cxnSpLocks/>
              <a:stCxn id="89" idx="5"/>
            </p:cNvCxnSpPr>
            <p:nvPr/>
          </p:nvCxnSpPr>
          <p:spPr>
            <a:xfrm flipH="1" flipV="1">
              <a:off x="5577828" y="1783239"/>
              <a:ext cx="308106" cy="21710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1" name="Straight Connector 130">
              <a:extLst>
                <a:ext uri="{FF2B5EF4-FFF2-40B4-BE49-F238E27FC236}">
                  <a16:creationId xmlns:a16="http://schemas.microsoft.com/office/drawing/2014/main" id="{9D5EFC96-19A9-4A71-BF80-AA1781B06BD2}"/>
                </a:ext>
              </a:extLst>
            </p:cNvPr>
            <p:cNvCxnSpPr>
              <a:cxnSpLocks/>
              <a:stCxn id="91" idx="3"/>
            </p:cNvCxnSpPr>
            <p:nvPr/>
          </p:nvCxnSpPr>
          <p:spPr>
            <a:xfrm flipH="1">
              <a:off x="4922232" y="1468331"/>
              <a:ext cx="388566" cy="8240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2" name="Straight Connector 131">
              <a:extLst>
                <a:ext uri="{FF2B5EF4-FFF2-40B4-BE49-F238E27FC236}">
                  <a16:creationId xmlns:a16="http://schemas.microsoft.com/office/drawing/2014/main" id="{AB5F7EE2-FC50-4837-8D40-874A18EB9D7C}"/>
                </a:ext>
              </a:extLst>
            </p:cNvPr>
            <p:cNvCxnSpPr>
              <a:cxnSpLocks/>
              <a:stCxn id="92" idx="5"/>
            </p:cNvCxnSpPr>
            <p:nvPr/>
          </p:nvCxnSpPr>
          <p:spPr>
            <a:xfrm flipH="1" flipV="1">
              <a:off x="4593639" y="1263923"/>
              <a:ext cx="369990" cy="30267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1" name="Straight Connector 140">
              <a:extLst>
                <a:ext uri="{FF2B5EF4-FFF2-40B4-BE49-F238E27FC236}">
                  <a16:creationId xmlns:a16="http://schemas.microsoft.com/office/drawing/2014/main" id="{0A176570-23CC-4301-9E40-D7A58BE322E4}"/>
                </a:ext>
              </a:extLst>
            </p:cNvPr>
            <p:cNvCxnSpPr>
              <a:cxnSpLocks/>
              <a:stCxn id="95" idx="4"/>
            </p:cNvCxnSpPr>
            <p:nvPr/>
          </p:nvCxnSpPr>
          <p:spPr>
            <a:xfrm flipH="1" flipV="1">
              <a:off x="5825338" y="3220554"/>
              <a:ext cx="442554" cy="21191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2" name="Straight Connector 141">
              <a:extLst>
                <a:ext uri="{FF2B5EF4-FFF2-40B4-BE49-F238E27FC236}">
                  <a16:creationId xmlns:a16="http://schemas.microsoft.com/office/drawing/2014/main" id="{060CDD4C-30BE-410C-8EBD-13D9E4B5260B}"/>
                </a:ext>
              </a:extLst>
            </p:cNvPr>
            <p:cNvCxnSpPr>
              <a:cxnSpLocks/>
              <a:stCxn id="96" idx="2"/>
            </p:cNvCxnSpPr>
            <p:nvPr/>
          </p:nvCxnSpPr>
          <p:spPr>
            <a:xfrm flipV="1">
              <a:off x="5771459" y="2679989"/>
              <a:ext cx="769853" cy="52199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3" name="Straight Connector 142">
              <a:extLst>
                <a:ext uri="{FF2B5EF4-FFF2-40B4-BE49-F238E27FC236}">
                  <a16:creationId xmlns:a16="http://schemas.microsoft.com/office/drawing/2014/main" id="{B2E381A0-75CE-44D2-9E28-B587937A909E}"/>
                </a:ext>
              </a:extLst>
            </p:cNvPr>
            <p:cNvCxnSpPr>
              <a:cxnSpLocks/>
              <a:stCxn id="101" idx="5"/>
              <a:endCxn id="102" idx="5"/>
            </p:cNvCxnSpPr>
            <p:nvPr/>
          </p:nvCxnSpPr>
          <p:spPr>
            <a:xfrm>
              <a:off x="4879429" y="3587784"/>
              <a:ext cx="445840" cy="175933"/>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4" name="Straight Connector 143">
              <a:extLst>
                <a:ext uri="{FF2B5EF4-FFF2-40B4-BE49-F238E27FC236}">
                  <a16:creationId xmlns:a16="http://schemas.microsoft.com/office/drawing/2014/main" id="{26DD61FF-DBD0-48E5-B377-99B183814AFE}"/>
                </a:ext>
              </a:extLst>
            </p:cNvPr>
            <p:cNvCxnSpPr>
              <a:cxnSpLocks/>
              <a:stCxn id="87" idx="6"/>
            </p:cNvCxnSpPr>
            <p:nvPr/>
          </p:nvCxnSpPr>
          <p:spPr>
            <a:xfrm>
              <a:off x="4744035" y="3426277"/>
              <a:ext cx="659059" cy="6792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5" name="Straight Connector 144">
              <a:extLst>
                <a:ext uri="{FF2B5EF4-FFF2-40B4-BE49-F238E27FC236}">
                  <a16:creationId xmlns:a16="http://schemas.microsoft.com/office/drawing/2014/main" id="{DB68CA4F-7A4D-466D-9138-138DB58D1157}"/>
                </a:ext>
              </a:extLst>
            </p:cNvPr>
            <p:cNvCxnSpPr>
              <a:cxnSpLocks/>
              <a:stCxn id="94" idx="2"/>
            </p:cNvCxnSpPr>
            <p:nvPr/>
          </p:nvCxnSpPr>
          <p:spPr>
            <a:xfrm flipV="1">
              <a:off x="5366448" y="3387520"/>
              <a:ext cx="908529" cy="14459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4" name="Straight Connector 153">
              <a:extLst>
                <a:ext uri="{FF2B5EF4-FFF2-40B4-BE49-F238E27FC236}">
                  <a16:creationId xmlns:a16="http://schemas.microsoft.com/office/drawing/2014/main" id="{3AC20D56-0B1A-41D7-95C2-F35D505786D9}"/>
                </a:ext>
              </a:extLst>
            </p:cNvPr>
            <p:cNvCxnSpPr>
              <a:cxnSpLocks/>
              <a:stCxn id="117" idx="5"/>
            </p:cNvCxnSpPr>
            <p:nvPr/>
          </p:nvCxnSpPr>
          <p:spPr>
            <a:xfrm flipH="1" flipV="1">
              <a:off x="3812241" y="2659941"/>
              <a:ext cx="276966" cy="40856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5" name="Straight Connector 154">
              <a:extLst>
                <a:ext uri="{FF2B5EF4-FFF2-40B4-BE49-F238E27FC236}">
                  <a16:creationId xmlns:a16="http://schemas.microsoft.com/office/drawing/2014/main" id="{22450185-1AA1-4C44-B16B-05CF6DA150C3}"/>
                </a:ext>
              </a:extLst>
            </p:cNvPr>
            <p:cNvCxnSpPr>
              <a:cxnSpLocks/>
              <a:endCxn id="121" idx="6"/>
            </p:cNvCxnSpPr>
            <p:nvPr/>
          </p:nvCxnSpPr>
          <p:spPr>
            <a:xfrm>
              <a:off x="4372115" y="3053485"/>
              <a:ext cx="155147" cy="160241"/>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6" name="Straight Connector 155">
              <a:extLst>
                <a:ext uri="{FF2B5EF4-FFF2-40B4-BE49-F238E27FC236}">
                  <a16:creationId xmlns:a16="http://schemas.microsoft.com/office/drawing/2014/main" id="{966BFC21-81C5-4B7A-9827-8C5E7F9D87F3}"/>
                </a:ext>
              </a:extLst>
            </p:cNvPr>
            <p:cNvCxnSpPr>
              <a:cxnSpLocks/>
              <a:endCxn id="122" idx="5"/>
            </p:cNvCxnSpPr>
            <p:nvPr/>
          </p:nvCxnSpPr>
          <p:spPr>
            <a:xfrm>
              <a:off x="3829988" y="2663764"/>
              <a:ext cx="548279" cy="458255"/>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7" name="Straight Connector 156">
              <a:extLst>
                <a:ext uri="{FF2B5EF4-FFF2-40B4-BE49-F238E27FC236}">
                  <a16:creationId xmlns:a16="http://schemas.microsoft.com/office/drawing/2014/main" id="{F850EE2F-5721-4CA2-A3CE-F038768068AC}"/>
                </a:ext>
              </a:extLst>
            </p:cNvPr>
            <p:cNvCxnSpPr>
              <a:cxnSpLocks/>
              <a:endCxn id="93" idx="4"/>
            </p:cNvCxnSpPr>
            <p:nvPr/>
          </p:nvCxnSpPr>
          <p:spPr>
            <a:xfrm flipV="1">
              <a:off x="4480483" y="1330999"/>
              <a:ext cx="121706" cy="130195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9" name="Straight Connector 158">
              <a:extLst>
                <a:ext uri="{FF2B5EF4-FFF2-40B4-BE49-F238E27FC236}">
                  <a16:creationId xmlns:a16="http://schemas.microsoft.com/office/drawing/2014/main" id="{CF50F4D4-CA45-4AED-AFD9-43284AB640C8}"/>
                </a:ext>
              </a:extLst>
            </p:cNvPr>
            <p:cNvCxnSpPr>
              <a:cxnSpLocks/>
              <a:stCxn id="118" idx="1"/>
            </p:cNvCxnSpPr>
            <p:nvPr/>
          </p:nvCxnSpPr>
          <p:spPr>
            <a:xfrm flipH="1" flipV="1">
              <a:off x="4207405" y="3289125"/>
              <a:ext cx="222118" cy="1528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0" name="Straight Connector 159">
              <a:extLst>
                <a:ext uri="{FF2B5EF4-FFF2-40B4-BE49-F238E27FC236}">
                  <a16:creationId xmlns:a16="http://schemas.microsoft.com/office/drawing/2014/main" id="{A6DB2C5B-C8CF-48E2-A806-6112FE786197}"/>
                </a:ext>
              </a:extLst>
            </p:cNvPr>
            <p:cNvCxnSpPr>
              <a:cxnSpLocks/>
              <a:endCxn id="119" idx="5"/>
            </p:cNvCxnSpPr>
            <p:nvPr/>
          </p:nvCxnSpPr>
          <p:spPr>
            <a:xfrm>
              <a:off x="3544297" y="3247333"/>
              <a:ext cx="693063" cy="78083"/>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3" name="Straight Connector 162">
              <a:extLst>
                <a:ext uri="{FF2B5EF4-FFF2-40B4-BE49-F238E27FC236}">
                  <a16:creationId xmlns:a16="http://schemas.microsoft.com/office/drawing/2014/main" id="{3D3629F6-34B6-4DEE-AD4B-E1F8842002B2}"/>
                </a:ext>
              </a:extLst>
            </p:cNvPr>
            <p:cNvCxnSpPr>
              <a:cxnSpLocks/>
              <a:stCxn id="118" idx="1"/>
            </p:cNvCxnSpPr>
            <p:nvPr/>
          </p:nvCxnSpPr>
          <p:spPr>
            <a:xfrm flipH="1" flipV="1">
              <a:off x="4030545" y="3022481"/>
              <a:ext cx="398978" cy="28192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6" name="Straight Connector 165">
              <a:extLst>
                <a:ext uri="{FF2B5EF4-FFF2-40B4-BE49-F238E27FC236}">
                  <a16:creationId xmlns:a16="http://schemas.microsoft.com/office/drawing/2014/main" id="{6A8DF24B-92FF-4830-A35A-E3C6360F05CB}"/>
                </a:ext>
              </a:extLst>
            </p:cNvPr>
            <p:cNvCxnSpPr>
              <a:cxnSpLocks/>
              <a:stCxn id="116" idx="4"/>
            </p:cNvCxnSpPr>
            <p:nvPr/>
          </p:nvCxnSpPr>
          <p:spPr>
            <a:xfrm flipH="1" flipV="1">
              <a:off x="4473647" y="2624537"/>
              <a:ext cx="66570" cy="68826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0" name="Straight Connector 169">
              <a:extLst>
                <a:ext uri="{FF2B5EF4-FFF2-40B4-BE49-F238E27FC236}">
                  <a16:creationId xmlns:a16="http://schemas.microsoft.com/office/drawing/2014/main" id="{BE4954A6-BB81-40DC-8169-9A4CD751AF8C}"/>
                </a:ext>
              </a:extLst>
            </p:cNvPr>
            <p:cNvCxnSpPr>
              <a:cxnSpLocks/>
              <a:endCxn id="105" idx="0"/>
            </p:cNvCxnSpPr>
            <p:nvPr/>
          </p:nvCxnSpPr>
          <p:spPr>
            <a:xfrm flipV="1">
              <a:off x="4381483" y="4317859"/>
              <a:ext cx="223696" cy="30283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1" name="Straight Connector 170">
              <a:extLst>
                <a:ext uri="{FF2B5EF4-FFF2-40B4-BE49-F238E27FC236}">
                  <a16:creationId xmlns:a16="http://schemas.microsoft.com/office/drawing/2014/main" id="{68552857-B095-42B4-BE81-DEF96F235BD5}"/>
                </a:ext>
              </a:extLst>
            </p:cNvPr>
            <p:cNvCxnSpPr>
              <a:cxnSpLocks/>
              <a:endCxn id="104" idx="5"/>
            </p:cNvCxnSpPr>
            <p:nvPr/>
          </p:nvCxnSpPr>
          <p:spPr>
            <a:xfrm>
              <a:off x="4197146" y="4514790"/>
              <a:ext cx="232780" cy="140205"/>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2" name="Straight Connector 171">
              <a:extLst>
                <a:ext uri="{FF2B5EF4-FFF2-40B4-BE49-F238E27FC236}">
                  <a16:creationId xmlns:a16="http://schemas.microsoft.com/office/drawing/2014/main" id="{3B504C25-4F2B-4616-9EC1-5C58F3B4A3F5}"/>
                </a:ext>
              </a:extLst>
            </p:cNvPr>
            <p:cNvCxnSpPr>
              <a:cxnSpLocks/>
              <a:endCxn id="103" idx="4"/>
            </p:cNvCxnSpPr>
            <p:nvPr/>
          </p:nvCxnSpPr>
          <p:spPr>
            <a:xfrm>
              <a:off x="4069736" y="4230624"/>
              <a:ext cx="139063" cy="317647"/>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3" name="Straight Connector 172">
              <a:extLst>
                <a:ext uri="{FF2B5EF4-FFF2-40B4-BE49-F238E27FC236}">
                  <a16:creationId xmlns:a16="http://schemas.microsoft.com/office/drawing/2014/main" id="{C707188A-B96B-42F3-89FB-4BE67F7BEE39}"/>
                </a:ext>
              </a:extLst>
            </p:cNvPr>
            <p:cNvCxnSpPr>
              <a:cxnSpLocks/>
              <a:endCxn id="115" idx="5"/>
            </p:cNvCxnSpPr>
            <p:nvPr/>
          </p:nvCxnSpPr>
          <p:spPr>
            <a:xfrm>
              <a:off x="3948400" y="4125404"/>
              <a:ext cx="202341" cy="146779"/>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4" name="Straight Connector 173">
              <a:extLst>
                <a:ext uri="{FF2B5EF4-FFF2-40B4-BE49-F238E27FC236}">
                  <a16:creationId xmlns:a16="http://schemas.microsoft.com/office/drawing/2014/main" id="{FACFD76D-25A4-4133-8608-165BDA343360}"/>
                </a:ext>
              </a:extLst>
            </p:cNvPr>
            <p:cNvCxnSpPr>
              <a:cxnSpLocks/>
              <a:endCxn id="114" idx="3"/>
            </p:cNvCxnSpPr>
            <p:nvPr/>
          </p:nvCxnSpPr>
          <p:spPr>
            <a:xfrm flipH="1">
              <a:off x="3910781" y="3811930"/>
              <a:ext cx="220418" cy="39692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81" name="Straight Connector 180">
              <a:extLst>
                <a:ext uri="{FF2B5EF4-FFF2-40B4-BE49-F238E27FC236}">
                  <a16:creationId xmlns:a16="http://schemas.microsoft.com/office/drawing/2014/main" id="{FB25191A-F9B7-467B-8263-B83090A7713B}"/>
                </a:ext>
              </a:extLst>
            </p:cNvPr>
            <p:cNvCxnSpPr>
              <a:cxnSpLocks/>
              <a:endCxn id="106" idx="3"/>
            </p:cNvCxnSpPr>
            <p:nvPr/>
          </p:nvCxnSpPr>
          <p:spPr>
            <a:xfrm>
              <a:off x="4602565" y="4360537"/>
              <a:ext cx="182316" cy="42258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82" name="Straight Connector 181">
              <a:extLst>
                <a:ext uri="{FF2B5EF4-FFF2-40B4-BE49-F238E27FC236}">
                  <a16:creationId xmlns:a16="http://schemas.microsoft.com/office/drawing/2014/main" id="{A33ED75C-FC6C-421E-B34C-51422B17B5CF}"/>
                </a:ext>
              </a:extLst>
            </p:cNvPr>
            <p:cNvCxnSpPr>
              <a:cxnSpLocks/>
              <a:stCxn id="107" idx="7"/>
            </p:cNvCxnSpPr>
            <p:nvPr/>
          </p:nvCxnSpPr>
          <p:spPr>
            <a:xfrm flipH="1">
              <a:off x="4845161" y="4444155"/>
              <a:ext cx="172896" cy="306273"/>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93" name="Straight Connector 192">
              <a:extLst>
                <a:ext uri="{FF2B5EF4-FFF2-40B4-BE49-F238E27FC236}">
                  <a16:creationId xmlns:a16="http://schemas.microsoft.com/office/drawing/2014/main" id="{F7E8B784-F50A-4FEA-8ACD-DE34AC01A40E}"/>
                </a:ext>
              </a:extLst>
            </p:cNvPr>
            <p:cNvCxnSpPr>
              <a:cxnSpLocks/>
              <a:stCxn id="108" idx="4"/>
            </p:cNvCxnSpPr>
            <p:nvPr/>
          </p:nvCxnSpPr>
          <p:spPr>
            <a:xfrm flipH="1" flipV="1">
              <a:off x="4988153" y="4502244"/>
              <a:ext cx="191090" cy="1771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94" name="Straight Connector 193">
              <a:extLst>
                <a:ext uri="{FF2B5EF4-FFF2-40B4-BE49-F238E27FC236}">
                  <a16:creationId xmlns:a16="http://schemas.microsoft.com/office/drawing/2014/main" id="{42B38580-6205-4ABB-A7F6-3B2DA8DBC703}"/>
                </a:ext>
              </a:extLst>
            </p:cNvPr>
            <p:cNvCxnSpPr>
              <a:cxnSpLocks/>
              <a:stCxn id="108" idx="4"/>
            </p:cNvCxnSpPr>
            <p:nvPr/>
          </p:nvCxnSpPr>
          <p:spPr>
            <a:xfrm flipH="1" flipV="1">
              <a:off x="4955265" y="3850612"/>
              <a:ext cx="223978" cy="66934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95" name="Straight Connector 194">
              <a:extLst>
                <a:ext uri="{FF2B5EF4-FFF2-40B4-BE49-F238E27FC236}">
                  <a16:creationId xmlns:a16="http://schemas.microsoft.com/office/drawing/2014/main" id="{C11A958B-1C1A-4C88-BCE5-588D97FE2899}"/>
                </a:ext>
              </a:extLst>
            </p:cNvPr>
            <p:cNvCxnSpPr>
              <a:cxnSpLocks/>
              <a:stCxn id="86" idx="5"/>
            </p:cNvCxnSpPr>
            <p:nvPr/>
          </p:nvCxnSpPr>
          <p:spPr>
            <a:xfrm flipH="1" flipV="1">
              <a:off x="4677935" y="3466330"/>
              <a:ext cx="326792" cy="42332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96" name="Straight Connector 195">
              <a:extLst>
                <a:ext uri="{FF2B5EF4-FFF2-40B4-BE49-F238E27FC236}">
                  <a16:creationId xmlns:a16="http://schemas.microsoft.com/office/drawing/2014/main" id="{0C9377F8-487B-4D64-AB7D-FDEFD5EC5A43}"/>
                </a:ext>
              </a:extLst>
            </p:cNvPr>
            <p:cNvCxnSpPr>
              <a:cxnSpLocks/>
            </p:cNvCxnSpPr>
            <p:nvPr/>
          </p:nvCxnSpPr>
          <p:spPr>
            <a:xfrm flipH="1" flipV="1">
              <a:off x="4681777" y="3448709"/>
              <a:ext cx="162982" cy="12914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98" name="Straight Connector 197">
              <a:extLst>
                <a:ext uri="{FF2B5EF4-FFF2-40B4-BE49-F238E27FC236}">
                  <a16:creationId xmlns:a16="http://schemas.microsoft.com/office/drawing/2014/main" id="{EE589695-75EB-4208-8539-DCC7C4B8C826}"/>
                </a:ext>
              </a:extLst>
            </p:cNvPr>
            <p:cNvCxnSpPr>
              <a:cxnSpLocks/>
              <a:endCxn id="87" idx="6"/>
            </p:cNvCxnSpPr>
            <p:nvPr/>
          </p:nvCxnSpPr>
          <p:spPr>
            <a:xfrm flipH="1" flipV="1">
              <a:off x="4744035" y="3426277"/>
              <a:ext cx="528468" cy="28949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99" name="Straight Connector 198">
              <a:extLst>
                <a:ext uri="{FF2B5EF4-FFF2-40B4-BE49-F238E27FC236}">
                  <a16:creationId xmlns:a16="http://schemas.microsoft.com/office/drawing/2014/main" id="{8511A061-E5EC-40F0-BDC2-37D8A804AB31}"/>
                </a:ext>
              </a:extLst>
            </p:cNvPr>
            <p:cNvCxnSpPr>
              <a:cxnSpLocks/>
              <a:endCxn id="113" idx="3"/>
            </p:cNvCxnSpPr>
            <p:nvPr/>
          </p:nvCxnSpPr>
          <p:spPr>
            <a:xfrm flipV="1">
              <a:off x="3701598" y="3845780"/>
              <a:ext cx="399321" cy="6960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00" name="Straight Connector 199">
              <a:extLst>
                <a:ext uri="{FF2B5EF4-FFF2-40B4-BE49-F238E27FC236}">
                  <a16:creationId xmlns:a16="http://schemas.microsoft.com/office/drawing/2014/main" id="{D19736D2-FE88-41DD-8696-AF26E75517DA}"/>
                </a:ext>
              </a:extLst>
            </p:cNvPr>
            <p:cNvCxnSpPr>
              <a:cxnSpLocks/>
              <a:stCxn id="112" idx="4"/>
            </p:cNvCxnSpPr>
            <p:nvPr/>
          </p:nvCxnSpPr>
          <p:spPr>
            <a:xfrm flipV="1">
              <a:off x="3687469" y="3740006"/>
              <a:ext cx="156478" cy="25657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01" name="Straight Connector 200">
              <a:extLst>
                <a:ext uri="{FF2B5EF4-FFF2-40B4-BE49-F238E27FC236}">
                  <a16:creationId xmlns:a16="http://schemas.microsoft.com/office/drawing/2014/main" id="{A898F664-9A80-44E8-BCCC-605EC726701F}"/>
                </a:ext>
              </a:extLst>
            </p:cNvPr>
            <p:cNvCxnSpPr>
              <a:cxnSpLocks/>
              <a:stCxn id="111" idx="2"/>
              <a:endCxn id="110" idx="4"/>
            </p:cNvCxnSpPr>
            <p:nvPr/>
          </p:nvCxnSpPr>
          <p:spPr>
            <a:xfrm flipV="1">
              <a:off x="3770492" y="3556467"/>
              <a:ext cx="436408" cy="15821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04" name="Straight Connector 203">
              <a:extLst>
                <a:ext uri="{FF2B5EF4-FFF2-40B4-BE49-F238E27FC236}">
                  <a16:creationId xmlns:a16="http://schemas.microsoft.com/office/drawing/2014/main" id="{A73FFF3D-36D1-416A-8D12-7C3D3DEE6208}"/>
                </a:ext>
              </a:extLst>
            </p:cNvPr>
            <p:cNvCxnSpPr>
              <a:cxnSpLocks/>
              <a:stCxn id="110" idx="2"/>
            </p:cNvCxnSpPr>
            <p:nvPr/>
          </p:nvCxnSpPr>
          <p:spPr>
            <a:xfrm flipV="1">
              <a:off x="4154734" y="3432134"/>
              <a:ext cx="331804" cy="7403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06" name="Straight Connector 205">
              <a:extLst>
                <a:ext uri="{FF2B5EF4-FFF2-40B4-BE49-F238E27FC236}">
                  <a16:creationId xmlns:a16="http://schemas.microsoft.com/office/drawing/2014/main" id="{7A448ACC-B8EC-4009-BF2F-48670B998C1B}"/>
                </a:ext>
              </a:extLst>
            </p:cNvPr>
            <p:cNvCxnSpPr>
              <a:cxnSpLocks/>
              <a:endCxn id="109" idx="2"/>
            </p:cNvCxnSpPr>
            <p:nvPr/>
          </p:nvCxnSpPr>
          <p:spPr>
            <a:xfrm>
              <a:off x="3545185" y="3293451"/>
              <a:ext cx="905985" cy="12528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sp>
          <p:nvSpPr>
            <p:cNvPr id="109" name="Flowchart: Connector 108">
              <a:extLst>
                <a:ext uri="{FF2B5EF4-FFF2-40B4-BE49-F238E27FC236}">
                  <a16:creationId xmlns:a16="http://schemas.microsoft.com/office/drawing/2014/main" id="{1696DF7B-BA72-4B5F-9E2B-8731B07EB003}"/>
                </a:ext>
              </a:extLst>
            </p:cNvPr>
            <p:cNvSpPr/>
            <p:nvPr/>
          </p:nvSpPr>
          <p:spPr>
            <a:xfrm>
              <a:off x="4451170" y="3368439"/>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8" name="Flowchart: Connector 117">
              <a:extLst>
                <a:ext uri="{FF2B5EF4-FFF2-40B4-BE49-F238E27FC236}">
                  <a16:creationId xmlns:a16="http://schemas.microsoft.com/office/drawing/2014/main" id="{F2FE89F9-CF8B-4959-B7AF-D896D8691922}"/>
                </a:ext>
              </a:extLst>
            </p:cNvPr>
            <p:cNvSpPr/>
            <p:nvPr/>
          </p:nvSpPr>
          <p:spPr>
            <a:xfrm>
              <a:off x="4414244" y="3289678"/>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21" name="Flowchart: Connector 120">
              <a:extLst>
                <a:ext uri="{FF2B5EF4-FFF2-40B4-BE49-F238E27FC236}">
                  <a16:creationId xmlns:a16="http://schemas.microsoft.com/office/drawing/2014/main" id="{5873C5C1-517E-4367-AE62-CDC719380498}"/>
                </a:ext>
              </a:extLst>
            </p:cNvPr>
            <p:cNvSpPr/>
            <p:nvPr/>
          </p:nvSpPr>
          <p:spPr>
            <a:xfrm>
              <a:off x="4422930" y="316343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6" name="Flowchart: Connector 115">
              <a:extLst>
                <a:ext uri="{FF2B5EF4-FFF2-40B4-BE49-F238E27FC236}">
                  <a16:creationId xmlns:a16="http://schemas.microsoft.com/office/drawing/2014/main" id="{F79E83AF-4A0A-4DD5-AA78-CE1ED2159C8A}"/>
                </a:ext>
              </a:extLst>
            </p:cNvPr>
            <p:cNvSpPr/>
            <p:nvPr/>
          </p:nvSpPr>
          <p:spPr>
            <a:xfrm>
              <a:off x="4488051" y="3212212"/>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0" name="Flowchart: Connector 99">
              <a:extLst>
                <a:ext uri="{FF2B5EF4-FFF2-40B4-BE49-F238E27FC236}">
                  <a16:creationId xmlns:a16="http://schemas.microsoft.com/office/drawing/2014/main" id="{F2A13223-31AA-4155-BCED-BFCFCAC16BB4}"/>
                </a:ext>
              </a:extLst>
            </p:cNvPr>
            <p:cNvSpPr/>
            <p:nvPr/>
          </p:nvSpPr>
          <p:spPr>
            <a:xfrm>
              <a:off x="4614120" y="3411590"/>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1" name="Flowchart: Connector 100">
              <a:extLst>
                <a:ext uri="{FF2B5EF4-FFF2-40B4-BE49-F238E27FC236}">
                  <a16:creationId xmlns:a16="http://schemas.microsoft.com/office/drawing/2014/main" id="{D02AD1F2-B9E2-48F0-8FEC-B6F9D3E17D9F}"/>
                </a:ext>
              </a:extLst>
            </p:cNvPr>
            <p:cNvSpPr/>
            <p:nvPr/>
          </p:nvSpPr>
          <p:spPr>
            <a:xfrm>
              <a:off x="4790376" y="3501924"/>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2" name="Flowchart: Connector 101">
              <a:extLst>
                <a:ext uri="{FF2B5EF4-FFF2-40B4-BE49-F238E27FC236}">
                  <a16:creationId xmlns:a16="http://schemas.microsoft.com/office/drawing/2014/main" id="{6669D167-9C63-4E1E-A277-026A97ECC977}"/>
                </a:ext>
              </a:extLst>
            </p:cNvPr>
            <p:cNvSpPr/>
            <p:nvPr/>
          </p:nvSpPr>
          <p:spPr>
            <a:xfrm>
              <a:off x="5236216" y="367785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4" name="Flowchart: Connector 93">
              <a:extLst>
                <a:ext uri="{FF2B5EF4-FFF2-40B4-BE49-F238E27FC236}">
                  <a16:creationId xmlns:a16="http://schemas.microsoft.com/office/drawing/2014/main" id="{B79A061C-8FF7-4985-AB9E-F4BDBC5AEB24}"/>
                </a:ext>
              </a:extLst>
            </p:cNvPr>
            <p:cNvSpPr/>
            <p:nvPr/>
          </p:nvSpPr>
          <p:spPr>
            <a:xfrm>
              <a:off x="5366448" y="3481820"/>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5" name="Flowchart: Connector 94">
              <a:extLst>
                <a:ext uri="{FF2B5EF4-FFF2-40B4-BE49-F238E27FC236}">
                  <a16:creationId xmlns:a16="http://schemas.microsoft.com/office/drawing/2014/main" id="{C5FE68BB-0363-4FC2-A625-496D2C6E7BE7}"/>
                </a:ext>
              </a:extLst>
            </p:cNvPr>
            <p:cNvSpPr/>
            <p:nvPr/>
          </p:nvSpPr>
          <p:spPr>
            <a:xfrm>
              <a:off x="6215726" y="333187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6" name="Flowchart: Connector 95">
              <a:extLst>
                <a:ext uri="{FF2B5EF4-FFF2-40B4-BE49-F238E27FC236}">
                  <a16:creationId xmlns:a16="http://schemas.microsoft.com/office/drawing/2014/main" id="{D9C1B805-9E83-40E4-B094-5F093AAEACF0}"/>
                </a:ext>
              </a:extLst>
            </p:cNvPr>
            <p:cNvSpPr/>
            <p:nvPr/>
          </p:nvSpPr>
          <p:spPr>
            <a:xfrm>
              <a:off x="5771459" y="3151683"/>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7" name="Flowchart: Connector 96">
              <a:extLst>
                <a:ext uri="{FF2B5EF4-FFF2-40B4-BE49-F238E27FC236}">
                  <a16:creationId xmlns:a16="http://schemas.microsoft.com/office/drawing/2014/main" id="{4C95F185-9A5A-43F1-B520-C5CD428133A3}"/>
                </a:ext>
              </a:extLst>
            </p:cNvPr>
            <p:cNvSpPr/>
            <p:nvPr/>
          </p:nvSpPr>
          <p:spPr>
            <a:xfrm>
              <a:off x="6490515" y="2652918"/>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22" name="Flowchart: Connector 121">
              <a:extLst>
                <a:ext uri="{FF2B5EF4-FFF2-40B4-BE49-F238E27FC236}">
                  <a16:creationId xmlns:a16="http://schemas.microsoft.com/office/drawing/2014/main" id="{9BDCA040-2732-4C83-9BED-614F587E3287}"/>
                </a:ext>
              </a:extLst>
            </p:cNvPr>
            <p:cNvSpPr/>
            <p:nvPr/>
          </p:nvSpPr>
          <p:spPr>
            <a:xfrm>
              <a:off x="4289214" y="3036159"/>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7" name="Flowchart: Connector 116">
              <a:extLst>
                <a:ext uri="{FF2B5EF4-FFF2-40B4-BE49-F238E27FC236}">
                  <a16:creationId xmlns:a16="http://schemas.microsoft.com/office/drawing/2014/main" id="{B6146196-BAEF-44E3-B01E-5FF2F3695129}"/>
                </a:ext>
              </a:extLst>
            </p:cNvPr>
            <p:cNvSpPr/>
            <p:nvPr/>
          </p:nvSpPr>
          <p:spPr>
            <a:xfrm>
              <a:off x="4000154" y="2982641"/>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20" name="Flowchart: Connector 119">
              <a:extLst>
                <a:ext uri="{FF2B5EF4-FFF2-40B4-BE49-F238E27FC236}">
                  <a16:creationId xmlns:a16="http://schemas.microsoft.com/office/drawing/2014/main" id="{577B0263-AE05-41FF-B38B-D7A6CAD4DD35}"/>
                </a:ext>
              </a:extLst>
            </p:cNvPr>
            <p:cNvSpPr/>
            <p:nvPr/>
          </p:nvSpPr>
          <p:spPr>
            <a:xfrm>
              <a:off x="3503011" y="322990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0" name="Flowchart: Connector 109">
              <a:extLst>
                <a:ext uri="{FF2B5EF4-FFF2-40B4-BE49-F238E27FC236}">
                  <a16:creationId xmlns:a16="http://schemas.microsoft.com/office/drawing/2014/main" id="{A7815522-3F25-4D6A-B6D3-6B87689C63F4}"/>
                </a:ext>
              </a:extLst>
            </p:cNvPr>
            <p:cNvSpPr/>
            <p:nvPr/>
          </p:nvSpPr>
          <p:spPr>
            <a:xfrm>
              <a:off x="4154734" y="345587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3" name="Flowchart: Connector 112">
              <a:extLst>
                <a:ext uri="{FF2B5EF4-FFF2-40B4-BE49-F238E27FC236}">
                  <a16:creationId xmlns:a16="http://schemas.microsoft.com/office/drawing/2014/main" id="{96E0F337-45DA-4744-817E-76D78F4469CF}"/>
                </a:ext>
              </a:extLst>
            </p:cNvPr>
            <p:cNvSpPr/>
            <p:nvPr/>
          </p:nvSpPr>
          <p:spPr>
            <a:xfrm>
              <a:off x="4085640" y="375992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1" name="Flowchart: Connector 110">
              <a:extLst>
                <a:ext uri="{FF2B5EF4-FFF2-40B4-BE49-F238E27FC236}">
                  <a16:creationId xmlns:a16="http://schemas.microsoft.com/office/drawing/2014/main" id="{E47023D6-13AD-4351-B365-CC7782FF86C9}"/>
                </a:ext>
              </a:extLst>
            </p:cNvPr>
            <p:cNvSpPr/>
            <p:nvPr/>
          </p:nvSpPr>
          <p:spPr>
            <a:xfrm>
              <a:off x="3770492" y="3664381"/>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2" name="Flowchart: Connector 111">
              <a:extLst>
                <a:ext uri="{FF2B5EF4-FFF2-40B4-BE49-F238E27FC236}">
                  <a16:creationId xmlns:a16="http://schemas.microsoft.com/office/drawing/2014/main" id="{CE7937FD-C184-4FDF-9C74-94A811FFA2DC}"/>
                </a:ext>
              </a:extLst>
            </p:cNvPr>
            <p:cNvSpPr/>
            <p:nvPr/>
          </p:nvSpPr>
          <p:spPr>
            <a:xfrm>
              <a:off x="3635303" y="3895993"/>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4" name="Flowchart: Connector 113">
              <a:extLst>
                <a:ext uri="{FF2B5EF4-FFF2-40B4-BE49-F238E27FC236}">
                  <a16:creationId xmlns:a16="http://schemas.microsoft.com/office/drawing/2014/main" id="{1508CFF9-3760-4911-9280-9882181B3A3E}"/>
                </a:ext>
              </a:extLst>
            </p:cNvPr>
            <p:cNvSpPr/>
            <p:nvPr/>
          </p:nvSpPr>
          <p:spPr>
            <a:xfrm>
              <a:off x="3895502" y="4122992"/>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5" name="Flowchart: Connector 114">
              <a:extLst>
                <a:ext uri="{FF2B5EF4-FFF2-40B4-BE49-F238E27FC236}">
                  <a16:creationId xmlns:a16="http://schemas.microsoft.com/office/drawing/2014/main" id="{74E390A5-D31D-4F3C-9B74-46CF4732C310}"/>
                </a:ext>
              </a:extLst>
            </p:cNvPr>
            <p:cNvSpPr/>
            <p:nvPr/>
          </p:nvSpPr>
          <p:spPr>
            <a:xfrm>
              <a:off x="4061688" y="4186323"/>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3" name="Flowchart: Connector 102">
              <a:extLst>
                <a:ext uri="{FF2B5EF4-FFF2-40B4-BE49-F238E27FC236}">
                  <a16:creationId xmlns:a16="http://schemas.microsoft.com/office/drawing/2014/main" id="{DC1B347B-7541-4B9B-BDF3-57121825A953}"/>
                </a:ext>
              </a:extLst>
            </p:cNvPr>
            <p:cNvSpPr/>
            <p:nvPr/>
          </p:nvSpPr>
          <p:spPr>
            <a:xfrm>
              <a:off x="4156633" y="444768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9" name="Flowchart: Connector 118">
              <a:extLst>
                <a:ext uri="{FF2B5EF4-FFF2-40B4-BE49-F238E27FC236}">
                  <a16:creationId xmlns:a16="http://schemas.microsoft.com/office/drawing/2014/main" id="{16840A37-8DB2-45CD-9973-7D1603F2C178}"/>
                </a:ext>
              </a:extLst>
            </p:cNvPr>
            <p:cNvSpPr/>
            <p:nvPr/>
          </p:nvSpPr>
          <p:spPr>
            <a:xfrm>
              <a:off x="4148307" y="323955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23" name="Flowchart: Connector 122">
              <a:extLst>
                <a:ext uri="{FF2B5EF4-FFF2-40B4-BE49-F238E27FC236}">
                  <a16:creationId xmlns:a16="http://schemas.microsoft.com/office/drawing/2014/main" id="{5E6BE271-4A0F-4ED3-8BFC-CC815A2230FD}"/>
                </a:ext>
              </a:extLst>
            </p:cNvPr>
            <p:cNvSpPr/>
            <p:nvPr/>
          </p:nvSpPr>
          <p:spPr>
            <a:xfrm>
              <a:off x="3753325" y="2615790"/>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9" name="Flowchart: Connector 98">
              <a:extLst>
                <a:ext uri="{FF2B5EF4-FFF2-40B4-BE49-F238E27FC236}">
                  <a16:creationId xmlns:a16="http://schemas.microsoft.com/office/drawing/2014/main" id="{D213D496-652E-4071-9DD3-0C66B974472D}"/>
                </a:ext>
              </a:extLst>
            </p:cNvPr>
            <p:cNvSpPr/>
            <p:nvPr/>
          </p:nvSpPr>
          <p:spPr>
            <a:xfrm>
              <a:off x="4413865" y="2624124"/>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6" name="Flowchart: Connector 85">
              <a:extLst>
                <a:ext uri="{FF2B5EF4-FFF2-40B4-BE49-F238E27FC236}">
                  <a16:creationId xmlns:a16="http://schemas.microsoft.com/office/drawing/2014/main" id="{75F5876A-749F-4542-A5B6-3481B7ED07CA}"/>
                </a:ext>
              </a:extLst>
            </p:cNvPr>
            <p:cNvSpPr/>
            <p:nvPr/>
          </p:nvSpPr>
          <p:spPr>
            <a:xfrm>
              <a:off x="4915674" y="3803798"/>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6" name="Flowchart: Connector 105">
              <a:extLst>
                <a:ext uri="{FF2B5EF4-FFF2-40B4-BE49-F238E27FC236}">
                  <a16:creationId xmlns:a16="http://schemas.microsoft.com/office/drawing/2014/main" id="{7B4EFD6D-479B-4630-97CE-5B2B257C5B96}"/>
                </a:ext>
              </a:extLst>
            </p:cNvPr>
            <p:cNvSpPr/>
            <p:nvPr/>
          </p:nvSpPr>
          <p:spPr>
            <a:xfrm>
              <a:off x="4769602" y="4697263"/>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5" name="Flowchart: Connector 104">
              <a:extLst>
                <a:ext uri="{FF2B5EF4-FFF2-40B4-BE49-F238E27FC236}">
                  <a16:creationId xmlns:a16="http://schemas.microsoft.com/office/drawing/2014/main" id="{84B833DF-3C26-4902-B5CD-8C49397C41A7}"/>
                </a:ext>
              </a:extLst>
            </p:cNvPr>
            <p:cNvSpPr/>
            <p:nvPr/>
          </p:nvSpPr>
          <p:spPr>
            <a:xfrm>
              <a:off x="4553013" y="4317859"/>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7" name="Flowchart: Connector 106">
              <a:extLst>
                <a:ext uri="{FF2B5EF4-FFF2-40B4-BE49-F238E27FC236}">
                  <a16:creationId xmlns:a16="http://schemas.microsoft.com/office/drawing/2014/main" id="{0E000C92-6BBF-4C0D-9D12-C4FFE8D6C456}"/>
                </a:ext>
              </a:extLst>
            </p:cNvPr>
            <p:cNvSpPr/>
            <p:nvPr/>
          </p:nvSpPr>
          <p:spPr>
            <a:xfrm>
              <a:off x="4929004" y="4429424"/>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8" name="Flowchart: Connector 107">
              <a:extLst>
                <a:ext uri="{FF2B5EF4-FFF2-40B4-BE49-F238E27FC236}">
                  <a16:creationId xmlns:a16="http://schemas.microsoft.com/office/drawing/2014/main" id="{2D4047B0-F151-4BF6-B337-56F32BD89D22}"/>
                </a:ext>
              </a:extLst>
            </p:cNvPr>
            <p:cNvSpPr/>
            <p:nvPr/>
          </p:nvSpPr>
          <p:spPr>
            <a:xfrm>
              <a:off x="5127077" y="441936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4" name="Flowchart: Connector 103">
              <a:extLst>
                <a:ext uri="{FF2B5EF4-FFF2-40B4-BE49-F238E27FC236}">
                  <a16:creationId xmlns:a16="http://schemas.microsoft.com/office/drawing/2014/main" id="{F4AD73EE-C048-47E5-AF87-A9FD99B16ECE}"/>
                </a:ext>
              </a:extLst>
            </p:cNvPr>
            <p:cNvSpPr/>
            <p:nvPr/>
          </p:nvSpPr>
          <p:spPr>
            <a:xfrm>
              <a:off x="4340873" y="456913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8" name="Flowchart: Connector 97">
              <a:extLst>
                <a:ext uri="{FF2B5EF4-FFF2-40B4-BE49-F238E27FC236}">
                  <a16:creationId xmlns:a16="http://schemas.microsoft.com/office/drawing/2014/main" id="{E38F90CD-3F38-4F01-92FE-1B85E20A120B}"/>
                </a:ext>
              </a:extLst>
            </p:cNvPr>
            <p:cNvSpPr/>
            <p:nvPr/>
          </p:nvSpPr>
          <p:spPr>
            <a:xfrm>
              <a:off x="6595195" y="2218929"/>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8" name="Flowchart: Connector 87">
              <a:extLst>
                <a:ext uri="{FF2B5EF4-FFF2-40B4-BE49-F238E27FC236}">
                  <a16:creationId xmlns:a16="http://schemas.microsoft.com/office/drawing/2014/main" id="{EE2DF60D-BF9D-4EFA-A405-DAFB2202D099}"/>
                </a:ext>
              </a:extLst>
            </p:cNvPr>
            <p:cNvSpPr/>
            <p:nvPr/>
          </p:nvSpPr>
          <p:spPr>
            <a:xfrm>
              <a:off x="5712773" y="2429444"/>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0" name="Flowchart: Connector 89">
              <a:extLst>
                <a:ext uri="{FF2B5EF4-FFF2-40B4-BE49-F238E27FC236}">
                  <a16:creationId xmlns:a16="http://schemas.microsoft.com/office/drawing/2014/main" id="{FAEA2C62-EAE9-4158-992A-D2D9EA26E569}"/>
                </a:ext>
              </a:extLst>
            </p:cNvPr>
            <p:cNvSpPr/>
            <p:nvPr/>
          </p:nvSpPr>
          <p:spPr>
            <a:xfrm>
              <a:off x="5522939" y="171918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9" name="Flowchart: Connector 88">
              <a:extLst>
                <a:ext uri="{FF2B5EF4-FFF2-40B4-BE49-F238E27FC236}">
                  <a16:creationId xmlns:a16="http://schemas.microsoft.com/office/drawing/2014/main" id="{85D5873F-876B-4185-9369-B3ED09500D9A}"/>
                </a:ext>
              </a:extLst>
            </p:cNvPr>
            <p:cNvSpPr/>
            <p:nvPr/>
          </p:nvSpPr>
          <p:spPr>
            <a:xfrm>
              <a:off x="5796881" y="1914481"/>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1" name="Flowchart: Connector 90">
              <a:extLst>
                <a:ext uri="{FF2B5EF4-FFF2-40B4-BE49-F238E27FC236}">
                  <a16:creationId xmlns:a16="http://schemas.microsoft.com/office/drawing/2014/main" id="{B3D6B223-DB1D-49FD-8C92-ECC1E59C8708}"/>
                </a:ext>
              </a:extLst>
            </p:cNvPr>
            <p:cNvSpPr/>
            <p:nvPr/>
          </p:nvSpPr>
          <p:spPr>
            <a:xfrm>
              <a:off x="5295519" y="1382471"/>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2" name="Flowchart: Connector 91">
              <a:extLst>
                <a:ext uri="{FF2B5EF4-FFF2-40B4-BE49-F238E27FC236}">
                  <a16:creationId xmlns:a16="http://schemas.microsoft.com/office/drawing/2014/main" id="{EC7BA9FB-515B-4E22-BA3B-E722CE5EBD90}"/>
                </a:ext>
              </a:extLst>
            </p:cNvPr>
            <p:cNvSpPr/>
            <p:nvPr/>
          </p:nvSpPr>
          <p:spPr>
            <a:xfrm>
              <a:off x="4874576" y="1480733"/>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3" name="Flowchart: Connector 92">
              <a:extLst>
                <a:ext uri="{FF2B5EF4-FFF2-40B4-BE49-F238E27FC236}">
                  <a16:creationId xmlns:a16="http://schemas.microsoft.com/office/drawing/2014/main" id="{7D663AFB-529E-4503-96B7-11FA92A63AA6}"/>
                </a:ext>
              </a:extLst>
            </p:cNvPr>
            <p:cNvSpPr/>
            <p:nvPr/>
          </p:nvSpPr>
          <p:spPr>
            <a:xfrm>
              <a:off x="4550023" y="1230408"/>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grpSp>
      <p:grpSp>
        <p:nvGrpSpPr>
          <p:cNvPr id="273" name="Group 272">
            <a:extLst>
              <a:ext uri="{FF2B5EF4-FFF2-40B4-BE49-F238E27FC236}">
                <a16:creationId xmlns:a16="http://schemas.microsoft.com/office/drawing/2014/main" id="{0E1B4FE0-E8D8-45FE-A797-A0484120FC13}"/>
              </a:ext>
            </a:extLst>
          </p:cNvPr>
          <p:cNvGrpSpPr/>
          <p:nvPr/>
        </p:nvGrpSpPr>
        <p:grpSpPr>
          <a:xfrm>
            <a:off x="345056" y="-7603"/>
            <a:ext cx="2506428" cy="4216539"/>
            <a:chOff x="10159377" y="1114644"/>
            <a:chExt cx="2506428" cy="4216539"/>
          </a:xfrm>
        </p:grpSpPr>
        <p:sp>
          <p:nvSpPr>
            <p:cNvPr id="274" name="TextBox 273">
              <a:extLst>
                <a:ext uri="{FF2B5EF4-FFF2-40B4-BE49-F238E27FC236}">
                  <a16:creationId xmlns:a16="http://schemas.microsoft.com/office/drawing/2014/main" id="{56FEE9E8-A99A-4417-97BA-5E0B8E601CA3}"/>
                </a:ext>
              </a:extLst>
            </p:cNvPr>
            <p:cNvSpPr txBox="1"/>
            <p:nvPr/>
          </p:nvSpPr>
          <p:spPr>
            <a:xfrm>
              <a:off x="10159377" y="1114644"/>
              <a:ext cx="2506428" cy="4216539"/>
            </a:xfrm>
            <a:prstGeom prst="rect">
              <a:avLst/>
            </a:prstGeom>
            <a:solidFill>
              <a:schemeClr val="tx1"/>
            </a:solidFill>
          </p:spPr>
          <p:txBody>
            <a:bodyPr wrap="square" lIns="252000" rIns="180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GB" sz="2400" dirty="0">
                  <a:solidFill>
                    <a:prstClr val="white"/>
                  </a:solidFill>
                  <a:latin typeface="WWF" pitchFamily="50" charset="0"/>
                </a:rPr>
                <a:t>BIDEFORD TO FORELAND POINT SAC</a:t>
              </a:r>
              <a:endParaRPr kumimoji="0" lang="en-GB" sz="9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Responses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Criteria number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No response</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Mean score</a:t>
              </a:r>
              <a:endPar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≥50% unsure</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Set up</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Plans &amp; management </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Involving people</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Decision making</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Resources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Monitoring</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Results</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WWF" pitchFamily="50" charset="0"/>
                <a:ea typeface="+mn-ea"/>
                <a:cs typeface="+mn-cs"/>
              </a:endParaRPr>
            </a:p>
          </p:txBody>
        </p:sp>
        <p:sp>
          <p:nvSpPr>
            <p:cNvPr id="275" name="Flowchart: Connector 274">
              <a:extLst>
                <a:ext uri="{FF2B5EF4-FFF2-40B4-BE49-F238E27FC236}">
                  <a16:creationId xmlns:a16="http://schemas.microsoft.com/office/drawing/2014/main" id="{7FF0CD63-C1A3-46B4-91D1-175B54D2AAF7}"/>
                </a:ext>
              </a:extLst>
            </p:cNvPr>
            <p:cNvSpPr/>
            <p:nvPr/>
          </p:nvSpPr>
          <p:spPr>
            <a:xfrm>
              <a:off x="10392539" y="3214563"/>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276" name="Flowchart: Connector 275">
              <a:extLst>
                <a:ext uri="{FF2B5EF4-FFF2-40B4-BE49-F238E27FC236}">
                  <a16:creationId xmlns:a16="http://schemas.microsoft.com/office/drawing/2014/main" id="{824A21F7-EDFD-44A6-B26A-AA8229BE6629}"/>
                </a:ext>
              </a:extLst>
            </p:cNvPr>
            <p:cNvSpPr/>
            <p:nvPr/>
          </p:nvSpPr>
          <p:spPr>
            <a:xfrm>
              <a:off x="10396119" y="298600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277" name="Rectangle 276">
              <a:extLst>
                <a:ext uri="{FF2B5EF4-FFF2-40B4-BE49-F238E27FC236}">
                  <a16:creationId xmlns:a16="http://schemas.microsoft.com/office/drawing/2014/main" id="{BF4815CA-59B5-4034-A1B5-64E388229AED}"/>
                </a:ext>
              </a:extLst>
            </p:cNvPr>
            <p:cNvSpPr/>
            <p:nvPr/>
          </p:nvSpPr>
          <p:spPr>
            <a:xfrm>
              <a:off x="10317106" y="2662222"/>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lumMod val="65000"/>
                    </a:schemeClr>
                  </a:solidFill>
                  <a:effectLst/>
                  <a:uLnTx/>
                  <a:uFillTx/>
                  <a:latin typeface="WWF" pitchFamily="50" charset="0"/>
                  <a:ea typeface="+mn-ea"/>
                  <a:cs typeface="+mn-cs"/>
                </a:rPr>
                <a:t>1</a:t>
              </a:r>
            </a:p>
          </p:txBody>
        </p:sp>
        <p:sp>
          <p:nvSpPr>
            <p:cNvPr id="278" name="Rectangle 277">
              <a:extLst>
                <a:ext uri="{FF2B5EF4-FFF2-40B4-BE49-F238E27FC236}">
                  <a16:creationId xmlns:a16="http://schemas.microsoft.com/office/drawing/2014/main" id="{2FF102B3-4A40-4E46-9BE4-BB8B46234A49}"/>
                </a:ext>
              </a:extLst>
            </p:cNvPr>
            <p:cNvSpPr/>
            <p:nvPr/>
          </p:nvSpPr>
          <p:spPr>
            <a:xfrm>
              <a:off x="10322684" y="2459141"/>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WWF" pitchFamily="50" charset="0"/>
                  <a:ea typeface="+mn-ea"/>
                  <a:cs typeface="+mn-cs"/>
                </a:rPr>
                <a:t>1</a:t>
              </a:r>
            </a:p>
          </p:txBody>
        </p:sp>
        <p:sp>
          <p:nvSpPr>
            <p:cNvPr id="279" name="Rectangle 278">
              <a:extLst>
                <a:ext uri="{FF2B5EF4-FFF2-40B4-BE49-F238E27FC236}">
                  <a16:creationId xmlns:a16="http://schemas.microsoft.com/office/drawing/2014/main" id="{04A80AEB-4EE8-450E-902B-F7E786FF7AC1}"/>
                </a:ext>
              </a:extLst>
            </p:cNvPr>
            <p:cNvSpPr/>
            <p:nvPr/>
          </p:nvSpPr>
          <p:spPr>
            <a:xfrm>
              <a:off x="10281840" y="2237869"/>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WWF" pitchFamily="50" charset="0"/>
                </a:rPr>
                <a:t>12</a:t>
              </a:r>
            </a:p>
          </p:txBody>
        </p:sp>
      </p:grpSp>
      <p:grpSp>
        <p:nvGrpSpPr>
          <p:cNvPr id="2" name="Group 1">
            <a:extLst>
              <a:ext uri="{FF2B5EF4-FFF2-40B4-BE49-F238E27FC236}">
                <a16:creationId xmlns:a16="http://schemas.microsoft.com/office/drawing/2014/main" id="{78B83981-B3FB-4915-B83A-4BAC834DF10C}"/>
              </a:ext>
            </a:extLst>
          </p:cNvPr>
          <p:cNvGrpSpPr/>
          <p:nvPr/>
        </p:nvGrpSpPr>
        <p:grpSpPr>
          <a:xfrm>
            <a:off x="447637" y="2453478"/>
            <a:ext cx="405688" cy="1522737"/>
            <a:chOff x="375159" y="4715265"/>
            <a:chExt cx="405688" cy="1522737"/>
          </a:xfrm>
        </p:grpSpPr>
        <p:sp>
          <p:nvSpPr>
            <p:cNvPr id="266" name="Rectangle 265">
              <a:extLst>
                <a:ext uri="{FF2B5EF4-FFF2-40B4-BE49-F238E27FC236}">
                  <a16:creationId xmlns:a16="http://schemas.microsoft.com/office/drawing/2014/main" id="{C7E94F86-64B3-482B-9CC9-1A592CA51670}"/>
                </a:ext>
              </a:extLst>
            </p:cNvPr>
            <p:cNvSpPr/>
            <p:nvPr/>
          </p:nvSpPr>
          <p:spPr>
            <a:xfrm>
              <a:off x="379209" y="4715265"/>
              <a:ext cx="401637" cy="178775"/>
            </a:xfrm>
            <a:prstGeom prst="rect">
              <a:avLst/>
            </a:prstGeom>
            <a:solidFill>
              <a:srgbClr val="85A0D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7" name="Rectangle 266">
              <a:extLst>
                <a:ext uri="{FF2B5EF4-FFF2-40B4-BE49-F238E27FC236}">
                  <a16:creationId xmlns:a16="http://schemas.microsoft.com/office/drawing/2014/main" id="{3611F1C7-1D3F-44F8-825D-7574C27691A9}"/>
                </a:ext>
              </a:extLst>
            </p:cNvPr>
            <p:cNvSpPr/>
            <p:nvPr/>
          </p:nvSpPr>
          <p:spPr>
            <a:xfrm>
              <a:off x="379210" y="4939877"/>
              <a:ext cx="401637" cy="178775"/>
            </a:xfrm>
            <a:prstGeom prst="rect">
              <a:avLst/>
            </a:prstGeom>
            <a:solidFill>
              <a:srgbClr val="92AC4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8" name="Rectangle 267">
              <a:extLst>
                <a:ext uri="{FF2B5EF4-FFF2-40B4-BE49-F238E27FC236}">
                  <a16:creationId xmlns:a16="http://schemas.microsoft.com/office/drawing/2014/main" id="{45AF036F-7FEF-45F6-A00E-40955B4F1936}"/>
                </a:ext>
              </a:extLst>
            </p:cNvPr>
            <p:cNvSpPr/>
            <p:nvPr/>
          </p:nvSpPr>
          <p:spPr>
            <a:xfrm>
              <a:off x="379209" y="6059227"/>
              <a:ext cx="401637" cy="178775"/>
            </a:xfrm>
            <a:prstGeom prst="rect">
              <a:avLst/>
            </a:prstGeom>
            <a:solidFill>
              <a:srgbClr val="0C61A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9" name="Rectangle 268">
              <a:extLst>
                <a:ext uri="{FF2B5EF4-FFF2-40B4-BE49-F238E27FC236}">
                  <a16:creationId xmlns:a16="http://schemas.microsoft.com/office/drawing/2014/main" id="{E7974F72-FAED-4DEE-AEF0-7CD1AF7B6A00}"/>
                </a:ext>
              </a:extLst>
            </p:cNvPr>
            <p:cNvSpPr/>
            <p:nvPr/>
          </p:nvSpPr>
          <p:spPr>
            <a:xfrm>
              <a:off x="375159" y="5169359"/>
              <a:ext cx="401637" cy="178775"/>
            </a:xfrm>
            <a:prstGeom prst="rect">
              <a:avLst/>
            </a:prstGeom>
            <a:solidFill>
              <a:srgbClr val="6DB05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0" name="Rectangle 269">
              <a:extLst>
                <a:ext uri="{FF2B5EF4-FFF2-40B4-BE49-F238E27FC236}">
                  <a16:creationId xmlns:a16="http://schemas.microsoft.com/office/drawing/2014/main" id="{19674447-2352-4507-812F-27503C5FE809}"/>
                </a:ext>
              </a:extLst>
            </p:cNvPr>
            <p:cNvSpPr/>
            <p:nvPr/>
          </p:nvSpPr>
          <p:spPr>
            <a:xfrm>
              <a:off x="379209" y="5388703"/>
              <a:ext cx="401637" cy="178775"/>
            </a:xfrm>
            <a:prstGeom prst="rect">
              <a:avLst/>
            </a:prstGeom>
            <a:solidFill>
              <a:srgbClr val="0DB78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1" name="Rectangle 270">
              <a:extLst>
                <a:ext uri="{FF2B5EF4-FFF2-40B4-BE49-F238E27FC236}">
                  <a16:creationId xmlns:a16="http://schemas.microsoft.com/office/drawing/2014/main" id="{C756070E-7E06-449A-A921-5765349D03F7}"/>
                </a:ext>
              </a:extLst>
            </p:cNvPr>
            <p:cNvSpPr/>
            <p:nvPr/>
          </p:nvSpPr>
          <p:spPr>
            <a:xfrm>
              <a:off x="379209" y="5616169"/>
              <a:ext cx="401637" cy="178775"/>
            </a:xfrm>
            <a:prstGeom prst="rect">
              <a:avLst/>
            </a:prstGeom>
            <a:solidFill>
              <a:srgbClr val="08B8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2" name="Rectangle 271">
              <a:extLst>
                <a:ext uri="{FF2B5EF4-FFF2-40B4-BE49-F238E27FC236}">
                  <a16:creationId xmlns:a16="http://schemas.microsoft.com/office/drawing/2014/main" id="{49F664F7-625E-4E3E-818E-1A9997D1882B}"/>
                </a:ext>
              </a:extLst>
            </p:cNvPr>
            <p:cNvSpPr/>
            <p:nvPr/>
          </p:nvSpPr>
          <p:spPr>
            <a:xfrm>
              <a:off x="379209" y="5835468"/>
              <a:ext cx="401637" cy="178775"/>
            </a:xfrm>
            <a:prstGeom prst="rect">
              <a:avLst/>
            </a:prstGeom>
            <a:solidFill>
              <a:srgbClr val="008B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8" name="Group 167">
            <a:extLst>
              <a:ext uri="{FF2B5EF4-FFF2-40B4-BE49-F238E27FC236}">
                <a16:creationId xmlns:a16="http://schemas.microsoft.com/office/drawing/2014/main" id="{A2506F91-D757-443A-924E-7CF09E22C1FD}"/>
              </a:ext>
            </a:extLst>
          </p:cNvPr>
          <p:cNvGrpSpPr/>
          <p:nvPr/>
        </p:nvGrpSpPr>
        <p:grpSpPr>
          <a:xfrm>
            <a:off x="9601801" y="0"/>
            <a:ext cx="2364499" cy="4016484"/>
            <a:chOff x="452660" y="1622323"/>
            <a:chExt cx="2364499" cy="4016484"/>
          </a:xfrm>
        </p:grpSpPr>
        <p:sp>
          <p:nvSpPr>
            <p:cNvPr id="169" name="TextBox 168">
              <a:extLst>
                <a:ext uri="{FF2B5EF4-FFF2-40B4-BE49-F238E27FC236}">
                  <a16:creationId xmlns:a16="http://schemas.microsoft.com/office/drawing/2014/main" id="{45255121-DAD1-4410-8174-9A8FB9B798D4}"/>
                </a:ext>
              </a:extLst>
            </p:cNvPr>
            <p:cNvSpPr txBox="1"/>
            <p:nvPr/>
          </p:nvSpPr>
          <p:spPr>
            <a:xfrm>
              <a:off x="452660" y="1622323"/>
              <a:ext cx="2364499" cy="4016484"/>
            </a:xfrm>
            <a:prstGeom prst="rect">
              <a:avLst/>
            </a:prstGeom>
            <a:solidFill>
              <a:schemeClr val="tx1"/>
            </a:solidFill>
          </p:spPr>
          <p:txBody>
            <a:bodyPr wrap="square" lIns="252000" rIns="180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WWF" pitchFamily="50" charset="0"/>
                <a:ea typeface="+mn-ea"/>
                <a:cs typeface="+mn-cs"/>
              </a:endParaRPr>
            </a:p>
            <a:p>
              <a:pPr lvl="0" algn="r">
                <a:defRPr/>
              </a:pPr>
              <a:r>
                <a:rPr lang="en-GB" sz="2400" dirty="0">
                  <a:solidFill>
                    <a:prstClr val="white"/>
                  </a:solidFill>
                  <a:latin typeface="WWF" pitchFamily="50" charset="0"/>
                </a:rPr>
                <a:t>BIDEFORD TO FORELAND POINT MCZ</a:t>
              </a:r>
            </a:p>
            <a:p>
              <a:pPr lvl="0" algn="r">
                <a:defRPr/>
              </a:pPr>
              <a:endParaRPr lang="en-GB" sz="900" dirty="0">
                <a:solidFill>
                  <a:prstClr val="white"/>
                </a:solidFill>
                <a:latin typeface="WWF" pitchFamily="50"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4400" dirty="0">
                  <a:solidFill>
                    <a:schemeClr val="bg1"/>
                  </a:solidFill>
                  <a:latin typeface="Georgia" panose="02040502050405020303" pitchFamily="18" charset="0"/>
                </a:rPr>
                <a:t>34</a:t>
              </a:r>
              <a:r>
                <a:rPr kumimoji="0" lang="en-GB" sz="4400" b="0" i="0" u="none" strike="noStrike" kern="1200" cap="none" spc="0" normalizeH="0" baseline="0" noProof="0" dirty="0">
                  <a:ln>
                    <a:noFill/>
                  </a:ln>
                  <a:solidFill>
                    <a:schemeClr val="bg1"/>
                  </a:solidFill>
                  <a:effectLst/>
                  <a:uLnTx/>
                  <a:uFillTx/>
                  <a:latin typeface="Georgia" panose="02040502050405020303" pitchFamily="18" charset="0"/>
                  <a:ea typeface="+mn-ea"/>
                  <a:cs typeface="+mn-cs"/>
                </a:rPr>
                <a:t>%</a:t>
              </a: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Creation</a:t>
              </a: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Pioneer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 </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Self-sufficient</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WWF" pitchFamily="50" charset="0"/>
                <a:ea typeface="+mn-ea"/>
                <a:cs typeface="+mn-cs"/>
              </a:endParaRPr>
            </a:p>
          </p:txBody>
        </p:sp>
        <p:grpSp>
          <p:nvGrpSpPr>
            <p:cNvPr id="175" name="Group 174">
              <a:extLst>
                <a:ext uri="{FF2B5EF4-FFF2-40B4-BE49-F238E27FC236}">
                  <a16:creationId xmlns:a16="http://schemas.microsoft.com/office/drawing/2014/main" id="{89C7DC1C-8B13-4E9F-A0F2-EE15F8C66EFB}"/>
                </a:ext>
              </a:extLst>
            </p:cNvPr>
            <p:cNvGrpSpPr/>
            <p:nvPr/>
          </p:nvGrpSpPr>
          <p:grpSpPr>
            <a:xfrm>
              <a:off x="656225" y="5021284"/>
              <a:ext cx="620745" cy="320289"/>
              <a:chOff x="4334496" y="2295036"/>
              <a:chExt cx="493802" cy="178776"/>
            </a:xfrm>
          </p:grpSpPr>
          <p:sp>
            <p:nvSpPr>
              <p:cNvPr id="213" name="Rectangle 212">
                <a:extLst>
                  <a:ext uri="{FF2B5EF4-FFF2-40B4-BE49-F238E27FC236}">
                    <a16:creationId xmlns:a16="http://schemas.microsoft.com/office/drawing/2014/main" id="{C49FB796-237C-4AFD-B839-D7707E462058}"/>
                  </a:ext>
                </a:extLst>
              </p:cNvPr>
              <p:cNvSpPr/>
              <p:nvPr/>
            </p:nvSpPr>
            <p:spPr>
              <a:xfrm>
                <a:off x="4334496" y="2295036"/>
                <a:ext cx="493802"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5" name="Rectangle 214">
                <a:extLst>
                  <a:ext uri="{FF2B5EF4-FFF2-40B4-BE49-F238E27FC236}">
                    <a16:creationId xmlns:a16="http://schemas.microsoft.com/office/drawing/2014/main" id="{8C5582BA-6085-486B-B96C-1D1CEE4FB0C3}"/>
                  </a:ext>
                </a:extLst>
              </p:cNvPr>
              <p:cNvSpPr/>
              <p:nvPr/>
            </p:nvSpPr>
            <p:spPr>
              <a:xfrm>
                <a:off x="4334496" y="2295037"/>
                <a:ext cx="493802" cy="178775"/>
              </a:xfrm>
              <a:prstGeom prst="rect">
                <a:avLst/>
              </a:prstGeom>
              <a:solidFill>
                <a:srgbClr val="006666">
                  <a:alpha val="29804"/>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6" name="Group 175">
              <a:extLst>
                <a:ext uri="{FF2B5EF4-FFF2-40B4-BE49-F238E27FC236}">
                  <a16:creationId xmlns:a16="http://schemas.microsoft.com/office/drawing/2014/main" id="{1982BB90-8955-4EFE-A3C7-1075CD9C0B9E}"/>
                </a:ext>
              </a:extLst>
            </p:cNvPr>
            <p:cNvGrpSpPr/>
            <p:nvPr/>
          </p:nvGrpSpPr>
          <p:grpSpPr>
            <a:xfrm>
              <a:off x="656225" y="4608874"/>
              <a:ext cx="620746" cy="320287"/>
              <a:chOff x="4518469" y="1721388"/>
              <a:chExt cx="493803" cy="178775"/>
            </a:xfrm>
          </p:grpSpPr>
          <p:sp>
            <p:nvSpPr>
              <p:cNvPr id="202" name="Rectangle 201">
                <a:extLst>
                  <a:ext uri="{FF2B5EF4-FFF2-40B4-BE49-F238E27FC236}">
                    <a16:creationId xmlns:a16="http://schemas.microsoft.com/office/drawing/2014/main" id="{B0684FA1-C4D0-44FB-B9F3-283BE49DFE48}"/>
                  </a:ext>
                </a:extLst>
              </p:cNvPr>
              <p:cNvSpPr/>
              <p:nvPr/>
            </p:nvSpPr>
            <p:spPr>
              <a:xfrm>
                <a:off x="4518469" y="1721388"/>
                <a:ext cx="493803"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9" name="Rectangle 208">
                <a:extLst>
                  <a:ext uri="{FF2B5EF4-FFF2-40B4-BE49-F238E27FC236}">
                    <a16:creationId xmlns:a16="http://schemas.microsoft.com/office/drawing/2014/main" id="{392A24F1-A3AC-4804-B600-E973CFF4C71F}"/>
                  </a:ext>
                </a:extLst>
              </p:cNvPr>
              <p:cNvSpPr/>
              <p:nvPr/>
            </p:nvSpPr>
            <p:spPr>
              <a:xfrm>
                <a:off x="4518469" y="1721388"/>
                <a:ext cx="493803" cy="178775"/>
              </a:xfrm>
              <a:prstGeom prst="rect">
                <a:avLst/>
              </a:prstGeom>
              <a:solidFill>
                <a:srgbClr val="66FF9B">
                  <a:alpha val="2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7" name="Group 176">
              <a:extLst>
                <a:ext uri="{FF2B5EF4-FFF2-40B4-BE49-F238E27FC236}">
                  <a16:creationId xmlns:a16="http://schemas.microsoft.com/office/drawing/2014/main" id="{1E91823E-F45B-407C-A16D-1527A0B29DD8}"/>
                </a:ext>
              </a:extLst>
            </p:cNvPr>
            <p:cNvGrpSpPr/>
            <p:nvPr/>
          </p:nvGrpSpPr>
          <p:grpSpPr>
            <a:xfrm>
              <a:off x="656225" y="4186922"/>
              <a:ext cx="620745" cy="320287"/>
              <a:chOff x="3852838" y="2393284"/>
              <a:chExt cx="493802" cy="178775"/>
            </a:xfrm>
          </p:grpSpPr>
          <p:sp>
            <p:nvSpPr>
              <p:cNvPr id="178" name="Rectangle 177">
                <a:extLst>
                  <a:ext uri="{FF2B5EF4-FFF2-40B4-BE49-F238E27FC236}">
                    <a16:creationId xmlns:a16="http://schemas.microsoft.com/office/drawing/2014/main" id="{7A59DE9E-030D-4ECE-8372-A0A1EE49CAFA}"/>
                  </a:ext>
                </a:extLst>
              </p:cNvPr>
              <p:cNvSpPr/>
              <p:nvPr/>
            </p:nvSpPr>
            <p:spPr>
              <a:xfrm>
                <a:off x="3852838" y="2393284"/>
                <a:ext cx="493802"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3" name="Rectangle 182">
                <a:extLst>
                  <a:ext uri="{FF2B5EF4-FFF2-40B4-BE49-F238E27FC236}">
                    <a16:creationId xmlns:a16="http://schemas.microsoft.com/office/drawing/2014/main" id="{991296A6-9F38-4BBA-8BD9-C5B6A757D8B3}"/>
                  </a:ext>
                </a:extLst>
              </p:cNvPr>
              <p:cNvSpPr/>
              <p:nvPr/>
            </p:nvSpPr>
            <p:spPr>
              <a:xfrm>
                <a:off x="3852838" y="2393284"/>
                <a:ext cx="493802" cy="178775"/>
              </a:xfrm>
              <a:prstGeom prst="rect">
                <a:avLst/>
              </a:prstGeom>
              <a:solidFill>
                <a:srgbClr val="CCFFCC">
                  <a:alpha val="29804"/>
                </a:srgb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Tree>
    <p:extLst>
      <p:ext uri="{BB962C8B-B14F-4D97-AF65-F5344CB8AC3E}">
        <p14:creationId xmlns:p14="http://schemas.microsoft.com/office/powerpoint/2010/main" val="26999423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Do you have any thoughts or ideas on how we could achieve better results?</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C61A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RESULTS</a:t>
            </a:r>
          </a:p>
        </p:txBody>
      </p:sp>
      <p:sp>
        <p:nvSpPr>
          <p:cNvPr id="3" name="Rectangle 2">
            <a:extLst>
              <a:ext uri="{FF2B5EF4-FFF2-40B4-BE49-F238E27FC236}">
                <a16:creationId xmlns:a16="http://schemas.microsoft.com/office/drawing/2014/main" id="{6330B378-817A-4357-B42E-95C697DB8632}"/>
              </a:ext>
            </a:extLst>
          </p:cNvPr>
          <p:cNvSpPr/>
          <p:nvPr/>
        </p:nvSpPr>
        <p:spPr>
          <a:xfrm>
            <a:off x="3713769" y="4178068"/>
            <a:ext cx="7080098" cy="923330"/>
          </a:xfrm>
          <a:prstGeom prst="rect">
            <a:avLst/>
          </a:prstGeom>
        </p:spPr>
        <p:txBody>
          <a:bodyPr wrap="square">
            <a:spAutoFit/>
          </a:bodyPr>
          <a:lstStyle/>
          <a:p>
            <a:r>
              <a:rPr lang="en-GB" i="1" dirty="0">
                <a:latin typeface="+mj-lt"/>
              </a:rPr>
              <a:t>“The questions are comprehensive and cover a large range of aspects, so to collate a good overall picture will require participation by a range of organisational representatives.”</a:t>
            </a:r>
          </a:p>
        </p:txBody>
      </p:sp>
      <p:sp>
        <p:nvSpPr>
          <p:cNvPr id="4" name="Rectangle 3">
            <a:extLst>
              <a:ext uri="{FF2B5EF4-FFF2-40B4-BE49-F238E27FC236}">
                <a16:creationId xmlns:a16="http://schemas.microsoft.com/office/drawing/2014/main" id="{88BBCC48-3B59-45E1-85C7-9E994E13E2C3}"/>
              </a:ext>
            </a:extLst>
          </p:cNvPr>
          <p:cNvSpPr/>
          <p:nvPr/>
        </p:nvSpPr>
        <p:spPr>
          <a:xfrm>
            <a:off x="5271246" y="5225695"/>
            <a:ext cx="4359591" cy="369332"/>
          </a:xfrm>
          <a:prstGeom prst="rect">
            <a:avLst/>
          </a:prstGeom>
        </p:spPr>
        <p:txBody>
          <a:bodyPr wrap="none">
            <a:spAutoFit/>
          </a:bodyPr>
          <a:lstStyle/>
          <a:p>
            <a:r>
              <a:rPr lang="en-GB" i="1" dirty="0">
                <a:latin typeface="+mj-lt"/>
              </a:rPr>
              <a:t>“Yes start work on the MPA and publicise it.”</a:t>
            </a:r>
          </a:p>
        </p:txBody>
      </p:sp>
      <p:sp>
        <p:nvSpPr>
          <p:cNvPr id="5" name="Rectangle 4">
            <a:extLst>
              <a:ext uri="{FF2B5EF4-FFF2-40B4-BE49-F238E27FC236}">
                <a16:creationId xmlns:a16="http://schemas.microsoft.com/office/drawing/2014/main" id="{5FA314F4-FBFF-4F46-8EF1-3630376F7980}"/>
              </a:ext>
            </a:extLst>
          </p:cNvPr>
          <p:cNvSpPr/>
          <p:nvPr/>
        </p:nvSpPr>
        <p:spPr>
          <a:xfrm>
            <a:off x="5908751" y="5719324"/>
            <a:ext cx="6096000" cy="923330"/>
          </a:xfrm>
          <a:prstGeom prst="rect">
            <a:avLst/>
          </a:prstGeom>
        </p:spPr>
        <p:txBody>
          <a:bodyPr>
            <a:spAutoFit/>
          </a:bodyPr>
          <a:lstStyle/>
          <a:p>
            <a:r>
              <a:rPr lang="en-GB" i="1" dirty="0">
                <a:latin typeface="+mj-lt"/>
              </a:rPr>
              <a:t>“Communication regarding value and the success of the MPA is largely undertaken in relation to whether (or not) conservation and management objectives are being achieved.”</a:t>
            </a:r>
          </a:p>
        </p:txBody>
      </p:sp>
      <p:sp>
        <p:nvSpPr>
          <p:cNvPr id="7" name="Rectangle 6">
            <a:extLst>
              <a:ext uri="{FF2B5EF4-FFF2-40B4-BE49-F238E27FC236}">
                <a16:creationId xmlns:a16="http://schemas.microsoft.com/office/drawing/2014/main" id="{8C36519F-86CF-4118-BC80-1165E941B82F}"/>
              </a:ext>
            </a:extLst>
          </p:cNvPr>
          <p:cNvSpPr/>
          <p:nvPr/>
        </p:nvSpPr>
        <p:spPr>
          <a:xfrm>
            <a:off x="1878469" y="1574166"/>
            <a:ext cx="9156278" cy="1754326"/>
          </a:xfrm>
          <a:prstGeom prst="rect">
            <a:avLst/>
          </a:prstGeom>
        </p:spPr>
        <p:txBody>
          <a:bodyPr wrap="square">
            <a:spAutoFit/>
          </a:bodyPr>
          <a:lstStyle/>
          <a:p>
            <a:r>
              <a:rPr lang="en-GB" i="1" dirty="0">
                <a:latin typeface="+mj-lt"/>
              </a:rPr>
              <a:t>“Criteria 31 - there is no </a:t>
            </a:r>
            <a:r>
              <a:rPr lang="en-GB" i="1" dirty="0" err="1">
                <a:latin typeface="+mj-lt"/>
              </a:rPr>
              <a:t>mgt</a:t>
            </a:r>
            <a:r>
              <a:rPr lang="en-GB" i="1" dirty="0">
                <a:latin typeface="+mj-lt"/>
              </a:rPr>
              <a:t> plan and no clear objectives. It is unlikely the site is in favourable condition as it was only recently designated with 'recover' GMAs included.  Criteria 33 - there are no clear objectives. However it has changed some fishing activity (e.g. that affecting spiny lobster) which is an important impact of the designation.  Criteria 34 - this question is unclear - the designation is moving things in a good direction in terms of environmental protection (e.g. limiting take of spiny lobster) although hard to say in terms of broader 'effect’.”</a:t>
            </a:r>
          </a:p>
        </p:txBody>
      </p:sp>
      <p:sp>
        <p:nvSpPr>
          <p:cNvPr id="8" name="Rectangle 7">
            <a:extLst>
              <a:ext uri="{FF2B5EF4-FFF2-40B4-BE49-F238E27FC236}">
                <a16:creationId xmlns:a16="http://schemas.microsoft.com/office/drawing/2014/main" id="{F12EF4CA-5013-4D95-B7C8-2FB1DFEB4F7A}"/>
              </a:ext>
            </a:extLst>
          </p:cNvPr>
          <p:cNvSpPr/>
          <p:nvPr/>
        </p:nvSpPr>
        <p:spPr>
          <a:xfrm>
            <a:off x="2543380" y="3465354"/>
            <a:ext cx="6600620" cy="646331"/>
          </a:xfrm>
          <a:prstGeom prst="rect">
            <a:avLst/>
          </a:prstGeom>
        </p:spPr>
        <p:txBody>
          <a:bodyPr wrap="square">
            <a:spAutoFit/>
          </a:bodyPr>
          <a:lstStyle/>
          <a:p>
            <a:r>
              <a:rPr lang="en-GB" i="1" dirty="0">
                <a:latin typeface="+mj-lt"/>
              </a:rPr>
              <a:t>“Diving in the MPA is as good as it ever was I have noticed no improvement or deterioration in sites dived on an annual basis.”</a:t>
            </a:r>
          </a:p>
        </p:txBody>
      </p:sp>
    </p:spTree>
    <p:extLst>
      <p:ext uri="{BB962C8B-B14F-4D97-AF65-F5344CB8AC3E}">
        <p14:creationId xmlns:p14="http://schemas.microsoft.com/office/powerpoint/2010/main" val="19650206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F8CA6BA-6A45-4BD6-A0F7-0F7A8D31F9FD}"/>
              </a:ext>
            </a:extLst>
          </p:cNvPr>
          <p:cNvSpPr/>
          <p:nvPr/>
        </p:nvSpPr>
        <p:spPr>
          <a:xfrm>
            <a:off x="1" y="0"/>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DF3DFA6E-6347-4200-9036-D5350A0499BB}"/>
              </a:ext>
            </a:extLst>
          </p:cNvPr>
          <p:cNvSpPr>
            <a:spLocks noGrp="1"/>
          </p:cNvSpPr>
          <p:nvPr>
            <p:ph type="ctrTitle"/>
          </p:nvPr>
        </p:nvSpPr>
        <p:spPr>
          <a:xfrm>
            <a:off x="1524001" y="500473"/>
            <a:ext cx="9144000" cy="1307328"/>
          </a:xfrm>
        </p:spPr>
        <p:txBody>
          <a:bodyPr>
            <a:normAutofit/>
          </a:bodyPr>
          <a:lstStyle/>
          <a:p>
            <a:r>
              <a:rPr lang="en-GB" sz="4400" dirty="0">
                <a:solidFill>
                  <a:schemeClr val="bg1"/>
                </a:solidFill>
                <a:latin typeface="WWF" panose="02000000000000000000" pitchFamily="50" charset="0"/>
              </a:rPr>
              <a:t>RESULTS ALSO AVAILABLE FOR:</a:t>
            </a:r>
          </a:p>
        </p:txBody>
      </p:sp>
      <p:sp>
        <p:nvSpPr>
          <p:cNvPr id="3" name="Subtitle 2">
            <a:extLst>
              <a:ext uri="{FF2B5EF4-FFF2-40B4-BE49-F238E27FC236}">
                <a16:creationId xmlns:a16="http://schemas.microsoft.com/office/drawing/2014/main" id="{8EDE768B-5A74-4B1B-A3A4-A63B9A1C4BAB}"/>
              </a:ext>
            </a:extLst>
          </p:cNvPr>
          <p:cNvSpPr>
            <a:spLocks noGrp="1"/>
          </p:cNvSpPr>
          <p:nvPr>
            <p:ph type="subTitle" idx="1"/>
          </p:nvPr>
        </p:nvSpPr>
        <p:spPr>
          <a:xfrm>
            <a:off x="1524000" y="2072640"/>
            <a:ext cx="9296399" cy="3198723"/>
          </a:xfrm>
        </p:spPr>
        <p:txBody>
          <a:bodyPr>
            <a:normAutofit/>
          </a:bodyPr>
          <a:lstStyle/>
          <a:p>
            <a:r>
              <a:rPr lang="en-GB" dirty="0">
                <a:solidFill>
                  <a:schemeClr val="bg1"/>
                </a:solidFill>
                <a:latin typeface="Georgia" panose="02040502050405020303" pitchFamily="18" charset="0"/>
              </a:rPr>
              <a:t>Lundy</a:t>
            </a:r>
          </a:p>
          <a:p>
            <a:r>
              <a:rPr lang="en-GB" dirty="0">
                <a:solidFill>
                  <a:schemeClr val="bg1"/>
                </a:solidFill>
                <a:latin typeface="Georgia" panose="02040502050405020303" pitchFamily="18" charset="0"/>
              </a:rPr>
              <a:t>Bideford to Foreland Point MCZ</a:t>
            </a:r>
          </a:p>
          <a:p>
            <a:r>
              <a:rPr lang="en-GB" dirty="0">
                <a:solidFill>
                  <a:schemeClr val="bg1"/>
                </a:solidFill>
                <a:latin typeface="Georgia" panose="02040502050405020303" pitchFamily="18" charset="0"/>
              </a:rPr>
              <a:t>Bristol Channel Approaches SAC</a:t>
            </a:r>
          </a:p>
          <a:p>
            <a:r>
              <a:rPr lang="en-GB" dirty="0">
                <a:solidFill>
                  <a:schemeClr val="bg1"/>
                </a:solidFill>
                <a:latin typeface="Georgia" panose="02040502050405020303" pitchFamily="18" charset="0"/>
              </a:rPr>
              <a:t>Hartland Point to Tintagel MCZ</a:t>
            </a:r>
          </a:p>
          <a:p>
            <a:r>
              <a:rPr lang="en-GB" dirty="0">
                <a:solidFill>
                  <a:schemeClr val="bg1"/>
                </a:solidFill>
                <a:latin typeface="Georgia" panose="02040502050405020303" pitchFamily="18" charset="0"/>
              </a:rPr>
              <a:t>Taw-Torridge Estuary</a:t>
            </a:r>
          </a:p>
          <a:p>
            <a:endParaRPr lang="en-GB" dirty="0">
              <a:solidFill>
                <a:schemeClr val="bg1"/>
              </a:solidFill>
              <a:latin typeface="Georgia" panose="02040502050405020303" pitchFamily="18" charset="0"/>
            </a:endParaRPr>
          </a:p>
          <a:p>
            <a:r>
              <a:rPr lang="en-GB" dirty="0">
                <a:solidFill>
                  <a:schemeClr val="bg1"/>
                </a:solidFill>
                <a:latin typeface="Georgia" panose="02040502050405020303" pitchFamily="18" charset="0"/>
              </a:rPr>
              <a:t>Link to </a:t>
            </a:r>
            <a:r>
              <a:rPr lang="en-GB" dirty="0">
                <a:solidFill>
                  <a:schemeClr val="bg1"/>
                </a:solidFill>
                <a:latin typeface="Georgia" panose="02040502050405020303" pitchFamily="18" charset="0"/>
                <a:hlinkClick r:id="rId3"/>
              </a:rPr>
              <a:t>Compass Pilot Report for North Devon</a:t>
            </a:r>
            <a:endParaRPr lang="en-GB" dirty="0">
              <a:solidFill>
                <a:schemeClr val="bg1"/>
              </a:solidFill>
              <a:latin typeface="Georgia" panose="02040502050405020303" pitchFamily="18" charset="0"/>
            </a:endParaRPr>
          </a:p>
        </p:txBody>
      </p:sp>
      <p:sp>
        <p:nvSpPr>
          <p:cNvPr id="5" name="Rectangle 4">
            <a:extLst>
              <a:ext uri="{FF2B5EF4-FFF2-40B4-BE49-F238E27FC236}">
                <a16:creationId xmlns:a16="http://schemas.microsoft.com/office/drawing/2014/main" id="{9136C932-5CF5-4E1D-981D-4C2F7C3309AE}"/>
              </a:ext>
            </a:extLst>
          </p:cNvPr>
          <p:cNvSpPr/>
          <p:nvPr/>
        </p:nvSpPr>
        <p:spPr>
          <a:xfrm>
            <a:off x="4450081" y="5789811"/>
            <a:ext cx="3291840" cy="646331"/>
          </a:xfrm>
          <a:prstGeom prst="rect">
            <a:avLst/>
          </a:prstGeom>
        </p:spPr>
        <p:txBody>
          <a:bodyPr wrap="square">
            <a:spAutoFit/>
          </a:bodyPr>
          <a:lstStyle/>
          <a:p>
            <a:r>
              <a:rPr lang="en-GB" dirty="0">
                <a:solidFill>
                  <a:schemeClr val="accent5"/>
                </a:solidFill>
                <a:latin typeface="Georgia" panose="02040502050405020303" pitchFamily="18" charset="0"/>
              </a:rPr>
              <a:t>Twitter: @UKSEAS_project</a:t>
            </a:r>
          </a:p>
          <a:p>
            <a:r>
              <a:rPr lang="en-GB" dirty="0">
                <a:solidFill>
                  <a:schemeClr val="accent5"/>
                </a:solidFill>
                <a:latin typeface="Georgia" panose="02040502050405020303" pitchFamily="18" charset="0"/>
              </a:rPr>
              <a:t>Email: UKSEAS@wwf.org.uk</a:t>
            </a:r>
          </a:p>
        </p:txBody>
      </p:sp>
    </p:spTree>
    <p:extLst>
      <p:ext uri="{BB962C8B-B14F-4D97-AF65-F5344CB8AC3E}">
        <p14:creationId xmlns:p14="http://schemas.microsoft.com/office/powerpoint/2010/main" val="3878753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 Were areas important for species and habitats of conservation value identified?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102798449"/>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latin typeface="WWF" panose="02000000000000000000" pitchFamily="50" charset="0"/>
              </a:rPr>
              <a:t>…</a:t>
            </a:r>
            <a:r>
              <a:rPr lang="en-GB" dirty="0">
                <a:solidFill>
                  <a:schemeClr val="bg1"/>
                </a:solidFill>
                <a:latin typeface="WWF" panose="02000000000000000000" pitchFamily="50" charset="0"/>
              </a:rPr>
              <a:t>BIDEFORD TO FORELAND POINT MCZ </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1104822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4. Was the condition of important areas for species and habitats established?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581257342"/>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1772197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6. Were the pressures identified that impact important areas for species and habitats?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644272699"/>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4141434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 Were stakeholders and their interests identified?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211692866"/>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BIDEFORD TO FORELAND POINT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2473735330"/>
      </p:ext>
    </p:extLst>
  </p:cSld>
  <p:clrMapOvr>
    <a:masterClrMapping/>
  </p:clrMapOvr>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5050</Words>
  <Application>Microsoft Office PowerPoint</Application>
  <PresentationFormat>Widescreen</PresentationFormat>
  <Paragraphs>529</Paragraphs>
  <Slides>51</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51</vt:i4>
      </vt:variant>
    </vt:vector>
  </HeadingPairs>
  <TitlesOfParts>
    <vt:vector size="57" baseType="lpstr">
      <vt:lpstr>Arial</vt:lpstr>
      <vt:lpstr>Calibri</vt:lpstr>
      <vt:lpstr>Calibri Light</vt:lpstr>
      <vt:lpstr>Georgia</vt:lpstr>
      <vt:lpstr>WWF</vt:lpstr>
      <vt:lpstr>Office Theme</vt:lpstr>
      <vt:lpstr>BIDEFORD TO FORELAND POINT MCZ</vt:lpstr>
      <vt:lpstr>PowerPoint Presentation</vt:lpstr>
      <vt:lpstr>PowerPoint Presentation</vt:lpstr>
      <vt:lpstr>PowerPoint Presentation</vt:lpstr>
      <vt:lpstr>PowerPoint Presentation</vt:lpstr>
      <vt:lpstr>1. Were areas important for species and habitats of conservation value identified? </vt:lpstr>
      <vt:lpstr>4. Was the condition of important areas for species and habitats established? </vt:lpstr>
      <vt:lpstr>6. Were the pressures identified that impact important areas for species and habitats? </vt:lpstr>
      <vt:lpstr>2. Were stakeholders and their interests identified? </vt:lpstr>
      <vt:lpstr>3. Was a stakeholder participation process established? </vt:lpstr>
      <vt:lpstr>5. Was a socio-economic baseline report produced? </vt:lpstr>
      <vt:lpstr>7. Was the MPA boundary based on important areas of ecological interest </vt:lpstr>
      <vt:lpstr>17. Does the protected area have legal status? </vt:lpstr>
      <vt:lpstr>Do you have any thoughts or ideas on how MPAs could be set up more successfully?</vt:lpstr>
      <vt:lpstr>20. Does the protected area have a management plan? </vt:lpstr>
      <vt:lpstr>12. Does the MPA have objectives that consider environmental factors? </vt:lpstr>
      <vt:lpstr>13. Does the MPA have objectives that consider socio-economic factors? </vt:lpstr>
      <vt:lpstr>24. Does the MPA have a business plan describing how income can be generated to deliver the MPA objectives in the long term? </vt:lpstr>
      <vt:lpstr>8. Does the protected area have well-defined spatial units (zones) that direct the type, location and/or time of allowable human activities? </vt:lpstr>
      <vt:lpstr>9. Does the protected area have management in place for each zone as appropriate to meet the site's objectives as a whole? </vt:lpstr>
      <vt:lpstr>15. Have alternative income generating activities been considered to compensate for displacement of damaging activities in the MPA?</vt:lpstr>
      <vt:lpstr>26. Is there a planned education programme linked to the site's objectives and needs? </vt:lpstr>
      <vt:lpstr>Do you have any thoughts or comments on how management plans and site objectives could be improved?</vt:lpstr>
      <vt:lpstr>18. Are people aware of the MPA? </vt:lpstr>
      <vt:lpstr>19. Do deliberate (active and inclusive) opportunities for people to be involved in decision making exist? </vt:lpstr>
      <vt:lpstr>32. How satisfied are you with your involvement with MPA management? </vt:lpstr>
      <vt:lpstr>29. Do you think stakeholders feel a sense of responsibility for the MPA? </vt:lpstr>
      <vt:lpstr>Do you have any thoughts or comments on how we could better involve people in MPA management?</vt:lpstr>
      <vt:lpstr>16. Is responsibility for the governance of the MPA clear? </vt:lpstr>
      <vt:lpstr>30. Do the relevant authorities take responsibility for the MPA? </vt:lpstr>
      <vt:lpstr>10. Does a management body exist that is empowered to set the MPA’s strategy, objectives and overall direction? </vt:lpstr>
      <vt:lpstr>11. Does a management committee exist that implements the strategy? </vt:lpstr>
      <vt:lpstr>14. MPAs generate "benefits" e.g. fish and recreational opportunities.  Were rules identified to help share access to these benefits? </vt:lpstr>
      <vt:lpstr>Do you have any thoughts or comments on how we could improve decision making? </vt:lpstr>
      <vt:lpstr>21. Are there enough people employed to manage the site? </vt:lpstr>
      <vt:lpstr>22. Is the infrastructure and equipment needed to manage the site available? </vt:lpstr>
      <vt:lpstr>25. Do staff have the skills and training needed? </vt:lpstr>
      <vt:lpstr>38. Is there long term funding for the full cost of the MPA and its management/operating costs? </vt:lpstr>
      <vt:lpstr>Do you have any thoughts or comments on how MPA management could be better resourced? </vt:lpstr>
      <vt:lpstr>27. Are biological, social and economic factors monitored which could be used in management? </vt:lpstr>
      <vt:lpstr>28. Are management activities monitored against performance by those responsible for the management? </vt:lpstr>
      <vt:lpstr>37. Has the management plan/rules for the protected area been reviewed and updated based on monitoring of the plan's progress? </vt:lpstr>
      <vt:lpstr>23. Is enforcement of management rules undertaken? </vt:lpstr>
      <vt:lpstr>Do you have any thoughts or comments on how marine protected areas could be monitored better?</vt:lpstr>
      <vt:lpstr>31. Is the protected area meeting its objectives/in good condition, thanks to the implementation of the management plan or rules? </vt:lpstr>
      <vt:lpstr>33. Is the MPA achieving its objectives (whether it has a management plan or not) </vt:lpstr>
      <vt:lpstr>34. Is the MPA delivering improved ecological effects? </vt:lpstr>
      <vt:lpstr>35. Has the MPA generated any *socio-economic benefits? *Things like culture, jobs and recreational use </vt:lpstr>
      <vt:lpstr>36. Are the benefits of the MPA reported to the community? </vt:lpstr>
      <vt:lpstr>Do you have any thoughts or ideas on how we could achieve better results?</vt:lpstr>
      <vt:lpstr>RESULTS ALSO AVAILABLE FOR: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LUNDY</dc:title>
  <dc:creator>Sarah Young</dc:creator>
  <cp:lastModifiedBy>Sarah Young</cp:lastModifiedBy>
  <cp:revision>60</cp:revision>
  <dcterms:created xsi:type="dcterms:W3CDTF">2018-11-08T15:46:00Z</dcterms:created>
  <dcterms:modified xsi:type="dcterms:W3CDTF">2019-03-10T12:00:02Z</dcterms:modified>
</cp:coreProperties>
</file>