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5.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6.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7.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10.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11.xml" ContentType="application/vnd.openxmlformats-officedocument.presentationml.notesSl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12.xml" ContentType="application/vnd.openxmlformats-officedocument.presentationml.notesSl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notesSlides/notesSlide13.xml" ContentType="application/vnd.openxmlformats-officedocument.presentationml.notesSl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notesSlides/notesSlide14.xml" ContentType="application/vnd.openxmlformats-officedocument.presentationml.notesSlid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charts/chart38.xml" ContentType="application/vnd.openxmlformats-officedocument.drawingml.chart+xml"/>
  <Override PartName="/ppt/charts/style38.xml" ContentType="application/vnd.ms-office.chartstyle+xml"/>
  <Override PartName="/ppt/charts/colors38.xml" ContentType="application/vnd.ms-office.chartcolorstyle+xml"/>
  <Override PartName="/ppt/charts/chart39.xml" ContentType="application/vnd.openxmlformats-officedocument.drawingml.chart+xml"/>
  <Override PartName="/ppt/charts/style39.xml" ContentType="application/vnd.ms-office.chartstyle+xml"/>
  <Override PartName="/ppt/charts/colors39.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306" r:id="rId2"/>
    <p:sldId id="307" r:id="rId3"/>
    <p:sldId id="308" r:id="rId4"/>
    <p:sldId id="303" r:id="rId5"/>
    <p:sldId id="304" r:id="rId6"/>
    <p:sldId id="257" r:id="rId7"/>
    <p:sldId id="258" r:id="rId8"/>
    <p:sldId id="259" r:id="rId9"/>
    <p:sldId id="260" r:id="rId10"/>
    <p:sldId id="261" r:id="rId11"/>
    <p:sldId id="262" r:id="rId12"/>
    <p:sldId id="263" r:id="rId13"/>
    <p:sldId id="264" r:id="rId14"/>
    <p:sldId id="296" r:id="rId15"/>
    <p:sldId id="265" r:id="rId16"/>
    <p:sldId id="271" r:id="rId17"/>
    <p:sldId id="272" r:id="rId18"/>
    <p:sldId id="273" r:id="rId19"/>
    <p:sldId id="274" r:id="rId20"/>
    <p:sldId id="275" r:id="rId21"/>
    <p:sldId id="276" r:id="rId22"/>
    <p:sldId id="277" r:id="rId23"/>
    <p:sldId id="297" r:id="rId24"/>
    <p:sldId id="266" r:id="rId25"/>
    <p:sldId id="278" r:id="rId26"/>
    <p:sldId id="279" r:id="rId27"/>
    <p:sldId id="280" r:id="rId28"/>
    <p:sldId id="298" r:id="rId29"/>
    <p:sldId id="267" r:id="rId30"/>
    <p:sldId id="281" r:id="rId31"/>
    <p:sldId id="282" r:id="rId32"/>
    <p:sldId id="283" r:id="rId33"/>
    <p:sldId id="284" r:id="rId34"/>
    <p:sldId id="299" r:id="rId35"/>
    <p:sldId id="268" r:id="rId36"/>
    <p:sldId id="285" r:id="rId37"/>
    <p:sldId id="286" r:id="rId38"/>
    <p:sldId id="287" r:id="rId39"/>
    <p:sldId id="300" r:id="rId40"/>
    <p:sldId id="269" r:id="rId41"/>
    <p:sldId id="288" r:id="rId42"/>
    <p:sldId id="289" r:id="rId43"/>
    <p:sldId id="290" r:id="rId44"/>
    <p:sldId id="301" r:id="rId45"/>
    <p:sldId id="270" r:id="rId46"/>
    <p:sldId id="291" r:id="rId47"/>
    <p:sldId id="295" r:id="rId48"/>
    <p:sldId id="293" r:id="rId49"/>
    <p:sldId id="294" r:id="rId50"/>
    <p:sldId id="302" r:id="rId51"/>
    <p:sldId id="305"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61AF"/>
    <a:srgbClr val="008BC0"/>
    <a:srgbClr val="08B8C0"/>
    <a:srgbClr val="0DB789"/>
    <a:srgbClr val="6DB056"/>
    <a:srgbClr val="92AC40"/>
    <a:srgbClr val="85A0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46" autoAdjust="0"/>
    <p:restoredTop sz="66271" autoAdjust="0"/>
  </p:normalViewPr>
  <p:slideViewPr>
    <p:cSldViewPr snapToGrid="0">
      <p:cViewPr varScale="1">
        <p:scale>
          <a:sx n="50" d="100"/>
          <a:sy n="50" d="100"/>
        </p:scale>
        <p:origin x="686"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29.xlsx"/><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_Worksheet30.xlsx"/><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package" Target="../embeddings/Microsoft_Excel_Worksheet31.xlsx"/><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package" Target="../embeddings/Microsoft_Excel_Worksheet32.xlsx"/><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package" Target="../embeddings/Microsoft_Excel_Worksheet33.xlsx"/><Relationship Id="rId2" Type="http://schemas.microsoft.com/office/2011/relationships/chartColorStyle" Target="colors34.xml"/><Relationship Id="rId1" Type="http://schemas.microsoft.com/office/2011/relationships/chartStyle" Target="style34.xml"/></Relationships>
</file>

<file path=ppt/charts/_rels/chart35.xml.rels><?xml version="1.0" encoding="UTF-8" standalone="yes"?>
<Relationships xmlns="http://schemas.openxmlformats.org/package/2006/relationships"><Relationship Id="rId3" Type="http://schemas.openxmlformats.org/officeDocument/2006/relationships/package" Target="../embeddings/Microsoft_Excel_Worksheet34.xlsx"/><Relationship Id="rId2" Type="http://schemas.microsoft.com/office/2011/relationships/chartColorStyle" Target="colors35.xml"/><Relationship Id="rId1" Type="http://schemas.microsoft.com/office/2011/relationships/chartStyle" Target="style35.xml"/></Relationships>
</file>

<file path=ppt/charts/_rels/chart36.xml.rels><?xml version="1.0" encoding="UTF-8" standalone="yes"?>
<Relationships xmlns="http://schemas.openxmlformats.org/package/2006/relationships"><Relationship Id="rId3" Type="http://schemas.openxmlformats.org/officeDocument/2006/relationships/package" Target="../embeddings/Microsoft_Excel_Worksheet35.xlsx"/><Relationship Id="rId2" Type="http://schemas.microsoft.com/office/2011/relationships/chartColorStyle" Target="colors36.xml"/><Relationship Id="rId1" Type="http://schemas.microsoft.com/office/2011/relationships/chartStyle" Target="style36.xml"/></Relationships>
</file>

<file path=ppt/charts/_rels/chart37.xml.rels><?xml version="1.0" encoding="UTF-8" standalone="yes"?>
<Relationships xmlns="http://schemas.openxmlformats.org/package/2006/relationships"><Relationship Id="rId3" Type="http://schemas.openxmlformats.org/officeDocument/2006/relationships/package" Target="../embeddings/Microsoft_Excel_Worksheet36.xlsx"/><Relationship Id="rId2" Type="http://schemas.microsoft.com/office/2011/relationships/chartColorStyle" Target="colors37.xml"/><Relationship Id="rId1" Type="http://schemas.microsoft.com/office/2011/relationships/chartStyle" Target="style37.xml"/></Relationships>
</file>

<file path=ppt/charts/_rels/chart38.xml.rels><?xml version="1.0" encoding="UTF-8" standalone="yes"?>
<Relationships xmlns="http://schemas.openxmlformats.org/package/2006/relationships"><Relationship Id="rId3" Type="http://schemas.openxmlformats.org/officeDocument/2006/relationships/package" Target="../embeddings/Microsoft_Excel_Worksheet37.xlsx"/><Relationship Id="rId2" Type="http://schemas.microsoft.com/office/2011/relationships/chartColorStyle" Target="colors38.xml"/><Relationship Id="rId1" Type="http://schemas.microsoft.com/office/2011/relationships/chartStyle" Target="style38.xml"/></Relationships>
</file>

<file path=ppt/charts/_rels/chart39.xml.rels><?xml version="1.0" encoding="UTF-8" standalone="yes"?>
<Relationships xmlns="http://schemas.openxmlformats.org/package/2006/relationships"><Relationship Id="rId3" Type="http://schemas.openxmlformats.org/officeDocument/2006/relationships/package" Target="../embeddings/Microsoft_Excel_Worksheet38.xlsx"/><Relationship Id="rId2" Type="http://schemas.microsoft.com/office/2011/relationships/chartColorStyle" Target="colors39.xml"/><Relationship Id="rId1" Type="http://schemas.microsoft.com/office/2011/relationships/chartStyle" Target="style39.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6"/>
            </a:solidFill>
            <a:ln>
              <a:noFill/>
            </a:ln>
            <a:effectLst/>
          </c:spPr>
          <c:invertIfNegative val="0"/>
          <c:cat>
            <c:strRef>
              <c:f>Sheet1!$A$2:$A$5</c:f>
              <c:strCache>
                <c:ptCount val="4"/>
                <c:pt idx="0">
                  <c:v>The private sector</c:v>
                </c:pt>
                <c:pt idx="1">
                  <c:v>Academia</c:v>
                </c:pt>
                <c:pt idx="2">
                  <c:v>A public authority</c:v>
                </c:pt>
                <c:pt idx="3">
                  <c:v>Civil Society (e.g. individual, NGO)</c:v>
                </c:pt>
              </c:strCache>
            </c:strRef>
          </c:cat>
          <c:val>
            <c:numRef>
              <c:f>Sheet1!$B$2:$B$5</c:f>
              <c:numCache>
                <c:formatCode>General</c:formatCode>
                <c:ptCount val="4"/>
                <c:pt idx="0">
                  <c:v>0</c:v>
                </c:pt>
                <c:pt idx="1">
                  <c:v>1</c:v>
                </c:pt>
                <c:pt idx="2">
                  <c:v>0</c:v>
                </c:pt>
                <c:pt idx="3">
                  <c:v>2</c:v>
                </c:pt>
              </c:numCache>
            </c:numRef>
          </c:val>
          <c:extLst>
            <c:ext xmlns:c16="http://schemas.microsoft.com/office/drawing/2014/chart" uri="{C3380CC4-5D6E-409C-BE32-E72D297353CC}">
              <c16:uniqueId val="{00000000-7EFE-4D20-B1B3-BC1C733836D9}"/>
            </c:ext>
          </c:extLst>
        </c:ser>
        <c:dLbls>
          <c:showLegendKey val="0"/>
          <c:showVal val="0"/>
          <c:showCatName val="0"/>
          <c:showSerName val="0"/>
          <c:showPercent val="0"/>
          <c:showBubbleSize val="0"/>
        </c:dLbls>
        <c:gapWidth val="75"/>
        <c:overlap val="-25"/>
        <c:axId val="548955576"/>
        <c:axId val="548956888"/>
      </c:barChart>
      <c:catAx>
        <c:axId val="548955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48956888"/>
        <c:crosses val="autoZero"/>
        <c:auto val="1"/>
        <c:lblAlgn val="ctr"/>
        <c:lblOffset val="100"/>
        <c:noMultiLvlLbl val="0"/>
      </c:catAx>
      <c:valAx>
        <c:axId val="5489568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489555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E26B-463E-BC5C-2D13110903FB}"/>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E26B-463E-BC5C-2D13110903FB}"/>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E26B-463E-BC5C-2D13110903FB}"/>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E26B-463E-BC5C-2D13110903FB}"/>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E26B-463E-BC5C-2D13110903FB}"/>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67</c:v>
                </c:pt>
                <c:pt idx="2">
                  <c:v>0</c:v>
                </c:pt>
                <c:pt idx="3">
                  <c:v>0</c:v>
                </c:pt>
                <c:pt idx="4">
                  <c:v>33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5170-4D56-8A58-35D31890770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5170-4D56-8A58-35D31890770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5170-4D56-8A58-35D31890770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5170-4D56-8A58-35D31890770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5170-4D56-8A58-35D31890770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50</c:v>
                </c:pt>
                <c:pt idx="3">
                  <c:v>50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00B0-4C1B-BF8C-E0D51AB69D59}"/>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00B0-4C1B-BF8C-E0D51AB69D59}"/>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00B0-4C1B-BF8C-E0D51AB69D59}"/>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00B0-4C1B-BF8C-E0D51AB69D59}"/>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00B0-4C1B-BF8C-E0D51AB69D59}"/>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50</c:v>
                </c:pt>
                <c:pt idx="1">
                  <c:v>50</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E12A-48D8-A891-A4F147018BD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E12A-48D8-A891-A4F147018BD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E12A-48D8-A891-A4F147018BD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E12A-48D8-A891-A4F147018BD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E12A-48D8-A891-A4F147018BD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100</c:v>
                </c:pt>
                <c:pt idx="1">
                  <c:v>0</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179D-4662-A4F5-D2BB3206F532}"/>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179D-4662-A4F5-D2BB3206F532}"/>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179D-4662-A4F5-D2BB3206F532}"/>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179D-4662-A4F5-D2BB3206F532}"/>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179D-4662-A4F5-D2BB3206F532}"/>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100</c:v>
                </c:pt>
                <c:pt idx="1">
                  <c:v>0</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5B77-4835-8597-B4D2B50908E4}"/>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5B77-4835-8597-B4D2B50908E4}"/>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5B77-4835-8597-B4D2B50908E4}"/>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5B77-4835-8597-B4D2B50908E4}"/>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5B77-4835-8597-B4D2B50908E4}"/>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100</c:v>
                </c:pt>
                <c:pt idx="1">
                  <c:v>0</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5E83-40AA-82A4-155194F474E6}"/>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5E83-40AA-82A4-155194F474E6}"/>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5E83-40AA-82A4-155194F474E6}"/>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5E83-40AA-82A4-155194F474E6}"/>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5E83-40AA-82A4-155194F474E6}"/>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100</c:v>
                </c:pt>
                <c:pt idx="1">
                  <c:v>0</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AB45-4B87-955C-1AF12BF585FB}"/>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AB45-4B87-955C-1AF12BF585FB}"/>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AB45-4B87-955C-1AF12BF585FB}"/>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AB45-4B87-955C-1AF12BF585FB}"/>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AB45-4B87-955C-1AF12BF585FB}"/>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100</c:v>
                </c:pt>
                <c:pt idx="1">
                  <c:v>0</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3827-4966-8BFC-3809C302C88A}"/>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3827-4966-8BFC-3809C302C88A}"/>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3827-4966-8BFC-3809C302C88A}"/>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3827-4966-8BFC-3809C302C88A}"/>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3827-4966-8BFC-3809C302C88A}"/>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33</c:v>
                </c:pt>
                <c:pt idx="1">
                  <c:v>33</c:v>
                </c:pt>
                <c:pt idx="2">
                  <c:v>33</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70DA-46AA-9B65-4CF0995BB47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70DA-46AA-9B65-4CF0995BB47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70DA-46AA-9B65-4CF0995BB47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70DA-46AA-9B65-4CF0995BB47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70DA-46AA-9B65-4CF0995BB47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33</c:v>
                </c:pt>
                <c:pt idx="1">
                  <c:v>33</c:v>
                </c:pt>
                <c:pt idx="2">
                  <c:v>33</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F9EC-4168-AB13-C96D6FF99F11}"/>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F9EC-4168-AB13-C96D6FF99F11}"/>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F9EC-4168-AB13-C96D6FF99F11}"/>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F9EC-4168-AB13-C96D6FF99F11}"/>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F9EC-4168-AB13-C96D6FF99F11}"/>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0</c:v>
                </c:pt>
                <c:pt idx="3">
                  <c:v>100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44E2-4BB0-A453-C385C7D2A09F}"/>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44E2-4BB0-A453-C385C7D2A09F}"/>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44E2-4BB0-A453-C385C7D2A09F}"/>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44E2-4BB0-A453-C385C7D2A09F}"/>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44E2-4BB0-A453-C385C7D2A09F}"/>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33</c:v>
                </c:pt>
                <c:pt idx="2">
                  <c:v>33</c:v>
                </c:pt>
                <c:pt idx="3">
                  <c:v>0</c:v>
                </c:pt>
                <c:pt idx="4">
                  <c:v>33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CDB2-4224-BF78-A1119D6F257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CDB2-4224-BF78-A1119D6F257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CDB2-4224-BF78-A1119D6F257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CDB2-4224-BF78-A1119D6F257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CDB2-4224-BF78-A1119D6F257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33</c:v>
                </c:pt>
                <c:pt idx="1">
                  <c:v>67</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060B-4F85-8279-1516F9B5AF6A}"/>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060B-4F85-8279-1516F9B5AF6A}"/>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060B-4F85-8279-1516F9B5AF6A}"/>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060B-4F85-8279-1516F9B5AF6A}"/>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060B-4F85-8279-1516F9B5AF6A}"/>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33</c:v>
                </c:pt>
                <c:pt idx="2">
                  <c:v>67</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8E68-461C-9B0B-13C207BD76E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8E68-461C-9B0B-13C207BD76E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8E68-461C-9B0B-13C207BD76E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8E68-461C-9B0B-13C207BD76E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8E68-461C-9B0B-13C207BD76E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67</c:v>
                </c:pt>
                <c:pt idx="2">
                  <c:v>33</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9EC9-458F-A53D-D59D16911742}"/>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9EC9-458F-A53D-D59D16911742}"/>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9EC9-458F-A53D-D59D16911742}"/>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9EC9-458F-A53D-D59D16911742}"/>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9EC9-458F-A53D-D59D16911742}"/>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33</c:v>
                </c:pt>
                <c:pt idx="1">
                  <c:v>33</c:v>
                </c:pt>
                <c:pt idx="2">
                  <c:v>0</c:v>
                </c:pt>
                <c:pt idx="3">
                  <c:v>33</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1CFC-41D6-BAA9-8140A36D036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1CFC-41D6-BAA9-8140A36D036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1CFC-41D6-BAA9-8140A36D036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1CFC-41D6-BAA9-8140A36D036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1CFC-41D6-BAA9-8140A36D036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67</c:v>
                </c:pt>
                <c:pt idx="1">
                  <c:v>0</c:v>
                </c:pt>
                <c:pt idx="2">
                  <c:v>0</c:v>
                </c:pt>
                <c:pt idx="3">
                  <c:v>33</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F764-45F2-BB68-E3506E7D1D7E}"/>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F764-45F2-BB68-E3506E7D1D7E}"/>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F764-45F2-BB68-E3506E7D1D7E}"/>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F764-45F2-BB68-E3506E7D1D7E}"/>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F764-45F2-BB68-E3506E7D1D7E}"/>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33</c:v>
                </c:pt>
                <c:pt idx="1">
                  <c:v>67</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3421-49D2-A0A4-B22280A41A41}"/>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3421-49D2-A0A4-B22280A41A41}"/>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3421-49D2-A0A4-B22280A41A41}"/>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3421-49D2-A0A4-B22280A41A41}"/>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3421-49D2-A0A4-B22280A41A41}"/>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100</c:v>
                </c:pt>
                <c:pt idx="1">
                  <c:v>0</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44EB-4C2D-8B09-71137C1C9E95}"/>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44EB-4C2D-8B09-71137C1C9E95}"/>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44EB-4C2D-8B09-71137C1C9E95}"/>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44EB-4C2D-8B09-71137C1C9E95}"/>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44EB-4C2D-8B09-71137C1C9E95}"/>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100</c:v>
                </c:pt>
                <c:pt idx="1">
                  <c:v>0</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2C3A-4061-9AC3-5FBC5277E1A5}"/>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2C3A-4061-9AC3-5FBC5277E1A5}"/>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2C3A-4061-9AC3-5FBC5277E1A5}"/>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2C3A-4061-9AC3-5FBC5277E1A5}"/>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2C3A-4061-9AC3-5FBC5277E1A5}"/>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100</c:v>
                </c:pt>
                <c:pt idx="1">
                  <c:v>0</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1781-4105-AC2A-87E484791CAE}"/>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1781-4105-AC2A-87E484791CAE}"/>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1781-4105-AC2A-87E484791CAE}"/>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1781-4105-AC2A-87E484791CAE}"/>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1781-4105-AC2A-87E484791CAE}"/>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100</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98AA-48BF-8ABA-6006038F6C79}"/>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98AA-48BF-8ABA-6006038F6C79}"/>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98AA-48BF-8ABA-6006038F6C79}"/>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98AA-48BF-8ABA-6006038F6C79}"/>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98AA-48BF-8ABA-6006038F6C79}"/>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100</c:v>
                </c:pt>
                <c:pt idx="1">
                  <c:v>0</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32B2-4CC1-95A1-7DE61D474D23}"/>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32B2-4CC1-95A1-7DE61D474D23}"/>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32B2-4CC1-95A1-7DE61D474D23}"/>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32B2-4CC1-95A1-7DE61D474D23}"/>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32B2-4CC1-95A1-7DE61D474D23}"/>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50</c:v>
                </c:pt>
                <c:pt idx="1">
                  <c:v>0</c:v>
                </c:pt>
                <c:pt idx="2">
                  <c:v>50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D938-40B5-BE57-85DDA6364906}"/>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D938-40B5-BE57-85DDA6364906}"/>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D938-40B5-BE57-85DDA6364906}"/>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D938-40B5-BE57-85DDA6364906}"/>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D938-40B5-BE57-85DDA6364906}"/>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100</c:v>
                </c:pt>
                <c:pt idx="1">
                  <c:v>0</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29C9-4F8D-AEC2-4FEE1C2DACCE}"/>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29C9-4F8D-AEC2-4FEE1C2DACCE}"/>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29C9-4F8D-AEC2-4FEE1C2DACCE}"/>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29C9-4F8D-AEC2-4FEE1C2DACCE}"/>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29C9-4F8D-AEC2-4FEE1C2DACCE}"/>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100</c:v>
                </c:pt>
                <c:pt idx="1">
                  <c:v>0</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972D-4FDF-9ADF-FA269AF9FD74}"/>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972D-4FDF-9ADF-FA269AF9FD74}"/>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972D-4FDF-9ADF-FA269AF9FD74}"/>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972D-4FDF-9ADF-FA269AF9FD74}"/>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972D-4FDF-9ADF-FA269AF9FD74}"/>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50</c:v>
                </c:pt>
                <c:pt idx="1">
                  <c:v>50</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9AB0-46A5-99D3-14B1396C09AF}"/>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9AB0-46A5-99D3-14B1396C09AF}"/>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9AB0-46A5-99D3-14B1396C09AF}"/>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9AB0-46A5-99D3-14B1396C09AF}"/>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9AB0-46A5-99D3-14B1396C09AF}"/>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50</c:v>
                </c:pt>
                <c:pt idx="1">
                  <c:v>50</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08E6-4ED1-839F-0FD6C043692B}"/>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08E6-4ED1-839F-0FD6C043692B}"/>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08E6-4ED1-839F-0FD6C043692B}"/>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08E6-4ED1-839F-0FD6C043692B}"/>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08E6-4ED1-839F-0FD6C043692B}"/>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100</c:v>
                </c:pt>
                <c:pt idx="1">
                  <c:v>0</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08E6-4ED1-839F-0FD6C043692B}"/>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08E6-4ED1-839F-0FD6C043692B}"/>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08E6-4ED1-839F-0FD6C043692B}"/>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08E6-4ED1-839F-0FD6C043692B}"/>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08E6-4ED1-839F-0FD6C043692B}"/>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100</c:v>
                </c:pt>
                <c:pt idx="1">
                  <c:v>0</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38B2-4A24-99B2-22F5B84CB323}"/>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38B2-4A24-99B2-22F5B84CB323}"/>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38B2-4A24-99B2-22F5B84CB323}"/>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38B2-4A24-99B2-22F5B84CB323}"/>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38B2-4A24-99B2-22F5B84CB323}"/>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100</c:v>
                </c:pt>
                <c:pt idx="1">
                  <c:v>0</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72F4-43E2-9D0C-B3678A080366}"/>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72F4-43E2-9D0C-B3678A080366}"/>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72F4-43E2-9D0C-B3678A080366}"/>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72F4-43E2-9D0C-B3678A080366}"/>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72F4-43E2-9D0C-B3678A080366}"/>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100</c:v>
                </c:pt>
                <c:pt idx="1">
                  <c:v>0</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3827-4A9D-ADD1-E8856E825861}"/>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3827-4A9D-ADD1-E8856E825861}"/>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3827-4A9D-ADD1-E8856E825861}"/>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3827-4A9D-ADD1-E8856E825861}"/>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3827-4A9D-ADD1-E8856E825861}"/>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100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4358-4D5C-81FF-24D086CFBDE7}"/>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4358-4D5C-81FF-24D086CFBDE7}"/>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4358-4D5C-81FF-24D086CFBDE7}"/>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4358-4D5C-81FF-24D086CFBDE7}"/>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4358-4D5C-81FF-24D086CFBDE7}"/>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100</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8165-428B-945C-82B14528250B}"/>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8165-428B-945C-82B14528250B}"/>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8165-428B-945C-82B14528250B}"/>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8165-428B-945C-82B14528250B}"/>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8165-428B-945C-82B14528250B}"/>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100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A3F5-4CAF-BA85-A2BB6B88F2AC}"/>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A3F5-4CAF-BA85-A2BB6B88F2AC}"/>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A3F5-4CAF-BA85-A2BB6B88F2AC}"/>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A3F5-4CAF-BA85-A2BB6B88F2AC}"/>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A3F5-4CAF-BA85-A2BB6B88F2AC}"/>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0</c:v>
                </c:pt>
                <c:pt idx="3">
                  <c:v>100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D817-457C-87C1-029368BD4CE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D817-457C-87C1-029368BD4CE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D817-457C-87C1-029368BD4CE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D817-457C-87C1-029368BD4CE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D817-457C-87C1-029368BD4CE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0</c:v>
                </c:pt>
                <c:pt idx="3">
                  <c:v>100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ABD7-48A6-B1CE-E039F2F86694}"/>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ABD7-48A6-B1CE-E039F2F86694}"/>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ABD7-48A6-B1CE-E039F2F86694}"/>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ABD7-48A6-B1CE-E039F2F86694}"/>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ABD7-48A6-B1CE-E039F2F86694}"/>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100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1D961F-B8AD-4B5A-B500-78823F6A816D}" type="datetimeFigureOut">
              <a:rPr lang="en-GB" smtClean="0"/>
              <a:t>10/03/2019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9E5A07-B8C7-40E1-831F-3DB11645913A}" type="slidenum">
              <a:rPr lang="en-GB" smtClean="0"/>
              <a:t>‹#›</a:t>
            </a:fld>
            <a:endParaRPr lang="en-GB"/>
          </a:p>
        </p:txBody>
      </p:sp>
    </p:spTree>
    <p:extLst>
      <p:ext uri="{BB962C8B-B14F-4D97-AF65-F5344CB8AC3E}">
        <p14:creationId xmlns:p14="http://schemas.microsoft.com/office/powerpoint/2010/main" val="3151590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1</a:t>
            </a:fld>
            <a:endParaRPr lang="en-GB"/>
          </a:p>
        </p:txBody>
      </p:sp>
    </p:spTree>
    <p:extLst>
      <p:ext uri="{BB962C8B-B14F-4D97-AF65-F5344CB8AC3E}">
        <p14:creationId xmlns:p14="http://schemas.microsoft.com/office/powerpoint/2010/main" val="42404197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Comment on survey question: needs to be clearer- valuable question to ask.</a:t>
            </a:r>
          </a:p>
        </p:txBody>
      </p:sp>
      <p:sp>
        <p:nvSpPr>
          <p:cNvPr id="4" name="Slide Number Placeholder 3"/>
          <p:cNvSpPr>
            <a:spLocks noGrp="1"/>
          </p:cNvSpPr>
          <p:nvPr>
            <p:ph type="sldNum" sz="quarter" idx="10"/>
          </p:nvPr>
        </p:nvSpPr>
        <p:spPr/>
        <p:txBody>
          <a:bodyPr/>
          <a:lstStyle/>
          <a:p>
            <a:fld id="{419E5A07-B8C7-40E1-831F-3DB11645913A}" type="slidenum">
              <a:rPr lang="en-GB" smtClean="0"/>
              <a:t>30</a:t>
            </a:fld>
            <a:endParaRPr lang="en-GB"/>
          </a:p>
        </p:txBody>
      </p:sp>
    </p:spTree>
    <p:extLst>
      <p:ext uri="{BB962C8B-B14F-4D97-AF65-F5344CB8AC3E}">
        <p14:creationId xmlns:p14="http://schemas.microsoft.com/office/powerpoint/2010/main" val="18794962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Comment on survey question: Not sure about the bold emphasis - is there a reason for this?</a:t>
            </a:r>
          </a:p>
        </p:txBody>
      </p:sp>
      <p:sp>
        <p:nvSpPr>
          <p:cNvPr id="4" name="Slide Number Placeholder 3"/>
          <p:cNvSpPr>
            <a:spLocks noGrp="1"/>
          </p:cNvSpPr>
          <p:nvPr>
            <p:ph type="sldNum" sz="quarter" idx="10"/>
          </p:nvPr>
        </p:nvSpPr>
        <p:spPr/>
        <p:txBody>
          <a:bodyPr/>
          <a:lstStyle/>
          <a:p>
            <a:fld id="{419E5A07-B8C7-40E1-831F-3DB11645913A}" type="slidenum">
              <a:rPr lang="en-GB" smtClean="0"/>
              <a:t>31</a:t>
            </a:fld>
            <a:endParaRPr lang="en-GB"/>
          </a:p>
        </p:txBody>
      </p:sp>
    </p:spTree>
    <p:extLst>
      <p:ext uri="{BB962C8B-B14F-4D97-AF65-F5344CB8AC3E}">
        <p14:creationId xmlns:p14="http://schemas.microsoft.com/office/powerpoint/2010/main" val="3325546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34</a:t>
            </a:fld>
            <a:endParaRPr lang="en-GB"/>
          </a:p>
        </p:txBody>
      </p:sp>
    </p:spTree>
    <p:extLst>
      <p:ext uri="{BB962C8B-B14F-4D97-AF65-F5344CB8AC3E}">
        <p14:creationId xmlns:p14="http://schemas.microsoft.com/office/powerpoint/2010/main" val="3491827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Comment on survey questions: Maybe distinguish between inshore and offshore sites (or tailor questions appropriately) given different resource needs (e.g. in terms of survey)</a:t>
            </a:r>
          </a:p>
        </p:txBody>
      </p:sp>
      <p:sp>
        <p:nvSpPr>
          <p:cNvPr id="4" name="Slide Number Placeholder 3"/>
          <p:cNvSpPr>
            <a:spLocks noGrp="1"/>
          </p:cNvSpPr>
          <p:nvPr>
            <p:ph type="sldNum" sz="quarter" idx="10"/>
          </p:nvPr>
        </p:nvSpPr>
        <p:spPr/>
        <p:txBody>
          <a:bodyPr/>
          <a:lstStyle/>
          <a:p>
            <a:fld id="{419E5A07-B8C7-40E1-831F-3DB11645913A}" type="slidenum">
              <a:rPr lang="en-GB" smtClean="0"/>
              <a:t>39</a:t>
            </a:fld>
            <a:endParaRPr lang="en-GB"/>
          </a:p>
        </p:txBody>
      </p:sp>
    </p:spTree>
    <p:extLst>
      <p:ext uri="{BB962C8B-B14F-4D97-AF65-F5344CB8AC3E}">
        <p14:creationId xmlns:p14="http://schemas.microsoft.com/office/powerpoint/2010/main" val="4519298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Comments on survey questions: If there is no management plan or monitoring, then the survey could skip these questions.  These questions are quiet wordy and could perhaps be simplified. Q 27 (46 on the original survey) could perhaps be separated as sometimes biological factors would be monitored but not socio-economic issues (or vice versa)</a:t>
            </a:r>
          </a:p>
        </p:txBody>
      </p:sp>
      <p:sp>
        <p:nvSpPr>
          <p:cNvPr id="4" name="Slide Number Placeholder 3"/>
          <p:cNvSpPr>
            <a:spLocks noGrp="1"/>
          </p:cNvSpPr>
          <p:nvPr>
            <p:ph type="sldNum" sz="quarter" idx="10"/>
          </p:nvPr>
        </p:nvSpPr>
        <p:spPr/>
        <p:txBody>
          <a:bodyPr/>
          <a:lstStyle/>
          <a:p>
            <a:fld id="{419E5A07-B8C7-40E1-831F-3DB11645913A}" type="slidenum">
              <a:rPr lang="en-GB" smtClean="0"/>
              <a:t>44</a:t>
            </a:fld>
            <a:endParaRPr lang="en-GB"/>
          </a:p>
        </p:txBody>
      </p:sp>
    </p:spTree>
    <p:extLst>
      <p:ext uri="{BB962C8B-B14F-4D97-AF65-F5344CB8AC3E}">
        <p14:creationId xmlns:p14="http://schemas.microsoft.com/office/powerpoint/2010/main" val="41067588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Comments on survey questions:</a:t>
            </a:r>
          </a:p>
          <a:p>
            <a:r>
              <a:rPr lang="en-GB" dirty="0"/>
              <a:t>Maybe a "too early to say" option for sites recently designated or where management plan is in development.</a:t>
            </a:r>
          </a:p>
          <a:p>
            <a:r>
              <a:rPr lang="en-GB" dirty="0"/>
              <a:t>This doesn't allow for MPAs which are recent and don't yet have management or monitoring in place. </a:t>
            </a:r>
          </a:p>
        </p:txBody>
      </p:sp>
      <p:sp>
        <p:nvSpPr>
          <p:cNvPr id="4" name="Slide Number Placeholder 3"/>
          <p:cNvSpPr>
            <a:spLocks noGrp="1"/>
          </p:cNvSpPr>
          <p:nvPr>
            <p:ph type="sldNum" sz="quarter" idx="10"/>
          </p:nvPr>
        </p:nvSpPr>
        <p:spPr/>
        <p:txBody>
          <a:bodyPr/>
          <a:lstStyle/>
          <a:p>
            <a:fld id="{419E5A07-B8C7-40E1-831F-3DB11645913A}" type="slidenum">
              <a:rPr lang="en-GB" smtClean="0"/>
              <a:t>50</a:t>
            </a:fld>
            <a:endParaRPr lang="en-GB"/>
          </a:p>
        </p:txBody>
      </p:sp>
    </p:spTree>
    <p:extLst>
      <p:ext uri="{BB962C8B-B14F-4D97-AF65-F5344CB8AC3E}">
        <p14:creationId xmlns:p14="http://schemas.microsoft.com/office/powerpoint/2010/main" val="19656825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51</a:t>
            </a:fld>
            <a:endParaRPr lang="en-GB"/>
          </a:p>
        </p:txBody>
      </p:sp>
    </p:spTree>
    <p:extLst>
      <p:ext uri="{BB962C8B-B14F-4D97-AF65-F5344CB8AC3E}">
        <p14:creationId xmlns:p14="http://schemas.microsoft.com/office/powerpoint/2010/main" val="4000534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2</a:t>
            </a:fld>
            <a:endParaRPr lang="en-GB"/>
          </a:p>
        </p:txBody>
      </p:sp>
    </p:spTree>
    <p:extLst>
      <p:ext uri="{BB962C8B-B14F-4D97-AF65-F5344CB8AC3E}">
        <p14:creationId xmlns:p14="http://schemas.microsoft.com/office/powerpoint/2010/main" val="2214432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3</a:t>
            </a:fld>
            <a:endParaRPr lang="en-GB"/>
          </a:p>
        </p:txBody>
      </p:sp>
    </p:spTree>
    <p:extLst>
      <p:ext uri="{BB962C8B-B14F-4D97-AF65-F5344CB8AC3E}">
        <p14:creationId xmlns:p14="http://schemas.microsoft.com/office/powerpoint/2010/main" val="234202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Comment on survey question: Would be good to have a note on page 1 stating that stakeholder participation is explored in more detail here.    (</a:t>
            </a:r>
            <a:r>
              <a:rPr lang="en-GB" dirty="0" err="1"/>
              <a:t>ps</a:t>
            </a:r>
            <a:r>
              <a:rPr lang="en-GB" dirty="0"/>
              <a:t> typo of stakeholder on Q28)</a:t>
            </a:r>
          </a:p>
        </p:txBody>
      </p:sp>
      <p:sp>
        <p:nvSpPr>
          <p:cNvPr id="4" name="Slide Number Placeholder 3"/>
          <p:cNvSpPr>
            <a:spLocks noGrp="1"/>
          </p:cNvSpPr>
          <p:nvPr>
            <p:ph type="sldNum" sz="quarter" idx="10"/>
          </p:nvPr>
        </p:nvSpPr>
        <p:spPr/>
        <p:txBody>
          <a:bodyPr/>
          <a:lstStyle/>
          <a:p>
            <a:fld id="{419E5A07-B8C7-40E1-831F-3DB11645913A}" type="slidenum">
              <a:rPr lang="en-GB" smtClean="0"/>
              <a:t>9</a:t>
            </a:fld>
            <a:endParaRPr lang="en-GB"/>
          </a:p>
        </p:txBody>
      </p:sp>
    </p:spTree>
    <p:extLst>
      <p:ext uri="{BB962C8B-B14F-4D97-AF65-F5344CB8AC3E}">
        <p14:creationId xmlns:p14="http://schemas.microsoft.com/office/powerpoint/2010/main" val="1515344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13</a:t>
            </a:fld>
            <a:endParaRPr lang="en-GB"/>
          </a:p>
        </p:txBody>
      </p:sp>
    </p:spTree>
    <p:extLst>
      <p:ext uri="{BB962C8B-B14F-4D97-AF65-F5344CB8AC3E}">
        <p14:creationId xmlns:p14="http://schemas.microsoft.com/office/powerpoint/2010/main" val="2800465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14</a:t>
            </a:fld>
            <a:endParaRPr lang="en-GB"/>
          </a:p>
        </p:txBody>
      </p:sp>
    </p:spTree>
    <p:extLst>
      <p:ext uri="{BB962C8B-B14F-4D97-AF65-F5344CB8AC3E}">
        <p14:creationId xmlns:p14="http://schemas.microsoft.com/office/powerpoint/2010/main" val="1149943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Comment: Socio-economic factors cannot be taken into account for SAC designations. </a:t>
            </a:r>
          </a:p>
        </p:txBody>
      </p:sp>
      <p:sp>
        <p:nvSpPr>
          <p:cNvPr id="4" name="Slide Number Placeholder 3"/>
          <p:cNvSpPr>
            <a:spLocks noGrp="1"/>
          </p:cNvSpPr>
          <p:nvPr>
            <p:ph type="sldNum" sz="quarter" idx="10"/>
          </p:nvPr>
        </p:nvSpPr>
        <p:spPr/>
        <p:txBody>
          <a:bodyPr/>
          <a:lstStyle/>
          <a:p>
            <a:fld id="{419E5A07-B8C7-40E1-831F-3DB11645913A}" type="slidenum">
              <a:rPr lang="en-GB" smtClean="0"/>
              <a:t>17</a:t>
            </a:fld>
            <a:endParaRPr lang="en-GB"/>
          </a:p>
        </p:txBody>
      </p:sp>
    </p:spTree>
    <p:extLst>
      <p:ext uri="{BB962C8B-B14F-4D97-AF65-F5344CB8AC3E}">
        <p14:creationId xmlns:p14="http://schemas.microsoft.com/office/powerpoint/2010/main" val="1734119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Comment on survey questions: Maybe one question asking for further comments about the management of the specific site, before question 25 on general comments.  It would be useful to compare MPAs across countries in future versions, as some countries will place more emphasis on different aspects that it would be useful to compare. </a:t>
            </a:r>
          </a:p>
        </p:txBody>
      </p:sp>
      <p:sp>
        <p:nvSpPr>
          <p:cNvPr id="4" name="Slide Number Placeholder 3"/>
          <p:cNvSpPr>
            <a:spLocks noGrp="1"/>
          </p:cNvSpPr>
          <p:nvPr>
            <p:ph type="sldNum" sz="quarter" idx="10"/>
          </p:nvPr>
        </p:nvSpPr>
        <p:spPr/>
        <p:txBody>
          <a:bodyPr/>
          <a:lstStyle/>
          <a:p>
            <a:fld id="{419E5A07-B8C7-40E1-831F-3DB11645913A}" type="slidenum">
              <a:rPr lang="en-GB" smtClean="0"/>
              <a:t>23</a:t>
            </a:fld>
            <a:endParaRPr lang="en-GB"/>
          </a:p>
        </p:txBody>
      </p:sp>
    </p:spTree>
    <p:extLst>
      <p:ext uri="{BB962C8B-B14F-4D97-AF65-F5344CB8AC3E}">
        <p14:creationId xmlns:p14="http://schemas.microsoft.com/office/powerpoint/2010/main" val="3419428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24</a:t>
            </a:fld>
            <a:endParaRPr lang="en-GB"/>
          </a:p>
        </p:txBody>
      </p:sp>
    </p:spTree>
    <p:extLst>
      <p:ext uri="{BB962C8B-B14F-4D97-AF65-F5344CB8AC3E}">
        <p14:creationId xmlns:p14="http://schemas.microsoft.com/office/powerpoint/2010/main" val="1570325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C24BB-E5CA-4A66-BC90-344A45EF9F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28334C3-B177-487A-917B-3A067AEED9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3F637DE-3694-490D-84AA-B73F4EB3D406}"/>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5" name="Footer Placeholder 4">
            <a:extLst>
              <a:ext uri="{FF2B5EF4-FFF2-40B4-BE49-F238E27FC236}">
                <a16:creationId xmlns:a16="http://schemas.microsoft.com/office/drawing/2014/main" id="{62314083-77DC-453D-B3BF-4E8CFB6A47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372919-8FCC-41C3-9BD9-F6EB28D56936}"/>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103117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14F04-82CA-4D47-A692-31240F044E8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4C8DC5-0D96-490F-BEA5-BCE95CD437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6DA2FC-A5CA-44BA-B883-C14F32811931}"/>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5" name="Footer Placeholder 4">
            <a:extLst>
              <a:ext uri="{FF2B5EF4-FFF2-40B4-BE49-F238E27FC236}">
                <a16:creationId xmlns:a16="http://schemas.microsoft.com/office/drawing/2014/main" id="{850E2D96-821E-4CA0-8F0E-C7E2A9A3C2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7EE991-A5A3-4EC8-80B9-8E00FEF2605D}"/>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815041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B98542-9ABC-4C34-B4F7-620D58CAB5A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E557DC-2F5C-4126-8B99-42F1F5F6178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606008-7AB4-4538-B25A-D5291A9734B9}"/>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5" name="Footer Placeholder 4">
            <a:extLst>
              <a:ext uri="{FF2B5EF4-FFF2-40B4-BE49-F238E27FC236}">
                <a16:creationId xmlns:a16="http://schemas.microsoft.com/office/drawing/2014/main" id="{E2D21021-E486-4028-B803-17B7C66BB1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60D80D-2FC1-4D3A-80DD-1B475B692448}"/>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1527327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776AF-64DE-4B2B-B1B2-BE8FF08D3BA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3176147-360C-4F2C-B2EC-AB1C8CBBC5C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CA5FBB-5464-4A79-9B88-B0F7C34F3DAC}"/>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5" name="Footer Placeholder 4">
            <a:extLst>
              <a:ext uri="{FF2B5EF4-FFF2-40B4-BE49-F238E27FC236}">
                <a16:creationId xmlns:a16="http://schemas.microsoft.com/office/drawing/2014/main" id="{27A4B829-A2A6-4D75-8AB4-4285B40D34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6D6EA2-AA37-4F42-A0F6-B1A06667C6E0}"/>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3102977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11E96-5D44-47DE-9E98-A5AD135EBA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5C1A268-E3AD-4C56-978F-773E0D17FE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CFDD672-CF36-4533-8F8D-DC523EAAB7B2}"/>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5" name="Footer Placeholder 4">
            <a:extLst>
              <a:ext uri="{FF2B5EF4-FFF2-40B4-BE49-F238E27FC236}">
                <a16:creationId xmlns:a16="http://schemas.microsoft.com/office/drawing/2014/main" id="{56E0830E-45D3-448E-B7CC-247A2CD097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5D4539-BBCE-4FEF-B8FB-F2F1C43044C9}"/>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2013694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1C4A2-8D60-4329-BC29-24DCBA404D2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1384228-48B5-41E9-AD54-DA65B400C3F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C4819C1-9AF1-4FB8-B279-93F1E27F789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3DB4BF9-EB91-49A0-9060-8C803A411C1A}"/>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6" name="Footer Placeholder 5">
            <a:extLst>
              <a:ext uri="{FF2B5EF4-FFF2-40B4-BE49-F238E27FC236}">
                <a16:creationId xmlns:a16="http://schemas.microsoft.com/office/drawing/2014/main" id="{BA0E4C84-8DB6-47A8-A2C8-D9E40A5773D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1D58D6-5700-4DFD-9EBC-271E7DBFF56F}"/>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2401398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146EE-B10C-4096-80DC-1DD5BA7B90D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0123BCE-9DF6-45AC-A49E-A4B4B273C0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E9B60C2-77D7-441A-803C-E25E5479519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D997CF0-008E-4FBC-A937-2BF998F852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06B6191-42DE-4CEA-976D-F2872EAAA20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A82F67D-C30B-476B-AEED-4569030F6C8F}"/>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8" name="Footer Placeholder 7">
            <a:extLst>
              <a:ext uri="{FF2B5EF4-FFF2-40B4-BE49-F238E27FC236}">
                <a16:creationId xmlns:a16="http://schemas.microsoft.com/office/drawing/2014/main" id="{DA2B0457-C3FB-4FC4-B1C8-82111233338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17C4275-C024-405E-A282-2AEB17BA2580}"/>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2208327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82571-9687-45AD-9F5A-596F2175546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DC0FB17-CE2D-410C-BB1E-1C56AFDC0DDA}"/>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4" name="Footer Placeholder 3">
            <a:extLst>
              <a:ext uri="{FF2B5EF4-FFF2-40B4-BE49-F238E27FC236}">
                <a16:creationId xmlns:a16="http://schemas.microsoft.com/office/drawing/2014/main" id="{291276E7-2ABC-4EBE-B89A-3B08616C664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5FC31CB-AE1E-4A29-B366-726BE01032E5}"/>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4278108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D5490F-049F-41D1-B3CF-0AEFC1680E80}"/>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3" name="Footer Placeholder 2">
            <a:extLst>
              <a:ext uri="{FF2B5EF4-FFF2-40B4-BE49-F238E27FC236}">
                <a16:creationId xmlns:a16="http://schemas.microsoft.com/office/drawing/2014/main" id="{798F6658-6BB9-4EBE-87C7-37DD2A28CC3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A54465F-E54C-484C-BA09-837AD1845C9A}"/>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1349525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6B319-F45A-46AC-AC27-5437EC5502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6B23E99-5EF0-403E-B2CD-8F7426F379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354BFC-B9B0-44E8-8BC3-A987DDEC3A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F710412-0F4F-4CB1-8B92-10E5B81DD5A1}"/>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6" name="Footer Placeholder 5">
            <a:extLst>
              <a:ext uri="{FF2B5EF4-FFF2-40B4-BE49-F238E27FC236}">
                <a16:creationId xmlns:a16="http://schemas.microsoft.com/office/drawing/2014/main" id="{B132E291-804D-4488-BEBE-633AE743FA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CF6127-D4B8-49B7-A328-090B63D90FB2}"/>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2370672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40C38-E73A-4D60-9453-04227DF0BA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47B17ED-577A-4A70-9276-06AE8112DD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AADE743-A1CF-4F4C-9A36-2E093A9FBC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C156AA-24E7-4518-A228-A4B6D084ECE2}"/>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6" name="Footer Placeholder 5">
            <a:extLst>
              <a:ext uri="{FF2B5EF4-FFF2-40B4-BE49-F238E27FC236}">
                <a16:creationId xmlns:a16="http://schemas.microsoft.com/office/drawing/2014/main" id="{EDF18444-A71C-4C48-B8D3-A13F6E24834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B973AD-26A4-4107-A2A1-481E92C64C4B}"/>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807825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5E9406-5668-470A-A778-CDDA9ADAEB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45CA019-86BF-4BB8-A38A-0B1C3947CA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7BA13A-8CF3-4383-AFE2-3A1AF23696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F0DF84-BC8D-417C-A5D5-7F9273D22502}" type="datetimeFigureOut">
              <a:rPr lang="en-GB" smtClean="0"/>
              <a:t>10/03/2019</a:t>
            </a:fld>
            <a:endParaRPr lang="en-GB"/>
          </a:p>
        </p:txBody>
      </p:sp>
      <p:sp>
        <p:nvSpPr>
          <p:cNvPr id="5" name="Footer Placeholder 4">
            <a:extLst>
              <a:ext uri="{FF2B5EF4-FFF2-40B4-BE49-F238E27FC236}">
                <a16:creationId xmlns:a16="http://schemas.microsoft.com/office/drawing/2014/main" id="{CA604880-FC56-458D-B49E-6D08CAC7C0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0606151-7F11-4D79-A582-96DF682CEC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9AE8D3-BE9C-47E5-AE86-E9052108C8BF}" type="slidenum">
              <a:rPr lang="en-GB" smtClean="0"/>
              <a:t>‹#›</a:t>
            </a:fld>
            <a:endParaRPr lang="en-GB"/>
          </a:p>
        </p:txBody>
      </p:sp>
    </p:spTree>
    <p:extLst>
      <p:ext uri="{BB962C8B-B14F-4D97-AF65-F5344CB8AC3E}">
        <p14:creationId xmlns:p14="http://schemas.microsoft.com/office/powerpoint/2010/main" val="399965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ukseasproject.org.uk/cms-data/reports/Final%20Compass%20Report_1.pdf"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F8CA6BA-6A45-4BD6-A0F7-0F7A8D31F9FD}"/>
              </a:ext>
            </a:extLst>
          </p:cNvPr>
          <p:cNvSpPr/>
          <p:nvPr/>
        </p:nvSpPr>
        <p:spPr>
          <a:xfrm>
            <a:off x="1" y="0"/>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F3DFA6E-6347-4200-9036-D5350A0499BB}"/>
              </a:ext>
            </a:extLst>
          </p:cNvPr>
          <p:cNvSpPr>
            <a:spLocks noGrp="1"/>
          </p:cNvSpPr>
          <p:nvPr>
            <p:ph type="ctrTitle"/>
          </p:nvPr>
        </p:nvSpPr>
        <p:spPr>
          <a:xfrm>
            <a:off x="1524001" y="1375300"/>
            <a:ext cx="9144000" cy="1307328"/>
          </a:xfrm>
        </p:spPr>
        <p:txBody>
          <a:bodyPr>
            <a:normAutofit fontScale="90000"/>
          </a:bodyPr>
          <a:lstStyle/>
          <a:p>
            <a:r>
              <a:rPr lang="en-GB" dirty="0">
                <a:solidFill>
                  <a:schemeClr val="bg1"/>
                </a:solidFill>
                <a:latin typeface="WWF" panose="02000000000000000000" pitchFamily="50" charset="0"/>
              </a:rPr>
              <a:t>BRISTOL CHANNEL </a:t>
            </a:r>
            <a:br>
              <a:rPr lang="en-GB" dirty="0">
                <a:solidFill>
                  <a:schemeClr val="bg1"/>
                </a:solidFill>
                <a:latin typeface="WWF" panose="02000000000000000000" pitchFamily="50" charset="0"/>
              </a:rPr>
            </a:br>
            <a:r>
              <a:rPr lang="en-GB" dirty="0">
                <a:solidFill>
                  <a:schemeClr val="bg1"/>
                </a:solidFill>
                <a:latin typeface="WWF" panose="02000000000000000000" pitchFamily="50" charset="0"/>
              </a:rPr>
              <a:t>APPROACHES SAC</a:t>
            </a:r>
          </a:p>
        </p:txBody>
      </p:sp>
      <p:sp>
        <p:nvSpPr>
          <p:cNvPr id="3" name="Subtitle 2">
            <a:extLst>
              <a:ext uri="{FF2B5EF4-FFF2-40B4-BE49-F238E27FC236}">
                <a16:creationId xmlns:a16="http://schemas.microsoft.com/office/drawing/2014/main" id="{8EDE768B-5A74-4B1B-A3A4-A63B9A1C4BAB}"/>
              </a:ext>
            </a:extLst>
          </p:cNvPr>
          <p:cNvSpPr>
            <a:spLocks noGrp="1"/>
          </p:cNvSpPr>
          <p:nvPr>
            <p:ph type="subTitle" idx="1"/>
          </p:nvPr>
        </p:nvSpPr>
        <p:spPr>
          <a:xfrm>
            <a:off x="1524001" y="3615601"/>
            <a:ext cx="9144000" cy="1655762"/>
          </a:xfrm>
        </p:spPr>
        <p:txBody>
          <a:bodyPr/>
          <a:lstStyle/>
          <a:p>
            <a:r>
              <a:rPr lang="en-GB" dirty="0">
                <a:solidFill>
                  <a:schemeClr val="bg1"/>
                </a:solidFill>
                <a:latin typeface="Georgia" panose="02040502050405020303" pitchFamily="18" charset="0"/>
              </a:rPr>
              <a:t>November 2018</a:t>
            </a:r>
          </a:p>
        </p:txBody>
      </p:sp>
    </p:spTree>
    <p:extLst>
      <p:ext uri="{BB962C8B-B14F-4D97-AF65-F5344CB8AC3E}">
        <p14:creationId xmlns:p14="http://schemas.microsoft.com/office/powerpoint/2010/main" val="3911601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 Was a stakeholder participation process established?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769298339"/>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2727703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5. Was a socio-economic baseline report produced?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352197149"/>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1702927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7. Was the MPA boundary based on important areas of ecological interest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627441901"/>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4123356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17. Does the protected area have legal status?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4001759303"/>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1434638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Do you have any thoughts or ideas on how MPAs could be set up more successfully?</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
        <p:nvSpPr>
          <p:cNvPr id="3" name="Rectangle 2">
            <a:extLst>
              <a:ext uri="{FF2B5EF4-FFF2-40B4-BE49-F238E27FC236}">
                <a16:creationId xmlns:a16="http://schemas.microsoft.com/office/drawing/2014/main" id="{A59C2C27-9905-4FCF-BB57-92F0A3D0F4EC}"/>
              </a:ext>
            </a:extLst>
          </p:cNvPr>
          <p:cNvSpPr/>
          <p:nvPr/>
        </p:nvSpPr>
        <p:spPr>
          <a:xfrm>
            <a:off x="3047999" y="2690813"/>
            <a:ext cx="7834859" cy="2308324"/>
          </a:xfrm>
          <a:prstGeom prst="rect">
            <a:avLst/>
          </a:prstGeom>
        </p:spPr>
        <p:txBody>
          <a:bodyPr wrap="square">
            <a:spAutoFit/>
          </a:bodyPr>
          <a:lstStyle/>
          <a:p>
            <a:r>
              <a:rPr lang="en-GB" sz="2400" i="1" dirty="0">
                <a:solidFill>
                  <a:srgbClr val="000000"/>
                </a:solidFill>
                <a:latin typeface="Calibri" panose="020F0502020204030204" pitchFamily="34" charset="0"/>
              </a:rPr>
              <a:t>“Depending on the location and nature of the MPA, the underlying reasons for setting up the MPA need to be as clear as possible, and MPA authorities need to be bold in promoting the need (including legal need) for their establishment. Often MPAs are introduced to stakeholders almost apologetically.”</a:t>
            </a:r>
            <a:r>
              <a:rPr lang="en-GB" sz="2400" i="1" dirty="0"/>
              <a:t> </a:t>
            </a:r>
          </a:p>
        </p:txBody>
      </p:sp>
    </p:spTree>
    <p:extLst>
      <p:ext uri="{BB962C8B-B14F-4D97-AF65-F5344CB8AC3E}">
        <p14:creationId xmlns:p14="http://schemas.microsoft.com/office/powerpoint/2010/main" val="500560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20. Does the protected area have a management plan?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480707979"/>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1827052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12. Does the MPA have objectives that consider environmental factors?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84329488"/>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3191439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13. Does the MPA have objectives that consider socio-economic factors?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4090517609"/>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4114639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24. Does the MPA have a business plan describing how income can be generated to deliver the MPA objectives in the long term?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053930544"/>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1223786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8. Does the protected area have well-defined spatial units (zones) that direct the type, location and/or time of allowable human activities?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469925724"/>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3987835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5482F1D-8AD0-44C2-B92C-CC9A702A7847}"/>
              </a:ext>
            </a:extLst>
          </p:cNvPr>
          <p:cNvSpPr/>
          <p:nvPr/>
        </p:nvSpPr>
        <p:spPr>
          <a:xfrm>
            <a:off x="211304" y="1726309"/>
            <a:ext cx="4176464" cy="2123658"/>
          </a:xfrm>
          <a:prstGeom prst="rect">
            <a:avLst/>
          </a:prstGeom>
        </p:spPr>
        <p:txBody>
          <a:bodyPr wrap="square">
            <a:spAutoFit/>
          </a:bodyPr>
          <a:lstStyle/>
          <a:p>
            <a:r>
              <a:rPr lang="en-GB" sz="1200" b="1" dirty="0">
                <a:solidFill>
                  <a:prstClr val="black"/>
                </a:solidFill>
                <a:latin typeface="Georgia" panose="02040502050405020303" pitchFamily="18" charset="0"/>
              </a:rPr>
              <a:t>WWF’s UK SEAS </a:t>
            </a:r>
            <a:r>
              <a:rPr lang="en-GB" sz="1200" dirty="0">
                <a:solidFill>
                  <a:prstClr val="black"/>
                </a:solidFill>
                <a:latin typeface="Georgia" panose="02040502050405020303" pitchFamily="18" charset="0"/>
              </a:rPr>
              <a:t>project is all about trying to improve how marine protected areas (MPAs) in the UK are managed.  We hope to do this by testing new approaches to management in our case study areas in North Devon (with the North Devon Marine Pioneer) and in the Outer Hebrides.  The first step in that journey is to understand how they are being managed at the moment, to gather baseline information on where we are doing really well, and where we could focus energy on improving.  The Compass survey forms part of that baseline assessment.</a:t>
            </a:r>
          </a:p>
          <a:p>
            <a:r>
              <a:rPr lang="en-GB" sz="1200" dirty="0">
                <a:solidFill>
                  <a:prstClr val="black"/>
                </a:solidFill>
                <a:latin typeface="Georgia" panose="02040502050405020303" pitchFamily="18" charset="0"/>
              </a:rPr>
              <a:t>It’s a pretty neat technique.  </a:t>
            </a:r>
          </a:p>
        </p:txBody>
      </p:sp>
      <p:sp>
        <p:nvSpPr>
          <p:cNvPr id="5" name="Rectangle 4">
            <a:extLst>
              <a:ext uri="{FF2B5EF4-FFF2-40B4-BE49-F238E27FC236}">
                <a16:creationId xmlns:a16="http://schemas.microsoft.com/office/drawing/2014/main" id="{E30C5472-D9A2-4C08-9B1C-6004C6E0855D}"/>
              </a:ext>
            </a:extLst>
          </p:cNvPr>
          <p:cNvSpPr/>
          <p:nvPr/>
        </p:nvSpPr>
        <p:spPr>
          <a:xfrm>
            <a:off x="169744" y="4002372"/>
            <a:ext cx="4166878" cy="2677656"/>
          </a:xfrm>
          <a:prstGeom prst="rect">
            <a:avLst/>
          </a:prstGeom>
        </p:spPr>
        <p:txBody>
          <a:bodyPr wrap="square">
            <a:spAutoFit/>
          </a:bodyPr>
          <a:lstStyle/>
          <a:p>
            <a:r>
              <a:rPr lang="en-GB" sz="1200" b="1" dirty="0">
                <a:solidFill>
                  <a:prstClr val="black"/>
                </a:solidFill>
                <a:latin typeface="Georgia" panose="02040502050405020303" pitchFamily="18" charset="0"/>
              </a:rPr>
              <a:t>The Compass </a:t>
            </a:r>
            <a:r>
              <a:rPr lang="en-GB" sz="1200" dirty="0">
                <a:solidFill>
                  <a:prstClr val="black"/>
                </a:solidFill>
                <a:latin typeface="Georgia" panose="02040502050405020303" pitchFamily="18" charset="0"/>
              </a:rPr>
              <a:t>divides the process of establishing an MPA into three stages:</a:t>
            </a:r>
          </a:p>
          <a:p>
            <a:pPr marL="228600" indent="-228600">
              <a:buFont typeface="+mj-lt"/>
              <a:buAutoNum type="arabicPeriod"/>
            </a:pPr>
            <a:r>
              <a:rPr lang="en-GB" sz="1200" dirty="0">
                <a:solidFill>
                  <a:prstClr val="black"/>
                </a:solidFill>
                <a:latin typeface="Georgia" panose="02040502050405020303" pitchFamily="18" charset="0"/>
              </a:rPr>
              <a:t>The “Creation phase”: In the UK we would call that the ‘designation process’.  This involves gathering all the data needed and working with stakeholders to develop management rules.   </a:t>
            </a:r>
          </a:p>
          <a:p>
            <a:pPr marL="228600" indent="-228600">
              <a:buFont typeface="+mj-lt"/>
              <a:buAutoNum type="arabicPeriod"/>
            </a:pPr>
            <a:r>
              <a:rPr lang="en-GB" sz="1200" dirty="0">
                <a:solidFill>
                  <a:prstClr val="black"/>
                </a:solidFill>
                <a:latin typeface="Georgia" panose="02040502050405020303" pitchFamily="18" charset="0"/>
              </a:rPr>
              <a:t>The “Pioneer phase”:  The pioneer phase is when management becomes operational and the management team starts monitoring and building programmes to support delivery of the objectives. </a:t>
            </a:r>
          </a:p>
          <a:p>
            <a:pPr marL="228600" indent="-228600">
              <a:buFont typeface="+mj-lt"/>
              <a:buAutoNum type="arabicPeriod"/>
            </a:pPr>
            <a:r>
              <a:rPr lang="en-GB" sz="1200" dirty="0">
                <a:solidFill>
                  <a:prstClr val="black"/>
                </a:solidFill>
                <a:latin typeface="Georgia" panose="02040502050405020303" pitchFamily="18" charset="0"/>
              </a:rPr>
              <a:t>The “Self-sufficiency phase”:  By this point the MPA is well on the way to technical, organisational and financial self-sufficiency and the environmental and social benefits of the MPA are being felt.</a:t>
            </a:r>
          </a:p>
        </p:txBody>
      </p:sp>
      <p:sp>
        <p:nvSpPr>
          <p:cNvPr id="6" name="Rectangle 5">
            <a:extLst>
              <a:ext uri="{FF2B5EF4-FFF2-40B4-BE49-F238E27FC236}">
                <a16:creationId xmlns:a16="http://schemas.microsoft.com/office/drawing/2014/main" id="{2585A4F0-6B03-49E3-8D0A-A63EA2113FD0}"/>
              </a:ext>
            </a:extLst>
          </p:cNvPr>
          <p:cNvSpPr/>
          <p:nvPr/>
        </p:nvSpPr>
        <p:spPr>
          <a:xfrm>
            <a:off x="4570681" y="2389452"/>
            <a:ext cx="3014656" cy="4524315"/>
          </a:xfrm>
          <a:prstGeom prst="rect">
            <a:avLst/>
          </a:prstGeom>
        </p:spPr>
        <p:txBody>
          <a:bodyPr wrap="square">
            <a:spAutoFit/>
          </a:bodyPr>
          <a:lstStyle/>
          <a:p>
            <a:r>
              <a:rPr lang="en-GB" sz="1200" b="1" dirty="0">
                <a:solidFill>
                  <a:prstClr val="black"/>
                </a:solidFill>
                <a:latin typeface="Georgia" panose="02040502050405020303" pitchFamily="18" charset="0"/>
              </a:rPr>
              <a:t>Progress is measured using 38 criteria </a:t>
            </a:r>
            <a:r>
              <a:rPr lang="en-GB" sz="1200" dirty="0">
                <a:solidFill>
                  <a:prstClr val="black"/>
                </a:solidFill>
                <a:latin typeface="Georgia" panose="02040502050405020303" pitchFamily="18" charset="0"/>
              </a:rPr>
              <a:t>that cover a range of management issues including things like setting objectives, collecting information, creating plans, involving stakeholders and monitoring etc.  Each criteria is scored out of 3, from 0 = it is not being done, to 3 = it is being done really well.  The criteria are arranged around the outside of the compass.  The stages and criteria may vary somewhat from one MPA to the next, however to achieve </a:t>
            </a:r>
            <a:r>
              <a:rPr lang="en-GB" sz="1200" b="1" i="1" dirty="0">
                <a:solidFill>
                  <a:prstClr val="black"/>
                </a:solidFill>
                <a:latin typeface="Georgia" panose="02040502050405020303" pitchFamily="18" charset="0"/>
              </a:rPr>
              <a:t>effective MPA management</a:t>
            </a:r>
            <a:r>
              <a:rPr lang="en-GB" sz="1200" dirty="0">
                <a:solidFill>
                  <a:prstClr val="black"/>
                </a:solidFill>
                <a:latin typeface="Georgia" panose="02040502050405020303" pitchFamily="18" charset="0"/>
              </a:rPr>
              <a:t> all of them need to be considered at some point. A quick look at the results will tell you what stage the MPA is at (creation, pioneer or self-sufficiency) and what the MPA is doing well on and what it needs to improve. The tool can be used to track the course of MPA development over time and help managers with day-to-day organisation of their MPA by filling in the progress made year after year.</a:t>
            </a:r>
          </a:p>
          <a:p>
            <a:endParaRPr lang="en-GB" sz="1200" dirty="0">
              <a:solidFill>
                <a:prstClr val="black"/>
              </a:solidFill>
              <a:latin typeface="Georgia" panose="02040502050405020303" pitchFamily="18" charset="0"/>
            </a:endParaRPr>
          </a:p>
        </p:txBody>
      </p:sp>
      <p:sp>
        <p:nvSpPr>
          <p:cNvPr id="7" name="TextBox 6">
            <a:extLst>
              <a:ext uri="{FF2B5EF4-FFF2-40B4-BE49-F238E27FC236}">
                <a16:creationId xmlns:a16="http://schemas.microsoft.com/office/drawing/2014/main" id="{B2C3F2CE-436F-4501-9F67-F49563EC81E9}"/>
              </a:ext>
            </a:extLst>
          </p:cNvPr>
          <p:cNvSpPr txBox="1"/>
          <p:nvPr/>
        </p:nvSpPr>
        <p:spPr>
          <a:xfrm>
            <a:off x="-1" y="0"/>
            <a:ext cx="7702649" cy="1600438"/>
          </a:xfrm>
          <a:prstGeom prst="rect">
            <a:avLst/>
          </a:prstGeom>
          <a:solidFill>
            <a:schemeClr val="tx1"/>
          </a:solidFill>
        </p:spPr>
        <p:txBody>
          <a:bodyPr wrap="square" lIns="252000" rIns="180000" rtlCol="0">
            <a:spAutoFit/>
          </a:bodyPr>
          <a:lstStyle/>
          <a:p>
            <a:endParaRPr lang="en-GB" sz="3200" dirty="0">
              <a:solidFill>
                <a:prstClr val="white"/>
              </a:solidFill>
              <a:latin typeface="WWF" pitchFamily="50" charset="0"/>
            </a:endParaRPr>
          </a:p>
          <a:p>
            <a:r>
              <a:rPr lang="en-GB" sz="4800" dirty="0">
                <a:solidFill>
                  <a:prstClr val="white"/>
                </a:solidFill>
                <a:latin typeface="WWF" pitchFamily="50" charset="0"/>
              </a:rPr>
              <a:t>THE COMPASS </a:t>
            </a:r>
          </a:p>
          <a:p>
            <a:endParaRPr lang="en-GB" dirty="0">
              <a:solidFill>
                <a:prstClr val="white"/>
              </a:solidFill>
              <a:latin typeface="WWF" pitchFamily="50" charset="0"/>
            </a:endParaRPr>
          </a:p>
        </p:txBody>
      </p:sp>
      <p:grpSp>
        <p:nvGrpSpPr>
          <p:cNvPr id="8" name="Group 7">
            <a:extLst>
              <a:ext uri="{FF2B5EF4-FFF2-40B4-BE49-F238E27FC236}">
                <a16:creationId xmlns:a16="http://schemas.microsoft.com/office/drawing/2014/main" id="{850E6A1B-757C-4453-90FE-522285B532A8}"/>
              </a:ext>
            </a:extLst>
          </p:cNvPr>
          <p:cNvGrpSpPr>
            <a:grpSpLocks noChangeAspect="1"/>
          </p:cNvGrpSpPr>
          <p:nvPr/>
        </p:nvGrpSpPr>
        <p:grpSpPr>
          <a:xfrm>
            <a:off x="5333003" y="55420"/>
            <a:ext cx="2529625" cy="2267721"/>
            <a:chOff x="1234846" y="676306"/>
            <a:chExt cx="6067132" cy="5438972"/>
          </a:xfrm>
        </p:grpSpPr>
        <p:sp>
          <p:nvSpPr>
            <p:cNvPr id="9" name="Oval 8">
              <a:extLst>
                <a:ext uri="{FF2B5EF4-FFF2-40B4-BE49-F238E27FC236}">
                  <a16:creationId xmlns:a16="http://schemas.microsoft.com/office/drawing/2014/main" id="{74F222B2-3FF4-435F-8673-A816746B8467}"/>
                </a:ext>
              </a:extLst>
            </p:cNvPr>
            <p:cNvSpPr>
              <a:spLocks noChangeAspect="1"/>
            </p:cNvSpPr>
            <p:nvPr/>
          </p:nvSpPr>
          <p:spPr>
            <a:xfrm>
              <a:off x="1547664" y="692696"/>
              <a:ext cx="5400000" cy="5400600"/>
            </a:xfrm>
            <a:prstGeom prst="ellipse">
              <a:avLst/>
            </a:prstGeo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solidFill>
                  <a:prstClr val="black"/>
                </a:solidFill>
              </a:endParaRPr>
            </a:p>
          </p:txBody>
        </p:sp>
        <p:cxnSp>
          <p:nvCxnSpPr>
            <p:cNvPr id="10" name="Straight Connector 9">
              <a:extLst>
                <a:ext uri="{FF2B5EF4-FFF2-40B4-BE49-F238E27FC236}">
                  <a16:creationId xmlns:a16="http://schemas.microsoft.com/office/drawing/2014/main" id="{451508BB-1B9B-45A3-8FEB-BF6E127AE09B}"/>
                </a:ext>
              </a:extLst>
            </p:cNvPr>
            <p:cNvCxnSpPr>
              <a:stCxn id="9" idx="0"/>
              <a:endCxn id="9" idx="4"/>
            </p:cNvCxnSpPr>
            <p:nvPr/>
          </p:nvCxnSpPr>
          <p:spPr>
            <a:xfrm>
              <a:off x="4247664" y="692696"/>
              <a:ext cx="0" cy="5400600"/>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E44CAAE-145C-4D7F-AEE8-C7E2F2DB2716}"/>
                </a:ext>
              </a:extLst>
            </p:cNvPr>
            <p:cNvCxnSpPr/>
            <p:nvPr/>
          </p:nvCxnSpPr>
          <p:spPr>
            <a:xfrm flipH="1">
              <a:off x="2230505" y="1591378"/>
              <a:ext cx="4024116" cy="3598946"/>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CCFF8EC-783D-4EA9-9B18-AD22BE7487C4}"/>
                </a:ext>
              </a:extLst>
            </p:cNvPr>
            <p:cNvCxnSpPr/>
            <p:nvPr/>
          </p:nvCxnSpPr>
          <p:spPr>
            <a:xfrm>
              <a:off x="3395894" y="826392"/>
              <a:ext cx="1712135" cy="5114504"/>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C17EBAB-1795-409E-AE39-BA6D79CE03EB}"/>
                </a:ext>
              </a:extLst>
            </p:cNvPr>
            <p:cNvCxnSpPr/>
            <p:nvPr/>
          </p:nvCxnSpPr>
          <p:spPr>
            <a:xfrm flipH="1">
              <a:off x="1577474" y="2983982"/>
              <a:ext cx="5340806" cy="8456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9DB03DE-74E1-4E13-BD91-ED14EF8A5B40}"/>
                </a:ext>
              </a:extLst>
            </p:cNvPr>
            <p:cNvCxnSpPr/>
            <p:nvPr/>
          </p:nvCxnSpPr>
          <p:spPr>
            <a:xfrm>
              <a:off x="3796337" y="739546"/>
              <a:ext cx="924719" cy="532193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AB2846D-B8BC-4C1E-B776-FD646940F84D}"/>
                </a:ext>
              </a:extLst>
            </p:cNvPr>
            <p:cNvCxnSpPr/>
            <p:nvPr/>
          </p:nvCxnSpPr>
          <p:spPr>
            <a:xfrm>
              <a:off x="3020673" y="997496"/>
              <a:ext cx="2488659" cy="47755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542E904-0C2D-46B6-82D5-F6A65DB309B2}"/>
                </a:ext>
              </a:extLst>
            </p:cNvPr>
            <p:cNvCxnSpPr/>
            <p:nvPr/>
          </p:nvCxnSpPr>
          <p:spPr>
            <a:xfrm flipH="1" flipV="1">
              <a:off x="1711275" y="2528217"/>
              <a:ext cx="5093386" cy="1737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3A7E37B-BA76-43BA-961B-5B892E7A7562}"/>
                </a:ext>
              </a:extLst>
            </p:cNvPr>
            <p:cNvCxnSpPr/>
            <p:nvPr/>
          </p:nvCxnSpPr>
          <p:spPr>
            <a:xfrm>
              <a:off x="1868930" y="2149843"/>
              <a:ext cx="4778385" cy="24766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E7A2F22-B393-4420-83A8-3B875F26452D}"/>
                </a:ext>
              </a:extLst>
            </p:cNvPr>
            <p:cNvCxnSpPr/>
            <p:nvPr/>
          </p:nvCxnSpPr>
          <p:spPr>
            <a:xfrm>
              <a:off x="1577474" y="2983982"/>
              <a:ext cx="5340806" cy="8456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B51634-6599-43E5-A425-5A31F45F1C24}"/>
                </a:ext>
              </a:extLst>
            </p:cNvPr>
            <p:cNvCxnSpPr/>
            <p:nvPr/>
          </p:nvCxnSpPr>
          <p:spPr>
            <a:xfrm flipH="1">
              <a:off x="1812902" y="2244436"/>
              <a:ext cx="4854598" cy="2315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B774D69-B13D-4E23-95FB-C8FEC5E964BE}"/>
                </a:ext>
              </a:extLst>
            </p:cNvPr>
            <p:cNvCxnSpPr/>
            <p:nvPr/>
          </p:nvCxnSpPr>
          <p:spPr>
            <a:xfrm flipH="1">
              <a:off x="3341008" y="826392"/>
              <a:ext cx="1801704" cy="5114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4B7A929-1548-48DC-B822-E2A42AE440E1}"/>
                </a:ext>
              </a:extLst>
            </p:cNvPr>
            <p:cNvCxnSpPr/>
            <p:nvPr/>
          </p:nvCxnSpPr>
          <p:spPr>
            <a:xfrm>
              <a:off x="2072449" y="1805868"/>
              <a:ext cx="4371348" cy="315597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70594FD-CF3D-449B-AC75-21E14144B02E}"/>
                </a:ext>
              </a:extLst>
            </p:cNvPr>
            <p:cNvCxnSpPr/>
            <p:nvPr/>
          </p:nvCxnSpPr>
          <p:spPr>
            <a:xfrm flipH="1">
              <a:off x="2546668" y="1272707"/>
              <a:ext cx="3361101" cy="4213693"/>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6B41F81-4E8B-42CB-8213-6BA042E171E1}"/>
                </a:ext>
              </a:extLst>
            </p:cNvPr>
            <p:cNvCxnSpPr/>
            <p:nvPr/>
          </p:nvCxnSpPr>
          <p:spPr>
            <a:xfrm flipH="1">
              <a:off x="3771528" y="739546"/>
              <a:ext cx="949528" cy="532193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252D2E6-D4F9-491D-B85C-A617358C3D22}"/>
                </a:ext>
              </a:extLst>
            </p:cNvPr>
            <p:cNvCxnSpPr>
              <a:stCxn id="9" idx="1"/>
              <a:endCxn id="9" idx="5"/>
            </p:cNvCxnSpPr>
            <p:nvPr/>
          </p:nvCxnSpPr>
          <p:spPr>
            <a:xfrm>
              <a:off x="2338476" y="1483596"/>
              <a:ext cx="3818376" cy="3818800"/>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CA2AAE6-F999-4CD6-9CAC-DC4ECEA01FCE}"/>
                </a:ext>
              </a:extLst>
            </p:cNvPr>
            <p:cNvCxnSpPr>
              <a:stCxn id="9" idx="6"/>
              <a:endCxn id="9" idx="2"/>
            </p:cNvCxnSpPr>
            <p:nvPr/>
          </p:nvCxnSpPr>
          <p:spPr>
            <a:xfrm flipH="1">
              <a:off x="1547664" y="3392996"/>
              <a:ext cx="5400000" cy="0"/>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C42DAB1-1D8B-4E81-BC96-51B97E784F8D}"/>
                </a:ext>
              </a:extLst>
            </p:cNvPr>
            <p:cNvCxnSpPr/>
            <p:nvPr/>
          </p:nvCxnSpPr>
          <p:spPr>
            <a:xfrm flipH="1">
              <a:off x="2001247" y="1914364"/>
              <a:ext cx="4502745" cy="295975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121951A-FCD0-4A7E-9095-79E2DB0DF10A}"/>
                </a:ext>
              </a:extLst>
            </p:cNvPr>
            <p:cNvCxnSpPr/>
            <p:nvPr/>
          </p:nvCxnSpPr>
          <p:spPr>
            <a:xfrm flipH="1">
              <a:off x="1673760" y="2597011"/>
              <a:ext cx="5151276" cy="16113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B9F8EE9-4D8D-49D1-8C1F-67D5C0EE3F9F}"/>
                </a:ext>
              </a:extLst>
            </p:cNvPr>
            <p:cNvCxnSpPr/>
            <p:nvPr/>
          </p:nvCxnSpPr>
          <p:spPr>
            <a:xfrm>
              <a:off x="2683291" y="1213945"/>
              <a:ext cx="3172882" cy="4348655"/>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67C7DAB-0F22-4153-956C-26D681C3C165}"/>
                </a:ext>
              </a:extLst>
            </p:cNvPr>
            <p:cNvCxnSpPr/>
            <p:nvPr/>
          </p:nvCxnSpPr>
          <p:spPr>
            <a:xfrm flipH="1">
              <a:off x="2916412" y="1026192"/>
              <a:ext cx="2621584" cy="4708396"/>
            </a:xfrm>
            <a:prstGeom prst="line">
              <a:avLst/>
            </a:prstGeom>
          </p:spPr>
          <p:style>
            <a:lnRef idx="1">
              <a:schemeClr val="accent1"/>
            </a:lnRef>
            <a:fillRef idx="0">
              <a:schemeClr val="accent1"/>
            </a:fillRef>
            <a:effectRef idx="0">
              <a:schemeClr val="accent1"/>
            </a:effectRef>
            <a:fontRef idx="minor">
              <a:schemeClr val="tx1"/>
            </a:fontRef>
          </p:style>
        </p:cxnSp>
        <p:sp>
          <p:nvSpPr>
            <p:cNvPr id="30" name="4-Point Star 62">
              <a:extLst>
                <a:ext uri="{FF2B5EF4-FFF2-40B4-BE49-F238E27FC236}">
                  <a16:creationId xmlns:a16="http://schemas.microsoft.com/office/drawing/2014/main" id="{8F963F45-2C99-4505-A05F-F703A9ABA284}"/>
                </a:ext>
              </a:extLst>
            </p:cNvPr>
            <p:cNvSpPr/>
            <p:nvPr/>
          </p:nvSpPr>
          <p:spPr>
            <a:xfrm>
              <a:off x="4099058" y="3247192"/>
              <a:ext cx="294468" cy="309966"/>
            </a:xfrm>
            <a:prstGeom prst="star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1" name="Oval 30">
              <a:extLst>
                <a:ext uri="{FF2B5EF4-FFF2-40B4-BE49-F238E27FC236}">
                  <a16:creationId xmlns:a16="http://schemas.microsoft.com/office/drawing/2014/main" id="{7C639155-4BBE-46BB-98E0-7D096F305D28}"/>
                </a:ext>
              </a:extLst>
            </p:cNvPr>
            <p:cNvSpPr>
              <a:spLocks noChangeAspect="1"/>
            </p:cNvSpPr>
            <p:nvPr/>
          </p:nvSpPr>
          <p:spPr>
            <a:xfrm>
              <a:off x="2384865" y="1543314"/>
              <a:ext cx="3713990" cy="3714402"/>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solidFill>
                  <a:prstClr val="black"/>
                </a:solidFill>
              </a:endParaRPr>
            </a:p>
          </p:txBody>
        </p:sp>
        <p:sp>
          <p:nvSpPr>
            <p:cNvPr id="32" name="Oval 31">
              <a:extLst>
                <a:ext uri="{FF2B5EF4-FFF2-40B4-BE49-F238E27FC236}">
                  <a16:creationId xmlns:a16="http://schemas.microsoft.com/office/drawing/2014/main" id="{A2E9AB64-5DB3-4C26-940A-87BDA3A3C504}"/>
                </a:ext>
              </a:extLst>
            </p:cNvPr>
            <p:cNvSpPr>
              <a:spLocks noChangeAspect="1"/>
            </p:cNvSpPr>
            <p:nvPr/>
          </p:nvSpPr>
          <p:spPr>
            <a:xfrm>
              <a:off x="3208633" y="2378069"/>
              <a:ext cx="2037142" cy="2037368"/>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solidFill>
                  <a:prstClr val="black"/>
                </a:solidFill>
              </a:endParaRPr>
            </a:p>
          </p:txBody>
        </p:sp>
        <p:sp>
          <p:nvSpPr>
            <p:cNvPr id="33" name="Pie 65">
              <a:extLst>
                <a:ext uri="{FF2B5EF4-FFF2-40B4-BE49-F238E27FC236}">
                  <a16:creationId xmlns:a16="http://schemas.microsoft.com/office/drawing/2014/main" id="{A1646545-1973-40F2-AE41-32A80D13C0BF}"/>
                </a:ext>
              </a:extLst>
            </p:cNvPr>
            <p:cNvSpPr/>
            <p:nvPr/>
          </p:nvSpPr>
          <p:spPr>
            <a:xfrm rot="9625439">
              <a:off x="1547664" y="676306"/>
              <a:ext cx="5400000" cy="5416990"/>
            </a:xfrm>
            <a:prstGeom prst="pie">
              <a:avLst>
                <a:gd name="adj1" fmla="val 6566544"/>
                <a:gd name="adj2" fmla="val 16236588"/>
              </a:avLst>
            </a:prstGeom>
            <a:solidFill>
              <a:srgbClr val="CCFFCC">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34" name="Pie 66">
              <a:extLst>
                <a:ext uri="{FF2B5EF4-FFF2-40B4-BE49-F238E27FC236}">
                  <a16:creationId xmlns:a16="http://schemas.microsoft.com/office/drawing/2014/main" id="{003D28DD-769F-4703-986D-40E97C64476B}"/>
                </a:ext>
              </a:extLst>
            </p:cNvPr>
            <p:cNvSpPr/>
            <p:nvPr/>
          </p:nvSpPr>
          <p:spPr>
            <a:xfrm rot="9625439">
              <a:off x="1542563" y="698288"/>
              <a:ext cx="5400000" cy="5416990"/>
            </a:xfrm>
            <a:prstGeom prst="pie">
              <a:avLst>
                <a:gd name="adj1" fmla="val 16213035"/>
                <a:gd name="adj2" fmla="val 1706926"/>
              </a:avLst>
            </a:prstGeom>
            <a:solidFill>
              <a:srgbClr val="66FF99">
                <a:alpha val="2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35" name="Pie 67">
              <a:extLst>
                <a:ext uri="{FF2B5EF4-FFF2-40B4-BE49-F238E27FC236}">
                  <a16:creationId xmlns:a16="http://schemas.microsoft.com/office/drawing/2014/main" id="{0274A8DD-D873-41DA-97CF-9639E8E8FADF}"/>
                </a:ext>
              </a:extLst>
            </p:cNvPr>
            <p:cNvSpPr/>
            <p:nvPr/>
          </p:nvSpPr>
          <p:spPr>
            <a:xfrm rot="9625439">
              <a:off x="1542563" y="676775"/>
              <a:ext cx="5400000" cy="5416990"/>
            </a:xfrm>
            <a:prstGeom prst="pie">
              <a:avLst>
                <a:gd name="adj1" fmla="val 1670633"/>
                <a:gd name="adj2" fmla="val 6571430"/>
              </a:avLst>
            </a:prstGeom>
            <a:solidFill>
              <a:srgbClr val="006666">
                <a:alpha val="2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36" name="4-Point Star 68">
              <a:extLst>
                <a:ext uri="{FF2B5EF4-FFF2-40B4-BE49-F238E27FC236}">
                  <a16:creationId xmlns:a16="http://schemas.microsoft.com/office/drawing/2014/main" id="{8715D039-2834-4520-8718-1F81CF4178E5}"/>
                </a:ext>
              </a:extLst>
            </p:cNvPr>
            <p:cNvSpPr/>
            <p:nvPr/>
          </p:nvSpPr>
          <p:spPr>
            <a:xfrm>
              <a:off x="4099058" y="3251800"/>
              <a:ext cx="294468" cy="309966"/>
            </a:xfrm>
            <a:prstGeom prst="star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7" name="TextBox 36">
              <a:extLst>
                <a:ext uri="{FF2B5EF4-FFF2-40B4-BE49-F238E27FC236}">
                  <a16:creationId xmlns:a16="http://schemas.microsoft.com/office/drawing/2014/main" id="{A351AC30-187A-47E6-B527-020DA738266E}"/>
                </a:ext>
              </a:extLst>
            </p:cNvPr>
            <p:cNvSpPr txBox="1"/>
            <p:nvPr/>
          </p:nvSpPr>
          <p:spPr>
            <a:xfrm>
              <a:off x="1234846" y="1918619"/>
              <a:ext cx="3014550" cy="664363"/>
            </a:xfrm>
            <a:prstGeom prst="rect">
              <a:avLst/>
            </a:prstGeom>
            <a:solidFill>
              <a:schemeClr val="bg1">
                <a:lumMod val="85000"/>
              </a:schemeClr>
            </a:solidFill>
          </p:spPr>
          <p:txBody>
            <a:bodyPr wrap="square" rtlCol="0">
              <a:spAutoFit/>
            </a:bodyPr>
            <a:lstStyle/>
            <a:p>
              <a:r>
                <a:rPr lang="en-GB" sz="1200" dirty="0">
                  <a:solidFill>
                    <a:prstClr val="black"/>
                  </a:solidFill>
                  <a:latin typeface="WWF" pitchFamily="50" charset="0"/>
                </a:rPr>
                <a:t>SELF-SUFFICIENT PHASE</a:t>
              </a:r>
            </a:p>
          </p:txBody>
        </p:sp>
        <p:sp>
          <p:nvSpPr>
            <p:cNvPr id="38" name="TextBox 37">
              <a:extLst>
                <a:ext uri="{FF2B5EF4-FFF2-40B4-BE49-F238E27FC236}">
                  <a16:creationId xmlns:a16="http://schemas.microsoft.com/office/drawing/2014/main" id="{0F29EF9F-7538-4A5C-833E-BDF586542253}"/>
                </a:ext>
              </a:extLst>
            </p:cNvPr>
            <p:cNvSpPr txBox="1"/>
            <p:nvPr/>
          </p:nvSpPr>
          <p:spPr>
            <a:xfrm>
              <a:off x="1935354" y="5117732"/>
              <a:ext cx="2163704" cy="664363"/>
            </a:xfrm>
            <a:prstGeom prst="rect">
              <a:avLst/>
            </a:prstGeom>
            <a:solidFill>
              <a:schemeClr val="bg1">
                <a:lumMod val="85000"/>
              </a:schemeClr>
            </a:solidFill>
          </p:spPr>
          <p:txBody>
            <a:bodyPr wrap="square" rtlCol="0">
              <a:spAutoFit/>
            </a:bodyPr>
            <a:lstStyle/>
            <a:p>
              <a:r>
                <a:rPr lang="en-GB" sz="1200" dirty="0">
                  <a:solidFill>
                    <a:prstClr val="black"/>
                  </a:solidFill>
                  <a:latin typeface="WWF" pitchFamily="50" charset="0"/>
                </a:rPr>
                <a:t>PIONEER PHASE</a:t>
              </a:r>
            </a:p>
          </p:txBody>
        </p:sp>
        <p:sp>
          <p:nvSpPr>
            <p:cNvPr id="39" name="TextBox 38">
              <a:extLst>
                <a:ext uri="{FF2B5EF4-FFF2-40B4-BE49-F238E27FC236}">
                  <a16:creationId xmlns:a16="http://schemas.microsoft.com/office/drawing/2014/main" id="{C61CF491-545B-4947-84B3-AE2726D102E5}"/>
                </a:ext>
              </a:extLst>
            </p:cNvPr>
            <p:cNvSpPr txBox="1"/>
            <p:nvPr/>
          </p:nvSpPr>
          <p:spPr>
            <a:xfrm>
              <a:off x="5052379" y="2887815"/>
              <a:ext cx="2249599" cy="664363"/>
            </a:xfrm>
            <a:prstGeom prst="rect">
              <a:avLst/>
            </a:prstGeom>
            <a:solidFill>
              <a:schemeClr val="bg1">
                <a:lumMod val="85000"/>
              </a:schemeClr>
            </a:solidFill>
          </p:spPr>
          <p:txBody>
            <a:bodyPr wrap="square" rtlCol="0">
              <a:spAutoFit/>
            </a:bodyPr>
            <a:lstStyle/>
            <a:p>
              <a:r>
                <a:rPr lang="en-GB" sz="1200" dirty="0">
                  <a:solidFill>
                    <a:prstClr val="black"/>
                  </a:solidFill>
                  <a:latin typeface="WWF" pitchFamily="50" charset="0"/>
                </a:rPr>
                <a:t>CREATION PHASE</a:t>
              </a:r>
            </a:p>
          </p:txBody>
        </p:sp>
      </p:grpSp>
      <p:sp>
        <p:nvSpPr>
          <p:cNvPr id="40" name="Rectangle 39">
            <a:extLst>
              <a:ext uri="{FF2B5EF4-FFF2-40B4-BE49-F238E27FC236}">
                <a16:creationId xmlns:a16="http://schemas.microsoft.com/office/drawing/2014/main" id="{25285516-2845-4A77-8352-AACF17124403}"/>
              </a:ext>
            </a:extLst>
          </p:cNvPr>
          <p:cNvSpPr>
            <a:spLocks noChangeAspect="1"/>
          </p:cNvSpPr>
          <p:nvPr/>
        </p:nvSpPr>
        <p:spPr>
          <a:xfrm>
            <a:off x="7975154" y="526379"/>
            <a:ext cx="4024736" cy="6093976"/>
          </a:xfrm>
          <a:prstGeom prst="rect">
            <a:avLst/>
          </a:prstGeom>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    Identify important areas for species &amp; habitats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    Identify stakeholders &amp; their interests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    Set up stakeholder participation process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4    Assess condition of important areas for species &amp; habitats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5    Create socio-economic baseline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6    Identify pressures impacting species &amp; habitats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7    Set MPA boundary based on areas of ecological importance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8    Establish zoning for activities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9  Establish management rules for zoned areas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10  Create a management body to set and monitor strategy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11  Create a management committee to implement the strategy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12  Establish environmental MPA objectives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13  Established socio-economic MPA objectives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14  Identify benefit sharing rules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15  Develop alternatives for displaced activities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16  Create clear lines of responsibility for governance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17  Ensure the MPA has legal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18  Publicly communicate about the MPA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19  Support an active &amp; inclusive stakeholder engagement process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20 Develop a management plan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21  Ensure adequate MPA staff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22  Ensure adequate infrastructures and equipment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23  Enforce management rules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24  Create a business plan fund long-term MPA management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25  Capacity build skills needed to run the MPA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26  Create education programme linked to MPA objectives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27  Monitor biological, social and economic factors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28  Monitor management activities against performance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29  Build a sense of responsibility for the MPA by stakeholders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30  Demonstrate the authorities take responsibility for the MPA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31  Effectively implement the management plan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32  Sustain &amp; build on community involvement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33  Demonstrate that MPA is achieving objectives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34  Demonstrate that MPA is improving ecological condition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35  Demonstrate that MPA is providing socio-economic benefits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36  Report progress to the community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37  Update management plan/rules based on monitoring data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38  Create sustainable income stream to cover management costs</a:t>
            </a:r>
          </a:p>
        </p:txBody>
      </p:sp>
    </p:spTree>
    <p:extLst>
      <p:ext uri="{BB962C8B-B14F-4D97-AF65-F5344CB8AC3E}">
        <p14:creationId xmlns:p14="http://schemas.microsoft.com/office/powerpoint/2010/main" val="3811324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9. Does the protected area have management in place for each zone as appropriate to meet the site's objectives as a whole?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86886787"/>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BRISTOL CHANNEL APPROACHES SAC</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963687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9687287" cy="1325563"/>
          </a:xfrm>
        </p:spPr>
        <p:txBody>
          <a:bodyPr>
            <a:noAutofit/>
          </a:bodyPr>
          <a:lstStyle/>
          <a:p>
            <a:r>
              <a:rPr lang="en-GB" sz="3200" dirty="0"/>
              <a:t>15. Have alternative income generating activities been considered to compensate for displacement of damaging activities in the MPA?</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936184905"/>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1769171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26. Is there a planned education programme linked to the site's objectives and needs?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361304648"/>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2736265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fontScale="90000"/>
          </a:bodyPr>
          <a:lstStyle/>
          <a:p>
            <a:r>
              <a:rPr lang="en-GB" sz="3200" dirty="0"/>
              <a:t>Do you have any thoughts or comments on how management plans and site objectives could be improved?</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
        <p:nvSpPr>
          <p:cNvPr id="3" name="Rectangle 2">
            <a:extLst>
              <a:ext uri="{FF2B5EF4-FFF2-40B4-BE49-F238E27FC236}">
                <a16:creationId xmlns:a16="http://schemas.microsoft.com/office/drawing/2014/main" id="{7A2BE0FC-B0E3-494F-8167-55D2B2471469}"/>
              </a:ext>
            </a:extLst>
          </p:cNvPr>
          <p:cNvSpPr/>
          <p:nvPr/>
        </p:nvSpPr>
        <p:spPr>
          <a:xfrm>
            <a:off x="1908747" y="1874551"/>
            <a:ext cx="8824210" cy="2862322"/>
          </a:xfrm>
          <a:prstGeom prst="rect">
            <a:avLst/>
          </a:prstGeom>
        </p:spPr>
        <p:txBody>
          <a:bodyPr wrap="square">
            <a:spAutoFit/>
          </a:bodyPr>
          <a:lstStyle/>
          <a:p>
            <a:r>
              <a:rPr lang="en-GB" i="1" dirty="0">
                <a:solidFill>
                  <a:srgbClr val="000000"/>
                </a:solidFill>
                <a:latin typeface="Calibri" panose="020F0502020204030204" pitchFamily="34" charset="0"/>
              </a:rPr>
              <a:t>“Management plans must be developed through an open transparent process, involving early stakeholder engagement. Better to do it right than do it quick but stakeholders must be engaged throughout the process.  Site objectives need to clearly link to the scientific reasons for establishing the site and the features being protected. It should be clear how the objectives relate to/influence management action to reduce the pressures threatening these objectives.  Management plans should have a simple, accessible front-end, available on mobile phones. Any zones should have clear boundaries that can be accessed or are visible on the water.  Management is only as good as the monitoring and enforcement. Resources for these should be considered during the site identification phase (but should not be used as an excuse not to take sites forward), based on sustainable finance mechanisms.”</a:t>
            </a:r>
            <a:endParaRPr lang="en-GB" i="1" dirty="0"/>
          </a:p>
        </p:txBody>
      </p:sp>
      <p:sp>
        <p:nvSpPr>
          <p:cNvPr id="4" name="Rectangle 3">
            <a:extLst>
              <a:ext uri="{FF2B5EF4-FFF2-40B4-BE49-F238E27FC236}">
                <a16:creationId xmlns:a16="http://schemas.microsoft.com/office/drawing/2014/main" id="{E992C7F2-72B0-4FD6-86DF-436BA816D601}"/>
              </a:ext>
            </a:extLst>
          </p:cNvPr>
          <p:cNvSpPr/>
          <p:nvPr/>
        </p:nvSpPr>
        <p:spPr>
          <a:xfrm>
            <a:off x="5746229" y="5116269"/>
            <a:ext cx="6096000" cy="1477328"/>
          </a:xfrm>
          <a:prstGeom prst="rect">
            <a:avLst/>
          </a:prstGeom>
        </p:spPr>
        <p:txBody>
          <a:bodyPr>
            <a:spAutoFit/>
          </a:bodyPr>
          <a:lstStyle/>
          <a:p>
            <a:r>
              <a:rPr lang="en-GB" i="1" dirty="0">
                <a:solidFill>
                  <a:srgbClr val="000000"/>
                </a:solidFill>
                <a:latin typeface="Calibri" panose="020F0502020204030204" pitchFamily="34" charset="0"/>
              </a:rPr>
              <a:t>“Depends on the driver for the site - there is more opportunity with domestic-led MPAs than international designations which follow a prescribed format. We should focus on an integrated plan rather than just on individual sites as a standalone project.” </a:t>
            </a:r>
            <a:endParaRPr lang="en-GB" i="1" dirty="0"/>
          </a:p>
        </p:txBody>
      </p:sp>
    </p:spTree>
    <p:extLst>
      <p:ext uri="{BB962C8B-B14F-4D97-AF65-F5344CB8AC3E}">
        <p14:creationId xmlns:p14="http://schemas.microsoft.com/office/powerpoint/2010/main" val="1701025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18. Are people aware of the MPA?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764155494"/>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6DB05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INVOLVING PEOPLE</a:t>
            </a:r>
          </a:p>
        </p:txBody>
      </p:sp>
    </p:spTree>
    <p:extLst>
      <p:ext uri="{BB962C8B-B14F-4D97-AF65-F5344CB8AC3E}">
        <p14:creationId xmlns:p14="http://schemas.microsoft.com/office/powerpoint/2010/main" val="3941181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19. Do deliberate (active and inclusive) opportunities for people to be involved in decision making exist?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469531336"/>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6DB05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INVOLVING PEOPLE</a:t>
            </a:r>
          </a:p>
        </p:txBody>
      </p:sp>
    </p:spTree>
    <p:extLst>
      <p:ext uri="{BB962C8B-B14F-4D97-AF65-F5344CB8AC3E}">
        <p14:creationId xmlns:p14="http://schemas.microsoft.com/office/powerpoint/2010/main" val="2274066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32. How satisfied are you with your involvement with MPA management?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966459900"/>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6DB05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INVOLVING PEOPLE</a:t>
            </a:r>
          </a:p>
        </p:txBody>
      </p:sp>
    </p:spTree>
    <p:extLst>
      <p:ext uri="{BB962C8B-B14F-4D97-AF65-F5344CB8AC3E}">
        <p14:creationId xmlns:p14="http://schemas.microsoft.com/office/powerpoint/2010/main" val="22517480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29. Do you think stakeholders feel a sense of responsibility for the MPA?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762867721"/>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6DB05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INVOLVING PEOPLE</a:t>
            </a:r>
          </a:p>
        </p:txBody>
      </p:sp>
    </p:spTree>
    <p:extLst>
      <p:ext uri="{BB962C8B-B14F-4D97-AF65-F5344CB8AC3E}">
        <p14:creationId xmlns:p14="http://schemas.microsoft.com/office/powerpoint/2010/main" val="5423354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Do you have any thoughts or comments on how we could better involve people in MPA management?</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6DB05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INVOLVING PEOPLE</a:t>
            </a:r>
          </a:p>
        </p:txBody>
      </p:sp>
      <p:sp>
        <p:nvSpPr>
          <p:cNvPr id="3" name="Rectangle 2">
            <a:extLst>
              <a:ext uri="{FF2B5EF4-FFF2-40B4-BE49-F238E27FC236}">
                <a16:creationId xmlns:a16="http://schemas.microsoft.com/office/drawing/2014/main" id="{2058354D-1BE8-4950-98BF-EB49F1D8CA3E}"/>
              </a:ext>
            </a:extLst>
          </p:cNvPr>
          <p:cNvSpPr/>
          <p:nvPr/>
        </p:nvSpPr>
        <p:spPr>
          <a:xfrm>
            <a:off x="1833797" y="1940177"/>
            <a:ext cx="6096000" cy="1200150"/>
          </a:xfrm>
          <a:prstGeom prst="rect">
            <a:avLst/>
          </a:prstGeom>
        </p:spPr>
        <p:txBody>
          <a:bodyPr>
            <a:spAutoFit/>
          </a:bodyPr>
          <a:lstStyle/>
          <a:p>
            <a:r>
              <a:rPr lang="en-GB" i="1" dirty="0">
                <a:solidFill>
                  <a:srgbClr val="000000"/>
                </a:solidFill>
                <a:latin typeface="Calibri" panose="020F0502020204030204" pitchFamily="34" charset="0"/>
              </a:rPr>
              <a:t>“Communicate the MPA as clearly as possible, making it relevant to their connection with the site. Be bold with your case for the site. Keep engagement regular (e.g. through monthly updates) even during quieter periods.” </a:t>
            </a:r>
            <a:endParaRPr lang="en-GB" i="1" dirty="0"/>
          </a:p>
        </p:txBody>
      </p:sp>
      <p:sp>
        <p:nvSpPr>
          <p:cNvPr id="4" name="Rectangle 3">
            <a:extLst>
              <a:ext uri="{FF2B5EF4-FFF2-40B4-BE49-F238E27FC236}">
                <a16:creationId xmlns:a16="http://schemas.microsoft.com/office/drawing/2014/main" id="{038EF153-E442-4382-B0CB-C02B42415E17}"/>
              </a:ext>
            </a:extLst>
          </p:cNvPr>
          <p:cNvSpPr/>
          <p:nvPr/>
        </p:nvSpPr>
        <p:spPr>
          <a:xfrm>
            <a:off x="3992380" y="3815444"/>
            <a:ext cx="6096000" cy="647700"/>
          </a:xfrm>
          <a:prstGeom prst="rect">
            <a:avLst/>
          </a:prstGeom>
        </p:spPr>
        <p:txBody>
          <a:bodyPr>
            <a:spAutoFit/>
          </a:bodyPr>
          <a:lstStyle/>
          <a:p>
            <a:r>
              <a:rPr lang="en-GB" i="1" dirty="0">
                <a:solidFill>
                  <a:srgbClr val="000000"/>
                </a:solidFill>
                <a:latin typeface="Calibri" panose="020F0502020204030204" pitchFamily="34" charset="0"/>
              </a:rPr>
              <a:t>“Cross-channel England and Wales management group/committee with public engagement/outreach agenda.”</a:t>
            </a:r>
            <a:r>
              <a:rPr lang="en-GB" i="1" dirty="0"/>
              <a:t> </a:t>
            </a:r>
          </a:p>
        </p:txBody>
      </p:sp>
      <p:sp>
        <p:nvSpPr>
          <p:cNvPr id="5" name="Rectangle 4">
            <a:extLst>
              <a:ext uri="{FF2B5EF4-FFF2-40B4-BE49-F238E27FC236}">
                <a16:creationId xmlns:a16="http://schemas.microsoft.com/office/drawing/2014/main" id="{DF6BBAD9-4AB4-4D31-938D-36E58F1D43DC}"/>
              </a:ext>
            </a:extLst>
          </p:cNvPr>
          <p:cNvSpPr/>
          <p:nvPr/>
        </p:nvSpPr>
        <p:spPr>
          <a:xfrm>
            <a:off x="5986072" y="5138261"/>
            <a:ext cx="6096000" cy="1477328"/>
          </a:xfrm>
          <a:prstGeom prst="rect">
            <a:avLst/>
          </a:prstGeom>
        </p:spPr>
        <p:txBody>
          <a:bodyPr>
            <a:spAutoFit/>
          </a:bodyPr>
          <a:lstStyle/>
          <a:p>
            <a:r>
              <a:rPr lang="en-GB" i="1" dirty="0"/>
              <a:t>“Stakeholder workshops once a site is designated, where the basis of the site is explained and management needs are described, followed by input from stakeholders on the best way to manage. Measures will always be more successful if those affected have been involved in development.” </a:t>
            </a:r>
          </a:p>
        </p:txBody>
      </p:sp>
    </p:spTree>
    <p:extLst>
      <p:ext uri="{BB962C8B-B14F-4D97-AF65-F5344CB8AC3E}">
        <p14:creationId xmlns:p14="http://schemas.microsoft.com/office/powerpoint/2010/main" val="2287898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16. Is responsibility for the governance of the MPA clear?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642052673"/>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DB78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DECISION MAKING</a:t>
            </a:r>
          </a:p>
        </p:txBody>
      </p:sp>
    </p:spTree>
    <p:extLst>
      <p:ext uri="{BB962C8B-B14F-4D97-AF65-F5344CB8AC3E}">
        <p14:creationId xmlns:p14="http://schemas.microsoft.com/office/powerpoint/2010/main" val="992992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2C3F2CE-436F-4501-9F67-F49563EC81E9}"/>
              </a:ext>
            </a:extLst>
          </p:cNvPr>
          <p:cNvSpPr txBox="1"/>
          <p:nvPr/>
        </p:nvSpPr>
        <p:spPr>
          <a:xfrm>
            <a:off x="-1" y="0"/>
            <a:ext cx="12192001" cy="1600438"/>
          </a:xfrm>
          <a:prstGeom prst="rect">
            <a:avLst/>
          </a:prstGeom>
          <a:solidFill>
            <a:schemeClr val="tx1"/>
          </a:solidFill>
        </p:spPr>
        <p:txBody>
          <a:bodyPr wrap="square" lIns="252000" rIns="180000" rtlCol="0">
            <a:spAutoFit/>
          </a:bodyPr>
          <a:lstStyle/>
          <a:p>
            <a:endParaRPr lang="en-GB" sz="3200" dirty="0">
              <a:solidFill>
                <a:prstClr val="white"/>
              </a:solidFill>
              <a:latin typeface="WWF" pitchFamily="50" charset="0"/>
            </a:endParaRPr>
          </a:p>
          <a:p>
            <a:r>
              <a:rPr lang="en-GB" sz="4800" dirty="0">
                <a:solidFill>
                  <a:prstClr val="white"/>
                </a:solidFill>
                <a:latin typeface="WWF" pitchFamily="50" charset="0"/>
              </a:rPr>
              <a:t>                    STEPS                                                   RESPONSES</a:t>
            </a:r>
          </a:p>
          <a:p>
            <a:endParaRPr lang="en-GB" dirty="0">
              <a:solidFill>
                <a:prstClr val="white"/>
              </a:solidFill>
              <a:latin typeface="WWF" pitchFamily="50" charset="0"/>
            </a:endParaRPr>
          </a:p>
        </p:txBody>
      </p:sp>
      <p:sp>
        <p:nvSpPr>
          <p:cNvPr id="2" name="Rectangle 1">
            <a:extLst>
              <a:ext uri="{FF2B5EF4-FFF2-40B4-BE49-F238E27FC236}">
                <a16:creationId xmlns:a16="http://schemas.microsoft.com/office/drawing/2014/main" id="{EF0CC608-E84F-45B5-90C9-4C4B9DEB8DDC}"/>
              </a:ext>
            </a:extLst>
          </p:cNvPr>
          <p:cNvSpPr/>
          <p:nvPr/>
        </p:nvSpPr>
        <p:spPr>
          <a:xfrm>
            <a:off x="6488105" y="2055691"/>
            <a:ext cx="4325038" cy="2308324"/>
          </a:xfrm>
          <a:prstGeom prst="rect">
            <a:avLst/>
          </a:prstGeom>
        </p:spPr>
        <p:txBody>
          <a:bodyPr wrap="square">
            <a:spAutoFit/>
          </a:bodyPr>
          <a:lstStyle/>
          <a:p>
            <a:pPr marL="285750" indent="-285750">
              <a:buFont typeface="Arial" panose="020B0604020202020204" pitchFamily="34" charset="0"/>
              <a:buChar char="•"/>
            </a:pPr>
            <a:r>
              <a:rPr lang="en-GB" dirty="0">
                <a:latin typeface="Georgia" panose="02040502050405020303" pitchFamily="18" charset="0"/>
              </a:rPr>
              <a:t>3 Responses (2 short, 1 full)</a:t>
            </a:r>
          </a:p>
          <a:p>
            <a:pPr marL="285750" indent="-285750">
              <a:buFont typeface="Arial" panose="020B0604020202020204" pitchFamily="34" charset="0"/>
              <a:buChar char="•"/>
            </a:pPr>
            <a:endParaRPr lang="en-GB" dirty="0">
              <a:latin typeface="Georgia" panose="02040502050405020303" pitchFamily="18" charset="0"/>
            </a:endParaRPr>
          </a:p>
          <a:p>
            <a:pPr marL="285750" indent="-285750">
              <a:buFont typeface="Arial" panose="020B0604020202020204" pitchFamily="34" charset="0"/>
              <a:buChar char="•"/>
            </a:pPr>
            <a:r>
              <a:rPr lang="en-GB" dirty="0">
                <a:latin typeface="Georgia" panose="02040502050405020303" pitchFamily="18" charset="0"/>
              </a:rPr>
              <a:t>0 respondents indicated they were from North Devon</a:t>
            </a:r>
          </a:p>
          <a:p>
            <a:pPr marL="285750" indent="-285750">
              <a:buFont typeface="Arial" panose="020B0604020202020204" pitchFamily="34" charset="0"/>
              <a:buChar char="•"/>
            </a:pPr>
            <a:endParaRPr lang="en-GB" dirty="0">
              <a:latin typeface="Georgia" panose="02040502050405020303" pitchFamily="18" charset="0"/>
            </a:endParaRPr>
          </a:p>
          <a:p>
            <a:pPr marL="285750" indent="-285750">
              <a:buFont typeface="Arial" panose="020B0604020202020204" pitchFamily="34" charset="0"/>
              <a:buChar char="•"/>
            </a:pPr>
            <a:r>
              <a:rPr lang="en-GB" dirty="0">
                <a:latin typeface="Georgia" panose="02040502050405020303" pitchFamily="18" charset="0"/>
              </a:rPr>
              <a:t>Sector affiliation shown below:</a:t>
            </a:r>
          </a:p>
          <a:p>
            <a:pPr marL="285750" indent="-285750">
              <a:buFont typeface="Arial" panose="020B0604020202020204" pitchFamily="34" charset="0"/>
              <a:buChar char="•"/>
            </a:pPr>
            <a:endParaRPr lang="en-GB" dirty="0">
              <a:latin typeface="Georgia" panose="02040502050405020303" pitchFamily="18" charset="0"/>
            </a:endParaRPr>
          </a:p>
          <a:p>
            <a:pPr marL="285750" indent="-285750">
              <a:buFont typeface="Arial" panose="020B0604020202020204" pitchFamily="34" charset="0"/>
              <a:buChar char="•"/>
            </a:pPr>
            <a:endParaRPr lang="en-GB" dirty="0">
              <a:latin typeface="Georgia" panose="02040502050405020303" pitchFamily="18" charset="0"/>
            </a:endParaRPr>
          </a:p>
        </p:txBody>
      </p:sp>
      <p:sp>
        <p:nvSpPr>
          <p:cNvPr id="3" name="Rectangle 2">
            <a:extLst>
              <a:ext uri="{FF2B5EF4-FFF2-40B4-BE49-F238E27FC236}">
                <a16:creationId xmlns:a16="http://schemas.microsoft.com/office/drawing/2014/main" id="{240DE353-28D0-4F78-B41F-B7538461C1CF}"/>
              </a:ext>
            </a:extLst>
          </p:cNvPr>
          <p:cNvSpPr/>
          <p:nvPr/>
        </p:nvSpPr>
        <p:spPr>
          <a:xfrm>
            <a:off x="352213" y="1971052"/>
            <a:ext cx="5308358" cy="4785926"/>
          </a:xfrm>
          <a:prstGeom prst="rect">
            <a:avLst/>
          </a:prstGeom>
        </p:spPr>
        <p:txBody>
          <a:bodyPr wrap="square">
            <a:spAutoFit/>
          </a:bodyPr>
          <a:lstStyle/>
          <a:p>
            <a:pPr marL="342900" indent="-342900">
              <a:spcBef>
                <a:spcPts val="600"/>
              </a:spcBef>
              <a:buFont typeface="+mj-lt"/>
              <a:buAutoNum type="arabicParenR"/>
            </a:pPr>
            <a:r>
              <a:rPr lang="en-GB" dirty="0">
                <a:latin typeface="Georgia" panose="02040502050405020303" pitchFamily="18" charset="0"/>
              </a:rPr>
              <a:t>Original compass criteria edited to better reflect UK situation.</a:t>
            </a:r>
          </a:p>
          <a:p>
            <a:pPr marL="342900" indent="-342900">
              <a:spcBef>
                <a:spcPts val="600"/>
              </a:spcBef>
              <a:buFont typeface="+mj-lt"/>
              <a:buAutoNum type="arabicParenR"/>
            </a:pPr>
            <a:r>
              <a:rPr lang="en-GB" dirty="0">
                <a:latin typeface="Georgia" panose="02040502050405020303" pitchFamily="18" charset="0"/>
              </a:rPr>
              <a:t>Four ‘graduated’ answer categories created for each criterion.</a:t>
            </a:r>
          </a:p>
          <a:p>
            <a:pPr marL="342900" indent="-342900">
              <a:spcBef>
                <a:spcPts val="600"/>
              </a:spcBef>
              <a:buFont typeface="+mj-lt"/>
              <a:buAutoNum type="arabicParenR"/>
            </a:pPr>
            <a:r>
              <a:rPr lang="en-GB" dirty="0">
                <a:latin typeface="Georgia" panose="02040502050405020303" pitchFamily="18" charset="0"/>
              </a:rPr>
              <a:t>A full and a shorter version of the survey designed using SurveyMonkey.</a:t>
            </a:r>
          </a:p>
          <a:p>
            <a:pPr marL="342900" indent="-342900">
              <a:spcBef>
                <a:spcPts val="600"/>
              </a:spcBef>
              <a:buFont typeface="+mj-lt"/>
              <a:buAutoNum type="arabicParenR"/>
            </a:pPr>
            <a:r>
              <a:rPr lang="en-GB" dirty="0">
                <a:latin typeface="Georgia" panose="02040502050405020303" pitchFamily="18" charset="0"/>
              </a:rPr>
              <a:t>Online survey link sent to 120 contacts on the UKSEAS database and advertised on the CMS listserv in Aug 2018.</a:t>
            </a:r>
          </a:p>
          <a:p>
            <a:pPr marL="342900" indent="-342900">
              <a:spcBef>
                <a:spcPts val="600"/>
              </a:spcBef>
              <a:buFont typeface="+mj-lt"/>
              <a:buAutoNum type="arabicParenR"/>
            </a:pPr>
            <a:r>
              <a:rPr lang="en-GB" dirty="0">
                <a:latin typeface="Georgia" panose="02040502050405020303" pitchFamily="18" charset="0"/>
              </a:rPr>
              <a:t>Survey open for 2 months &amp; reminders sent twice.</a:t>
            </a:r>
          </a:p>
          <a:p>
            <a:pPr marL="342900" indent="-342900">
              <a:spcBef>
                <a:spcPts val="600"/>
              </a:spcBef>
              <a:buFont typeface="+mj-lt"/>
              <a:buAutoNum type="arabicParenR"/>
            </a:pPr>
            <a:r>
              <a:rPr lang="en-GB" dirty="0">
                <a:latin typeface="Georgia" panose="02040502050405020303" pitchFamily="18" charset="0"/>
              </a:rPr>
              <a:t>Local meetings attended to encourage participation from key stakeholders.</a:t>
            </a:r>
          </a:p>
          <a:p>
            <a:pPr marL="342900" indent="-342900">
              <a:spcBef>
                <a:spcPts val="600"/>
              </a:spcBef>
              <a:buFont typeface="+mj-lt"/>
              <a:buAutoNum type="arabicParenR"/>
            </a:pPr>
            <a:r>
              <a:rPr lang="en-GB" dirty="0">
                <a:latin typeface="Georgia" panose="02040502050405020303" pitchFamily="18" charset="0"/>
              </a:rPr>
              <a:t>Data downloaded and analysed using excel.</a:t>
            </a:r>
          </a:p>
          <a:p>
            <a:pPr marL="342900" indent="-342900">
              <a:spcBef>
                <a:spcPts val="600"/>
              </a:spcBef>
              <a:buFont typeface="+mj-lt"/>
              <a:buAutoNum type="arabicParenR"/>
            </a:pPr>
            <a:r>
              <a:rPr lang="en-GB" dirty="0">
                <a:latin typeface="Georgia" panose="02040502050405020303" pitchFamily="18" charset="0"/>
              </a:rPr>
              <a:t>Mean scores added to compass. </a:t>
            </a:r>
          </a:p>
        </p:txBody>
      </p:sp>
      <p:graphicFrame>
        <p:nvGraphicFramePr>
          <p:cNvPr id="6" name="Chart 5">
            <a:extLst>
              <a:ext uri="{FF2B5EF4-FFF2-40B4-BE49-F238E27FC236}">
                <a16:creationId xmlns:a16="http://schemas.microsoft.com/office/drawing/2014/main" id="{0AB93DB2-8972-45C0-A2C8-F7E58F770CD2}"/>
              </a:ext>
            </a:extLst>
          </p:cNvPr>
          <p:cNvGraphicFramePr/>
          <p:nvPr>
            <p:extLst>
              <p:ext uri="{D42A27DB-BD31-4B8C-83A1-F6EECF244321}">
                <p14:modId xmlns:p14="http://schemas.microsoft.com/office/powerpoint/2010/main" val="508557340"/>
              </p:ext>
            </p:extLst>
          </p:nvPr>
        </p:nvGraphicFramePr>
        <p:xfrm>
          <a:off x="6488105" y="4000544"/>
          <a:ext cx="5152572" cy="28574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549297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30. Do the relevant authorities take responsibility for the MPA?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43563172"/>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DB78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DECISION MAKING</a:t>
            </a:r>
          </a:p>
        </p:txBody>
      </p:sp>
    </p:spTree>
    <p:extLst>
      <p:ext uri="{BB962C8B-B14F-4D97-AF65-F5344CB8AC3E}">
        <p14:creationId xmlns:p14="http://schemas.microsoft.com/office/powerpoint/2010/main" val="15735949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10. Does a management body exist that is empowered to set the MPA’s strategy, objectives and overall direction?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4275103277"/>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DB78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DECISION MAKING</a:t>
            </a:r>
          </a:p>
        </p:txBody>
      </p:sp>
    </p:spTree>
    <p:extLst>
      <p:ext uri="{BB962C8B-B14F-4D97-AF65-F5344CB8AC3E}">
        <p14:creationId xmlns:p14="http://schemas.microsoft.com/office/powerpoint/2010/main" val="3829659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11. Does a management committee exist that implements the strategy?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918454101"/>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DB78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DECISION MAKING</a:t>
            </a:r>
          </a:p>
        </p:txBody>
      </p:sp>
    </p:spTree>
    <p:extLst>
      <p:ext uri="{BB962C8B-B14F-4D97-AF65-F5344CB8AC3E}">
        <p14:creationId xmlns:p14="http://schemas.microsoft.com/office/powerpoint/2010/main" val="6619748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14. MPAs generate "benefits" e.g. fish and recreational opportunities.  Were rules identified to help share access to these benefits?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05003245"/>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DB78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DECISION MAKING</a:t>
            </a:r>
          </a:p>
        </p:txBody>
      </p:sp>
    </p:spTree>
    <p:extLst>
      <p:ext uri="{BB962C8B-B14F-4D97-AF65-F5344CB8AC3E}">
        <p14:creationId xmlns:p14="http://schemas.microsoft.com/office/powerpoint/2010/main" val="20019920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Do you have any thoughts or comments on how we could improve decision making? </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DB78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DECISION MAKING</a:t>
            </a:r>
          </a:p>
        </p:txBody>
      </p:sp>
      <p:sp>
        <p:nvSpPr>
          <p:cNvPr id="3" name="Rectangle 2">
            <a:extLst>
              <a:ext uri="{FF2B5EF4-FFF2-40B4-BE49-F238E27FC236}">
                <a16:creationId xmlns:a16="http://schemas.microsoft.com/office/drawing/2014/main" id="{1CDB8488-B88A-440A-984E-7151191607D4}"/>
              </a:ext>
            </a:extLst>
          </p:cNvPr>
          <p:cNvSpPr/>
          <p:nvPr/>
        </p:nvSpPr>
        <p:spPr>
          <a:xfrm>
            <a:off x="3203539" y="2644170"/>
            <a:ext cx="6935449" cy="1569660"/>
          </a:xfrm>
          <a:prstGeom prst="rect">
            <a:avLst/>
          </a:prstGeom>
        </p:spPr>
        <p:txBody>
          <a:bodyPr wrap="square">
            <a:spAutoFit/>
          </a:bodyPr>
          <a:lstStyle/>
          <a:p>
            <a:r>
              <a:rPr lang="en-GB" sz="2400" i="1" dirty="0">
                <a:solidFill>
                  <a:srgbClr val="000000"/>
                </a:solidFill>
                <a:latin typeface="Calibri" panose="020F0502020204030204" pitchFamily="34" charset="0"/>
              </a:rPr>
              <a:t>“Make one organisation responsible for overall site management and consideration of cumulative impacts. Each pressure is currently being considered separately for most English sites.”</a:t>
            </a:r>
            <a:r>
              <a:rPr lang="en-GB" sz="2400" i="1" dirty="0"/>
              <a:t> </a:t>
            </a:r>
          </a:p>
        </p:txBody>
      </p:sp>
    </p:spTree>
    <p:extLst>
      <p:ext uri="{BB962C8B-B14F-4D97-AF65-F5344CB8AC3E}">
        <p14:creationId xmlns:p14="http://schemas.microsoft.com/office/powerpoint/2010/main" val="96896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21. Are there enough people employed to manage the site?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719662466"/>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8B8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RESOURCES</a:t>
            </a:r>
          </a:p>
        </p:txBody>
      </p:sp>
    </p:spTree>
    <p:extLst>
      <p:ext uri="{BB962C8B-B14F-4D97-AF65-F5344CB8AC3E}">
        <p14:creationId xmlns:p14="http://schemas.microsoft.com/office/powerpoint/2010/main" val="23330148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22. Is the infrastructure and equipment needed to manage the site available?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45004015"/>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8B8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RESOURCES</a:t>
            </a:r>
          </a:p>
        </p:txBody>
      </p:sp>
    </p:spTree>
    <p:extLst>
      <p:ext uri="{BB962C8B-B14F-4D97-AF65-F5344CB8AC3E}">
        <p14:creationId xmlns:p14="http://schemas.microsoft.com/office/powerpoint/2010/main" val="5981757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25. Do staff have the skills and training needed?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197254983"/>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8B8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RESOURCES</a:t>
            </a:r>
          </a:p>
        </p:txBody>
      </p:sp>
    </p:spTree>
    <p:extLst>
      <p:ext uri="{BB962C8B-B14F-4D97-AF65-F5344CB8AC3E}">
        <p14:creationId xmlns:p14="http://schemas.microsoft.com/office/powerpoint/2010/main" val="25599382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38. Is there long term funding for the full cost of the MPA and its management/operating costs?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352324423"/>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8B8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RESOURCES</a:t>
            </a:r>
          </a:p>
        </p:txBody>
      </p:sp>
    </p:spTree>
    <p:extLst>
      <p:ext uri="{BB962C8B-B14F-4D97-AF65-F5344CB8AC3E}">
        <p14:creationId xmlns:p14="http://schemas.microsoft.com/office/powerpoint/2010/main" val="11079324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Do you have any thoughts or comments on how MPA management could be better resourced? </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8B8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RESOURCES</a:t>
            </a:r>
          </a:p>
        </p:txBody>
      </p:sp>
      <p:sp>
        <p:nvSpPr>
          <p:cNvPr id="3" name="Rectangle 2">
            <a:extLst>
              <a:ext uri="{FF2B5EF4-FFF2-40B4-BE49-F238E27FC236}">
                <a16:creationId xmlns:a16="http://schemas.microsoft.com/office/drawing/2014/main" id="{5A6A8EF4-6F51-4A04-A411-B130690DF423}"/>
              </a:ext>
            </a:extLst>
          </p:cNvPr>
          <p:cNvSpPr/>
          <p:nvPr/>
        </p:nvSpPr>
        <p:spPr>
          <a:xfrm>
            <a:off x="1983697" y="1758362"/>
            <a:ext cx="7025391" cy="2031325"/>
          </a:xfrm>
          <a:prstGeom prst="rect">
            <a:avLst/>
          </a:prstGeom>
        </p:spPr>
        <p:txBody>
          <a:bodyPr wrap="square">
            <a:spAutoFit/>
          </a:bodyPr>
          <a:lstStyle/>
          <a:p>
            <a:r>
              <a:rPr lang="en-GB" i="1" dirty="0"/>
              <a:t>“Local officers for coastal and inshore sites funded jointly by local and central government.  Contribution to resources from other government departments that license activities with an interest in the site.  A long-term institutional investment fund for MPA management and an independent MPA management delivery body (?)  Consideration of long term resource needs (not just socio-economic impacts) from an earlier stage in the designation process.” </a:t>
            </a:r>
          </a:p>
        </p:txBody>
      </p:sp>
      <p:sp>
        <p:nvSpPr>
          <p:cNvPr id="4" name="Rectangle 3">
            <a:extLst>
              <a:ext uri="{FF2B5EF4-FFF2-40B4-BE49-F238E27FC236}">
                <a16:creationId xmlns:a16="http://schemas.microsoft.com/office/drawing/2014/main" id="{C627870C-DAD7-4F5A-B8B8-4E892B706E9D}"/>
              </a:ext>
            </a:extLst>
          </p:cNvPr>
          <p:cNvSpPr/>
          <p:nvPr/>
        </p:nvSpPr>
        <p:spPr>
          <a:xfrm>
            <a:off x="3728909" y="4049506"/>
            <a:ext cx="6096000" cy="923330"/>
          </a:xfrm>
          <a:prstGeom prst="rect">
            <a:avLst/>
          </a:prstGeom>
        </p:spPr>
        <p:txBody>
          <a:bodyPr>
            <a:spAutoFit/>
          </a:bodyPr>
          <a:lstStyle/>
          <a:p>
            <a:r>
              <a:rPr lang="en-GB" i="1" dirty="0"/>
              <a:t>“No staff employed to manage this specific site and to enable proper engagement and public ownership it would help to have a 'go-to' person.”</a:t>
            </a:r>
          </a:p>
        </p:txBody>
      </p:sp>
      <p:sp>
        <p:nvSpPr>
          <p:cNvPr id="5" name="Rectangle 4">
            <a:extLst>
              <a:ext uri="{FF2B5EF4-FFF2-40B4-BE49-F238E27FC236}">
                <a16:creationId xmlns:a16="http://schemas.microsoft.com/office/drawing/2014/main" id="{5FBDC575-E514-43D2-9011-9D0DBC465521}"/>
              </a:ext>
            </a:extLst>
          </p:cNvPr>
          <p:cNvSpPr/>
          <p:nvPr/>
        </p:nvSpPr>
        <p:spPr>
          <a:xfrm>
            <a:off x="5781207" y="5402838"/>
            <a:ext cx="6096000" cy="1200329"/>
          </a:xfrm>
          <a:prstGeom prst="rect">
            <a:avLst/>
          </a:prstGeom>
        </p:spPr>
        <p:txBody>
          <a:bodyPr>
            <a:spAutoFit/>
          </a:bodyPr>
          <a:lstStyle/>
          <a:p>
            <a:r>
              <a:rPr lang="en-GB" i="1" dirty="0"/>
              <a:t>“Need to consider better use of resource - kill two birds with one stone rather than trying to do everything independently. e.g. monitoring of one thing may also be suitable for monitoring of another.” </a:t>
            </a:r>
          </a:p>
        </p:txBody>
      </p:sp>
    </p:spTree>
    <p:extLst>
      <p:ext uri="{BB962C8B-B14F-4D97-AF65-F5344CB8AC3E}">
        <p14:creationId xmlns:p14="http://schemas.microsoft.com/office/powerpoint/2010/main" val="3095432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25FF57D-202A-49B9-86A6-01B6901FE992}"/>
              </a:ext>
            </a:extLst>
          </p:cNvPr>
          <p:cNvGrpSpPr/>
          <p:nvPr/>
        </p:nvGrpSpPr>
        <p:grpSpPr>
          <a:xfrm>
            <a:off x="2685552" y="453976"/>
            <a:ext cx="6231581" cy="6223638"/>
            <a:chOff x="1402067" y="378272"/>
            <a:chExt cx="6231581" cy="6223638"/>
          </a:xfrm>
        </p:grpSpPr>
        <p:grpSp>
          <p:nvGrpSpPr>
            <p:cNvPr id="156" name="Group 155">
              <a:extLst>
                <a:ext uri="{FF2B5EF4-FFF2-40B4-BE49-F238E27FC236}">
                  <a16:creationId xmlns:a16="http://schemas.microsoft.com/office/drawing/2014/main" id="{45C620D6-FBE8-4910-8ADD-BA18FAF49813}"/>
                </a:ext>
              </a:extLst>
            </p:cNvPr>
            <p:cNvGrpSpPr/>
            <p:nvPr/>
          </p:nvGrpSpPr>
          <p:grpSpPr>
            <a:xfrm>
              <a:off x="1402067" y="378272"/>
              <a:ext cx="6231581" cy="6223638"/>
              <a:chOff x="5960419" y="269090"/>
              <a:chExt cx="6231581" cy="6223638"/>
            </a:xfrm>
          </p:grpSpPr>
          <p:grpSp>
            <p:nvGrpSpPr>
              <p:cNvPr id="70" name="Group 69">
                <a:extLst>
                  <a:ext uri="{FF2B5EF4-FFF2-40B4-BE49-F238E27FC236}">
                    <a16:creationId xmlns:a16="http://schemas.microsoft.com/office/drawing/2014/main" id="{0B4C5DA7-7890-4B59-8D1C-5D95F198399F}"/>
                  </a:ext>
                </a:extLst>
              </p:cNvPr>
              <p:cNvGrpSpPr/>
              <p:nvPr/>
            </p:nvGrpSpPr>
            <p:grpSpPr>
              <a:xfrm>
                <a:off x="5960419" y="269090"/>
                <a:ext cx="6231581" cy="6223638"/>
                <a:chOff x="1151712" y="14982"/>
                <a:chExt cx="6231581" cy="6223638"/>
              </a:xfrm>
            </p:grpSpPr>
            <p:grpSp>
              <p:nvGrpSpPr>
                <p:cNvPr id="4" name="Group 3">
                  <a:extLst>
                    <a:ext uri="{FF2B5EF4-FFF2-40B4-BE49-F238E27FC236}">
                      <a16:creationId xmlns:a16="http://schemas.microsoft.com/office/drawing/2014/main" id="{767AE01A-0FB3-4FDD-AF97-4F1565F4CE1D}"/>
                    </a:ext>
                  </a:extLst>
                </p:cNvPr>
                <p:cNvGrpSpPr/>
                <p:nvPr/>
              </p:nvGrpSpPr>
              <p:grpSpPr>
                <a:xfrm>
                  <a:off x="1487331" y="345145"/>
                  <a:ext cx="5402892" cy="5411056"/>
                  <a:chOff x="1276565" y="549426"/>
                  <a:chExt cx="5402892" cy="5411056"/>
                </a:xfrm>
              </p:grpSpPr>
              <p:grpSp>
                <p:nvGrpSpPr>
                  <p:cNvPr id="5" name="Group 4">
                    <a:extLst>
                      <a:ext uri="{FF2B5EF4-FFF2-40B4-BE49-F238E27FC236}">
                        <a16:creationId xmlns:a16="http://schemas.microsoft.com/office/drawing/2014/main" id="{8E4B4FEA-FAEC-45EF-9F8D-512114B6BD31}"/>
                      </a:ext>
                    </a:extLst>
                  </p:cNvPr>
                  <p:cNvGrpSpPr/>
                  <p:nvPr/>
                </p:nvGrpSpPr>
                <p:grpSpPr>
                  <a:xfrm>
                    <a:off x="1276565" y="549426"/>
                    <a:ext cx="5402892" cy="5411056"/>
                    <a:chOff x="1276565" y="549426"/>
                    <a:chExt cx="5402892" cy="5411056"/>
                  </a:xfrm>
                </p:grpSpPr>
                <p:sp>
                  <p:nvSpPr>
                    <p:cNvPr id="7" name="Oval 6">
                      <a:extLst>
                        <a:ext uri="{FF2B5EF4-FFF2-40B4-BE49-F238E27FC236}">
                          <a16:creationId xmlns:a16="http://schemas.microsoft.com/office/drawing/2014/main" id="{7B70FD0F-3D4E-45CB-BAB9-68A3D1587716}"/>
                        </a:ext>
                      </a:extLst>
                    </p:cNvPr>
                    <p:cNvSpPr>
                      <a:spLocks noChangeAspect="1"/>
                    </p:cNvSpPr>
                    <p:nvPr/>
                  </p:nvSpPr>
                  <p:spPr>
                    <a:xfrm>
                      <a:off x="1276565" y="559882"/>
                      <a:ext cx="5400000" cy="5400600"/>
                    </a:xfrm>
                    <a:prstGeom prst="ellipse">
                      <a:avLst/>
                    </a:prstGeom>
                    <a:solidFill>
                      <a:schemeClr val="accent2">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8" name="Group 7">
                      <a:extLst>
                        <a:ext uri="{FF2B5EF4-FFF2-40B4-BE49-F238E27FC236}">
                          <a16:creationId xmlns:a16="http://schemas.microsoft.com/office/drawing/2014/main" id="{FE9D02B6-7ACC-4CC0-97DB-FF47ADFC15A9}"/>
                        </a:ext>
                      </a:extLst>
                    </p:cNvPr>
                    <p:cNvGrpSpPr/>
                    <p:nvPr/>
                  </p:nvGrpSpPr>
                  <p:grpSpPr>
                    <a:xfrm>
                      <a:off x="1279456" y="549426"/>
                      <a:ext cx="5400001" cy="5400600"/>
                      <a:chOff x="1515430" y="706738"/>
                      <a:chExt cx="5400001" cy="5400600"/>
                    </a:xfrm>
                  </p:grpSpPr>
                  <p:cxnSp>
                    <p:nvCxnSpPr>
                      <p:cNvPr id="9" name="Straight Connector 8">
                        <a:extLst>
                          <a:ext uri="{FF2B5EF4-FFF2-40B4-BE49-F238E27FC236}">
                            <a16:creationId xmlns:a16="http://schemas.microsoft.com/office/drawing/2014/main" id="{4F69607E-AE0C-4275-B436-20018BAB7925}"/>
                          </a:ext>
                        </a:extLst>
                      </p:cNvPr>
                      <p:cNvCxnSpPr>
                        <a:cxnSpLocks/>
                      </p:cNvCxnSpPr>
                      <p:nvPr/>
                    </p:nvCxnSpPr>
                    <p:spPr>
                      <a:xfrm>
                        <a:off x="4214954" y="706738"/>
                        <a:ext cx="0" cy="5400600"/>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F07DAD5-8287-4C5E-ACF5-521A8D7F2D3D}"/>
                          </a:ext>
                        </a:extLst>
                      </p:cNvPr>
                      <p:cNvCxnSpPr>
                        <a:cxnSpLocks/>
                      </p:cNvCxnSpPr>
                      <p:nvPr/>
                    </p:nvCxnSpPr>
                    <p:spPr>
                      <a:xfrm flipH="1">
                        <a:off x="2170323" y="1751635"/>
                        <a:ext cx="4161030" cy="3404259"/>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9DDEE26-2F84-48BE-AF87-D3FDEA49D102}"/>
                          </a:ext>
                        </a:extLst>
                      </p:cNvPr>
                      <p:cNvCxnSpPr>
                        <a:cxnSpLocks/>
                      </p:cNvCxnSpPr>
                      <p:nvPr/>
                    </p:nvCxnSpPr>
                    <p:spPr>
                      <a:xfrm>
                        <a:off x="3312405" y="855643"/>
                        <a:ext cx="1771138" cy="5107624"/>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AD36281-234F-416E-B5A5-CDE85A1E2F85}"/>
                          </a:ext>
                        </a:extLst>
                      </p:cNvPr>
                      <p:cNvCxnSpPr>
                        <a:cxnSpLocks/>
                      </p:cNvCxnSpPr>
                      <p:nvPr/>
                    </p:nvCxnSpPr>
                    <p:spPr>
                      <a:xfrm>
                        <a:off x="3760829" y="756213"/>
                        <a:ext cx="893120" cy="532012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35AA276-A8AC-40A1-9431-82CC718BAD2B}"/>
                          </a:ext>
                        </a:extLst>
                      </p:cNvPr>
                      <p:cNvCxnSpPr>
                        <a:cxnSpLocks/>
                      </p:cNvCxnSpPr>
                      <p:nvPr/>
                    </p:nvCxnSpPr>
                    <p:spPr>
                      <a:xfrm>
                        <a:off x="2904781" y="1064964"/>
                        <a:ext cx="2592326" cy="47262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93B096-AE50-4E1D-90FE-D0D8925A4360}"/>
                          </a:ext>
                        </a:extLst>
                      </p:cNvPr>
                      <p:cNvCxnSpPr>
                        <a:cxnSpLocks/>
                      </p:cNvCxnSpPr>
                      <p:nvPr/>
                    </p:nvCxnSpPr>
                    <p:spPr>
                      <a:xfrm flipH="1" flipV="1">
                        <a:off x="1615807" y="2688116"/>
                        <a:ext cx="5180077" cy="15490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0D7F2C0-7F99-4C4D-8C2B-8F9F00C366C3}"/>
                          </a:ext>
                        </a:extLst>
                      </p:cNvPr>
                      <p:cNvCxnSpPr>
                        <a:cxnSpLocks/>
                      </p:cNvCxnSpPr>
                      <p:nvPr/>
                    </p:nvCxnSpPr>
                    <p:spPr>
                      <a:xfrm>
                        <a:off x="1770043" y="2280492"/>
                        <a:ext cx="4856899" cy="23274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743ED84-C0EC-4767-AEB4-DDEB01A94220}"/>
                          </a:ext>
                        </a:extLst>
                      </p:cNvPr>
                      <p:cNvCxnSpPr>
                        <a:cxnSpLocks/>
                      </p:cNvCxnSpPr>
                      <p:nvPr/>
                    </p:nvCxnSpPr>
                    <p:spPr>
                      <a:xfrm>
                        <a:off x="1542361" y="3121446"/>
                        <a:ext cx="5330387" cy="689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2F170C6-8349-499A-9ABE-A45539475042}"/>
                          </a:ext>
                        </a:extLst>
                      </p:cNvPr>
                      <p:cNvCxnSpPr>
                        <a:cxnSpLocks/>
                      </p:cNvCxnSpPr>
                      <p:nvPr/>
                    </p:nvCxnSpPr>
                    <p:spPr>
                      <a:xfrm flipH="1">
                        <a:off x="1703942" y="2531806"/>
                        <a:ext cx="5072437" cy="18543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07C4D23-3729-4A95-BBA7-7F775E351896}"/>
                          </a:ext>
                        </a:extLst>
                      </p:cNvPr>
                      <p:cNvCxnSpPr>
                        <a:cxnSpLocks/>
                      </p:cNvCxnSpPr>
                      <p:nvPr/>
                    </p:nvCxnSpPr>
                    <p:spPr>
                      <a:xfrm flipH="1">
                        <a:off x="3283027" y="891251"/>
                        <a:ext cx="1884258" cy="5072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951473E-07E6-44FB-9620-E18D87DEF8CC}"/>
                          </a:ext>
                        </a:extLst>
                      </p:cNvPr>
                      <p:cNvCxnSpPr>
                        <a:cxnSpLocks/>
                      </p:cNvCxnSpPr>
                      <p:nvPr/>
                    </p:nvCxnSpPr>
                    <p:spPr>
                      <a:xfrm>
                        <a:off x="1972019" y="1927952"/>
                        <a:ext cx="4455789" cy="303114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82156B5-FF01-4B49-A24E-2F59FAE87CD4}"/>
                          </a:ext>
                        </a:extLst>
                      </p:cNvPr>
                      <p:cNvCxnSpPr>
                        <a:cxnSpLocks/>
                      </p:cNvCxnSpPr>
                      <p:nvPr/>
                    </p:nvCxnSpPr>
                    <p:spPr>
                      <a:xfrm flipH="1">
                        <a:off x="2489812" y="1409204"/>
                        <a:ext cx="3517450" cy="406985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318763E-06DF-4455-B9AD-216236BF5BA1}"/>
                          </a:ext>
                        </a:extLst>
                      </p:cNvPr>
                      <p:cNvCxnSpPr>
                        <a:cxnSpLocks/>
                      </p:cNvCxnSpPr>
                      <p:nvPr/>
                    </p:nvCxnSpPr>
                    <p:spPr>
                      <a:xfrm flipH="1">
                        <a:off x="3756212" y="756213"/>
                        <a:ext cx="927990" cy="53201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56D7D60-4E6A-4EE3-9322-7C4145C4C62E}"/>
                          </a:ext>
                        </a:extLst>
                      </p:cNvPr>
                      <p:cNvCxnSpPr>
                        <a:cxnSpLocks/>
                      </p:cNvCxnSpPr>
                      <p:nvPr/>
                    </p:nvCxnSpPr>
                    <p:spPr>
                      <a:xfrm>
                        <a:off x="2214390" y="1608463"/>
                        <a:ext cx="3959389" cy="3658369"/>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849B22A-2CE8-4A55-B9DF-6F3B97B1CFA0}"/>
                          </a:ext>
                        </a:extLst>
                      </p:cNvPr>
                      <p:cNvCxnSpPr>
                        <a:cxnSpLocks/>
                      </p:cNvCxnSpPr>
                      <p:nvPr/>
                    </p:nvCxnSpPr>
                    <p:spPr>
                      <a:xfrm flipH="1">
                        <a:off x="1515430" y="3397818"/>
                        <a:ext cx="5400001" cy="133919"/>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EDE7DAE-16D4-4392-AE53-DA446555EE35}"/>
                          </a:ext>
                        </a:extLst>
                      </p:cNvPr>
                      <p:cNvCxnSpPr>
                        <a:cxnSpLocks/>
                      </p:cNvCxnSpPr>
                      <p:nvPr/>
                    </p:nvCxnSpPr>
                    <p:spPr>
                      <a:xfrm flipH="1">
                        <a:off x="1905918" y="2125884"/>
                        <a:ext cx="4676220" cy="26720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4FFB99E-332D-4925-8B65-A7B51230A19D}"/>
                          </a:ext>
                        </a:extLst>
                      </p:cNvPr>
                      <p:cNvCxnSpPr>
                        <a:cxnSpLocks/>
                      </p:cNvCxnSpPr>
                      <p:nvPr/>
                    </p:nvCxnSpPr>
                    <p:spPr>
                      <a:xfrm flipH="1">
                        <a:off x="1571740" y="2989006"/>
                        <a:ext cx="5301008" cy="97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CD1B657-A03C-4869-B51D-B4C5C37C2C0C}"/>
                          </a:ext>
                        </a:extLst>
                      </p:cNvPr>
                      <p:cNvCxnSpPr>
                        <a:cxnSpLocks/>
                      </p:cNvCxnSpPr>
                      <p:nvPr/>
                    </p:nvCxnSpPr>
                    <p:spPr>
                      <a:xfrm>
                        <a:off x="2530207" y="1318352"/>
                        <a:ext cx="3334735" cy="42270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80AAD7F-E8DB-4A6D-BDC1-2036AD3DD855}"/>
                          </a:ext>
                        </a:extLst>
                      </p:cNvPr>
                      <p:cNvCxnSpPr>
                        <a:cxnSpLocks/>
                      </p:cNvCxnSpPr>
                      <p:nvPr/>
                    </p:nvCxnSpPr>
                    <p:spPr>
                      <a:xfrm flipH="1">
                        <a:off x="2853369" y="1122744"/>
                        <a:ext cx="2760115" cy="4617044"/>
                      </a:xfrm>
                      <a:prstGeom prst="line">
                        <a:avLst/>
                      </a:prstGeom>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D11006D1-D807-4B71-9012-ED48A37FA249}"/>
                          </a:ext>
                        </a:extLst>
                      </p:cNvPr>
                      <p:cNvSpPr>
                        <a:spLocks noChangeAspect="1"/>
                      </p:cNvSpPr>
                      <p:nvPr/>
                    </p:nvSpPr>
                    <p:spPr>
                      <a:xfrm>
                        <a:off x="2342328" y="1548038"/>
                        <a:ext cx="3713990" cy="3714402"/>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9" name="Oval 28">
                        <a:extLst>
                          <a:ext uri="{FF2B5EF4-FFF2-40B4-BE49-F238E27FC236}">
                            <a16:creationId xmlns:a16="http://schemas.microsoft.com/office/drawing/2014/main" id="{DE8E330D-AF0F-47B7-BB3E-8F40EC84403B}"/>
                          </a:ext>
                        </a:extLst>
                      </p:cNvPr>
                      <p:cNvSpPr>
                        <a:spLocks noChangeAspect="1"/>
                      </p:cNvSpPr>
                      <p:nvPr/>
                    </p:nvSpPr>
                    <p:spPr>
                      <a:xfrm>
                        <a:off x="3166096" y="2382793"/>
                        <a:ext cx="2037142" cy="2037368"/>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sp>
                <p:nvSpPr>
                  <p:cNvPr id="6" name="4-Point Star 85">
                    <a:extLst>
                      <a:ext uri="{FF2B5EF4-FFF2-40B4-BE49-F238E27FC236}">
                        <a16:creationId xmlns:a16="http://schemas.microsoft.com/office/drawing/2014/main" id="{78DC7E5A-5822-466B-A4E5-D80F9A6762B2}"/>
                      </a:ext>
                    </a:extLst>
                  </p:cNvPr>
                  <p:cNvSpPr/>
                  <p:nvPr/>
                </p:nvSpPr>
                <p:spPr>
                  <a:xfrm>
                    <a:off x="3839036" y="3141469"/>
                    <a:ext cx="294468" cy="309966"/>
                  </a:xfrm>
                  <a:prstGeom prst="star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30" name="Group 29">
                  <a:extLst>
                    <a:ext uri="{FF2B5EF4-FFF2-40B4-BE49-F238E27FC236}">
                      <a16:creationId xmlns:a16="http://schemas.microsoft.com/office/drawing/2014/main" id="{0C1A3949-AA45-466C-97D2-88817BAE6963}"/>
                    </a:ext>
                  </a:extLst>
                </p:cNvPr>
                <p:cNvGrpSpPr>
                  <a:grpSpLocks noChangeAspect="1"/>
                </p:cNvGrpSpPr>
                <p:nvPr/>
              </p:nvGrpSpPr>
              <p:grpSpPr>
                <a:xfrm>
                  <a:off x="1151712" y="14982"/>
                  <a:ext cx="6231581" cy="6223638"/>
                  <a:chOff x="693237" y="1184350"/>
                  <a:chExt cx="4205276" cy="4199916"/>
                </a:xfrm>
              </p:grpSpPr>
              <p:grpSp>
                <p:nvGrpSpPr>
                  <p:cNvPr id="31" name="Group 30">
                    <a:extLst>
                      <a:ext uri="{FF2B5EF4-FFF2-40B4-BE49-F238E27FC236}">
                        <a16:creationId xmlns:a16="http://schemas.microsoft.com/office/drawing/2014/main" id="{BFE86330-7300-4614-9C22-16F7EE39A3CE}"/>
                      </a:ext>
                    </a:extLst>
                  </p:cNvPr>
                  <p:cNvGrpSpPr>
                    <a:grpSpLocks noChangeAspect="1"/>
                  </p:cNvGrpSpPr>
                  <p:nvPr/>
                </p:nvGrpSpPr>
                <p:grpSpPr>
                  <a:xfrm>
                    <a:off x="693237" y="1184350"/>
                    <a:ext cx="4205276" cy="4199916"/>
                    <a:chOff x="982910" y="569426"/>
                    <a:chExt cx="5121336" cy="5114809"/>
                  </a:xfrm>
                </p:grpSpPr>
                <p:sp>
                  <p:nvSpPr>
                    <p:cNvPr id="33" name="Rectangle 32">
                      <a:extLst>
                        <a:ext uri="{FF2B5EF4-FFF2-40B4-BE49-F238E27FC236}">
                          <a16:creationId xmlns:a16="http://schemas.microsoft.com/office/drawing/2014/main" id="{AC656986-8CD1-40F7-B927-CCF134AC754F}"/>
                        </a:ext>
                      </a:extLst>
                    </p:cNvPr>
                    <p:cNvSpPr/>
                    <p:nvPr/>
                  </p:nvSpPr>
                  <p:spPr>
                    <a:xfrm>
                      <a:off x="3373689" y="569426"/>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a:t>
                      </a:r>
                    </a:p>
                  </p:txBody>
                </p:sp>
                <p:sp>
                  <p:nvSpPr>
                    <p:cNvPr id="34" name="Rectangle 33">
                      <a:extLst>
                        <a:ext uri="{FF2B5EF4-FFF2-40B4-BE49-F238E27FC236}">
                          <a16:creationId xmlns:a16="http://schemas.microsoft.com/office/drawing/2014/main" id="{F8AC16F1-A560-4893-B662-C368194C1B80}"/>
                        </a:ext>
                      </a:extLst>
                    </p:cNvPr>
                    <p:cNvSpPr/>
                    <p:nvPr/>
                  </p:nvSpPr>
                  <p:spPr>
                    <a:xfrm>
                      <a:off x="3794579" y="619980"/>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a:t>
                      </a:r>
                    </a:p>
                  </p:txBody>
                </p:sp>
                <p:sp>
                  <p:nvSpPr>
                    <p:cNvPr id="35" name="Rectangle 34">
                      <a:extLst>
                        <a:ext uri="{FF2B5EF4-FFF2-40B4-BE49-F238E27FC236}">
                          <a16:creationId xmlns:a16="http://schemas.microsoft.com/office/drawing/2014/main" id="{BE438982-44EB-4546-A4D4-A27FA61722A2}"/>
                        </a:ext>
                      </a:extLst>
                    </p:cNvPr>
                    <p:cNvSpPr/>
                    <p:nvPr/>
                  </p:nvSpPr>
                  <p:spPr>
                    <a:xfrm>
                      <a:off x="4222686" y="725587"/>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a:t>
                      </a:r>
                    </a:p>
                  </p:txBody>
                </p:sp>
                <p:sp>
                  <p:nvSpPr>
                    <p:cNvPr id="36" name="Rectangle 35">
                      <a:extLst>
                        <a:ext uri="{FF2B5EF4-FFF2-40B4-BE49-F238E27FC236}">
                          <a16:creationId xmlns:a16="http://schemas.microsoft.com/office/drawing/2014/main" id="{539DCBB1-6009-4E16-90B5-84541822A185}"/>
                        </a:ext>
                      </a:extLst>
                    </p:cNvPr>
                    <p:cNvSpPr/>
                    <p:nvPr/>
                  </p:nvSpPr>
                  <p:spPr>
                    <a:xfrm>
                      <a:off x="4604489" y="917128"/>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4</a:t>
                      </a:r>
                    </a:p>
                  </p:txBody>
                </p:sp>
                <p:sp>
                  <p:nvSpPr>
                    <p:cNvPr id="37" name="Rectangle 36">
                      <a:extLst>
                        <a:ext uri="{FF2B5EF4-FFF2-40B4-BE49-F238E27FC236}">
                          <a16:creationId xmlns:a16="http://schemas.microsoft.com/office/drawing/2014/main" id="{3A262D53-97BB-4691-9E0D-1993F78A3D4E}"/>
                        </a:ext>
                      </a:extLst>
                    </p:cNvPr>
                    <p:cNvSpPr/>
                    <p:nvPr/>
                  </p:nvSpPr>
                  <p:spPr>
                    <a:xfrm>
                      <a:off x="4951830" y="1179818"/>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5</a:t>
                      </a:r>
                    </a:p>
                  </p:txBody>
                </p:sp>
                <p:sp>
                  <p:nvSpPr>
                    <p:cNvPr id="38" name="Rectangle 37">
                      <a:extLst>
                        <a:ext uri="{FF2B5EF4-FFF2-40B4-BE49-F238E27FC236}">
                          <a16:creationId xmlns:a16="http://schemas.microsoft.com/office/drawing/2014/main" id="{DA5886FB-3B06-4239-991D-7CBCBD1E169B}"/>
                        </a:ext>
                      </a:extLst>
                    </p:cNvPr>
                    <p:cNvSpPr/>
                    <p:nvPr/>
                  </p:nvSpPr>
                  <p:spPr>
                    <a:xfrm>
                      <a:off x="5233079" y="1477963"/>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6</a:t>
                      </a:r>
                    </a:p>
                  </p:txBody>
                </p:sp>
                <p:sp>
                  <p:nvSpPr>
                    <p:cNvPr id="39" name="Rectangle 38">
                      <a:extLst>
                        <a:ext uri="{FF2B5EF4-FFF2-40B4-BE49-F238E27FC236}">
                          <a16:creationId xmlns:a16="http://schemas.microsoft.com/office/drawing/2014/main" id="{26308219-9CE9-4605-8D17-89C6B3F2D153}"/>
                        </a:ext>
                      </a:extLst>
                    </p:cNvPr>
                    <p:cNvSpPr/>
                    <p:nvPr/>
                  </p:nvSpPr>
                  <p:spPr>
                    <a:xfrm>
                      <a:off x="5613299" y="2171087"/>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8</a:t>
                      </a:r>
                    </a:p>
                  </p:txBody>
                </p:sp>
                <p:sp>
                  <p:nvSpPr>
                    <p:cNvPr id="40" name="Rectangle 39">
                      <a:extLst>
                        <a:ext uri="{FF2B5EF4-FFF2-40B4-BE49-F238E27FC236}">
                          <a16:creationId xmlns:a16="http://schemas.microsoft.com/office/drawing/2014/main" id="{7E29DC37-DEBE-4CDD-873E-BE82DD25A493}"/>
                        </a:ext>
                      </a:extLst>
                    </p:cNvPr>
                    <p:cNvSpPr/>
                    <p:nvPr/>
                  </p:nvSpPr>
                  <p:spPr>
                    <a:xfrm>
                      <a:off x="5692932" y="2552926"/>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9</a:t>
                      </a:r>
                    </a:p>
                  </p:txBody>
                </p:sp>
                <p:sp>
                  <p:nvSpPr>
                    <p:cNvPr id="41" name="Rectangle 40">
                      <a:extLst>
                        <a:ext uri="{FF2B5EF4-FFF2-40B4-BE49-F238E27FC236}">
                          <a16:creationId xmlns:a16="http://schemas.microsoft.com/office/drawing/2014/main" id="{78D66459-F74F-4D61-9D08-E01F6076FC53}"/>
                        </a:ext>
                      </a:extLst>
                    </p:cNvPr>
                    <p:cNvSpPr/>
                    <p:nvPr/>
                  </p:nvSpPr>
                  <p:spPr>
                    <a:xfrm>
                      <a:off x="5707560" y="2930280"/>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10</a:t>
                      </a:r>
                    </a:p>
                  </p:txBody>
                </p:sp>
                <p:sp>
                  <p:nvSpPr>
                    <p:cNvPr id="42" name="Rectangle 41">
                      <a:extLst>
                        <a:ext uri="{FF2B5EF4-FFF2-40B4-BE49-F238E27FC236}">
                          <a16:creationId xmlns:a16="http://schemas.microsoft.com/office/drawing/2014/main" id="{3E8DC489-A60B-4774-ACFE-28895249C803}"/>
                        </a:ext>
                      </a:extLst>
                    </p:cNvPr>
                    <p:cNvSpPr/>
                    <p:nvPr/>
                  </p:nvSpPr>
                  <p:spPr>
                    <a:xfrm>
                      <a:off x="5675288" y="3285521"/>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11</a:t>
                      </a:r>
                    </a:p>
                  </p:txBody>
                </p:sp>
                <p:sp>
                  <p:nvSpPr>
                    <p:cNvPr id="43" name="Rectangle 42">
                      <a:extLst>
                        <a:ext uri="{FF2B5EF4-FFF2-40B4-BE49-F238E27FC236}">
                          <a16:creationId xmlns:a16="http://schemas.microsoft.com/office/drawing/2014/main" id="{5C4F7BE1-717C-4EFA-B45D-0FE0AE7FF53E}"/>
                        </a:ext>
                      </a:extLst>
                    </p:cNvPr>
                    <p:cNvSpPr/>
                    <p:nvPr/>
                  </p:nvSpPr>
                  <p:spPr>
                    <a:xfrm>
                      <a:off x="1079533" y="2298860"/>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31</a:t>
                      </a:r>
                    </a:p>
                  </p:txBody>
                </p:sp>
                <p:sp>
                  <p:nvSpPr>
                    <p:cNvPr id="44" name="Rectangle 43">
                      <a:extLst>
                        <a:ext uri="{FF2B5EF4-FFF2-40B4-BE49-F238E27FC236}">
                          <a16:creationId xmlns:a16="http://schemas.microsoft.com/office/drawing/2014/main" id="{EE89652E-98B0-4703-A664-53AFDCD5E7E4}"/>
                        </a:ext>
                      </a:extLst>
                    </p:cNvPr>
                    <p:cNvSpPr/>
                    <p:nvPr/>
                  </p:nvSpPr>
                  <p:spPr>
                    <a:xfrm>
                      <a:off x="5610152" y="3640436"/>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12</a:t>
                      </a:r>
                    </a:p>
                  </p:txBody>
                </p:sp>
                <p:sp>
                  <p:nvSpPr>
                    <p:cNvPr id="45" name="Rectangle 44">
                      <a:extLst>
                        <a:ext uri="{FF2B5EF4-FFF2-40B4-BE49-F238E27FC236}">
                          <a16:creationId xmlns:a16="http://schemas.microsoft.com/office/drawing/2014/main" id="{7AA5830E-B73A-4BB3-8956-B21B5A4E9754}"/>
                        </a:ext>
                      </a:extLst>
                    </p:cNvPr>
                    <p:cNvSpPr/>
                    <p:nvPr/>
                  </p:nvSpPr>
                  <p:spPr>
                    <a:xfrm>
                      <a:off x="1193412" y="1918697"/>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32</a:t>
                      </a:r>
                    </a:p>
                  </p:txBody>
                </p:sp>
                <p:sp>
                  <p:nvSpPr>
                    <p:cNvPr id="46" name="Rectangle 45">
                      <a:extLst>
                        <a:ext uri="{FF2B5EF4-FFF2-40B4-BE49-F238E27FC236}">
                          <a16:creationId xmlns:a16="http://schemas.microsoft.com/office/drawing/2014/main" id="{43D4D184-B3F9-41FB-B934-30F06BA1C5C3}"/>
                        </a:ext>
                      </a:extLst>
                    </p:cNvPr>
                    <p:cNvSpPr/>
                    <p:nvPr/>
                  </p:nvSpPr>
                  <p:spPr>
                    <a:xfrm>
                      <a:off x="1376353" y="1603849"/>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33</a:t>
                      </a:r>
                    </a:p>
                  </p:txBody>
                </p:sp>
                <p:sp>
                  <p:nvSpPr>
                    <p:cNvPr id="47" name="Rectangle 46">
                      <a:extLst>
                        <a:ext uri="{FF2B5EF4-FFF2-40B4-BE49-F238E27FC236}">
                          <a16:creationId xmlns:a16="http://schemas.microsoft.com/office/drawing/2014/main" id="{1772F163-8A19-4598-B132-F889C5AABE82}"/>
                        </a:ext>
                      </a:extLst>
                    </p:cNvPr>
                    <p:cNvSpPr/>
                    <p:nvPr/>
                  </p:nvSpPr>
                  <p:spPr>
                    <a:xfrm>
                      <a:off x="1587867" y="1325382"/>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34</a:t>
                      </a:r>
                    </a:p>
                  </p:txBody>
                </p:sp>
                <p:sp>
                  <p:nvSpPr>
                    <p:cNvPr id="48" name="Rectangle 47">
                      <a:extLst>
                        <a:ext uri="{FF2B5EF4-FFF2-40B4-BE49-F238E27FC236}">
                          <a16:creationId xmlns:a16="http://schemas.microsoft.com/office/drawing/2014/main" id="{E5F77776-C1A9-46A8-BDED-561B8A4333B1}"/>
                        </a:ext>
                      </a:extLst>
                    </p:cNvPr>
                    <p:cNvSpPr/>
                    <p:nvPr/>
                  </p:nvSpPr>
                  <p:spPr>
                    <a:xfrm>
                      <a:off x="1858442" y="1073303"/>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35</a:t>
                      </a:r>
                    </a:p>
                  </p:txBody>
                </p:sp>
                <p:sp>
                  <p:nvSpPr>
                    <p:cNvPr id="49" name="Rectangle 48">
                      <a:extLst>
                        <a:ext uri="{FF2B5EF4-FFF2-40B4-BE49-F238E27FC236}">
                          <a16:creationId xmlns:a16="http://schemas.microsoft.com/office/drawing/2014/main" id="{2978688D-FF94-4451-BE5C-15018DA198EB}"/>
                        </a:ext>
                      </a:extLst>
                    </p:cNvPr>
                    <p:cNvSpPr/>
                    <p:nvPr/>
                  </p:nvSpPr>
                  <p:spPr>
                    <a:xfrm>
                      <a:off x="2189517" y="862806"/>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36</a:t>
                      </a:r>
                    </a:p>
                  </p:txBody>
                </p:sp>
                <p:sp>
                  <p:nvSpPr>
                    <p:cNvPr id="50" name="Rectangle 49">
                      <a:extLst>
                        <a:ext uri="{FF2B5EF4-FFF2-40B4-BE49-F238E27FC236}">
                          <a16:creationId xmlns:a16="http://schemas.microsoft.com/office/drawing/2014/main" id="{78F3507B-04CB-4D5E-8E75-560FD43B8F5A}"/>
                        </a:ext>
                      </a:extLst>
                    </p:cNvPr>
                    <p:cNvSpPr/>
                    <p:nvPr/>
                  </p:nvSpPr>
                  <p:spPr>
                    <a:xfrm>
                      <a:off x="2591643" y="694024"/>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37</a:t>
                      </a:r>
                    </a:p>
                  </p:txBody>
                </p:sp>
                <p:sp>
                  <p:nvSpPr>
                    <p:cNvPr id="51" name="Rectangle 50">
                      <a:extLst>
                        <a:ext uri="{FF2B5EF4-FFF2-40B4-BE49-F238E27FC236}">
                          <a16:creationId xmlns:a16="http://schemas.microsoft.com/office/drawing/2014/main" id="{CE630A38-F840-41C0-A575-7FB15C1844C3}"/>
                        </a:ext>
                      </a:extLst>
                    </p:cNvPr>
                    <p:cNvSpPr/>
                    <p:nvPr/>
                  </p:nvSpPr>
                  <p:spPr>
                    <a:xfrm>
                      <a:off x="2958195" y="600786"/>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38</a:t>
                      </a:r>
                    </a:p>
                  </p:txBody>
                </p:sp>
                <p:sp>
                  <p:nvSpPr>
                    <p:cNvPr id="52" name="Rectangle 51">
                      <a:extLst>
                        <a:ext uri="{FF2B5EF4-FFF2-40B4-BE49-F238E27FC236}">
                          <a16:creationId xmlns:a16="http://schemas.microsoft.com/office/drawing/2014/main" id="{869BD8F5-1BBF-49DD-A995-99535DDF24F2}"/>
                        </a:ext>
                      </a:extLst>
                    </p:cNvPr>
                    <p:cNvSpPr/>
                    <p:nvPr/>
                  </p:nvSpPr>
                  <p:spPr>
                    <a:xfrm>
                      <a:off x="4132285" y="5174261"/>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18</a:t>
                      </a:r>
                    </a:p>
                  </p:txBody>
                </p:sp>
                <p:sp>
                  <p:nvSpPr>
                    <p:cNvPr id="53" name="Rectangle 52">
                      <a:extLst>
                        <a:ext uri="{FF2B5EF4-FFF2-40B4-BE49-F238E27FC236}">
                          <a16:creationId xmlns:a16="http://schemas.microsoft.com/office/drawing/2014/main" id="{DCEC93D8-7AE5-42F4-8854-033385A8B31E}"/>
                        </a:ext>
                      </a:extLst>
                    </p:cNvPr>
                    <p:cNvSpPr/>
                    <p:nvPr/>
                  </p:nvSpPr>
                  <p:spPr>
                    <a:xfrm>
                      <a:off x="4498890" y="5016373"/>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17</a:t>
                      </a:r>
                    </a:p>
                  </p:txBody>
                </p:sp>
                <p:sp>
                  <p:nvSpPr>
                    <p:cNvPr id="54" name="Rectangle 53">
                      <a:extLst>
                        <a:ext uri="{FF2B5EF4-FFF2-40B4-BE49-F238E27FC236}">
                          <a16:creationId xmlns:a16="http://schemas.microsoft.com/office/drawing/2014/main" id="{DBA8BCE0-9F91-4C11-A39E-702FECDC4854}"/>
                        </a:ext>
                      </a:extLst>
                    </p:cNvPr>
                    <p:cNvSpPr/>
                    <p:nvPr/>
                  </p:nvSpPr>
                  <p:spPr>
                    <a:xfrm>
                      <a:off x="4810787" y="4799439"/>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16</a:t>
                      </a:r>
                    </a:p>
                  </p:txBody>
                </p:sp>
                <p:sp>
                  <p:nvSpPr>
                    <p:cNvPr id="55" name="Rectangle 54">
                      <a:extLst>
                        <a:ext uri="{FF2B5EF4-FFF2-40B4-BE49-F238E27FC236}">
                          <a16:creationId xmlns:a16="http://schemas.microsoft.com/office/drawing/2014/main" id="{62625C07-5C5C-428A-ADFD-973E645BE5A0}"/>
                        </a:ext>
                      </a:extLst>
                    </p:cNvPr>
                    <p:cNvSpPr/>
                    <p:nvPr/>
                  </p:nvSpPr>
                  <p:spPr>
                    <a:xfrm>
                      <a:off x="5081515" y="4556636"/>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15</a:t>
                      </a:r>
                    </a:p>
                  </p:txBody>
                </p:sp>
                <p:sp>
                  <p:nvSpPr>
                    <p:cNvPr id="56" name="Rectangle 55">
                      <a:extLst>
                        <a:ext uri="{FF2B5EF4-FFF2-40B4-BE49-F238E27FC236}">
                          <a16:creationId xmlns:a16="http://schemas.microsoft.com/office/drawing/2014/main" id="{BCB9EB34-511E-4069-BA26-BA512FEF16DF}"/>
                        </a:ext>
                      </a:extLst>
                    </p:cNvPr>
                    <p:cNvSpPr/>
                    <p:nvPr/>
                  </p:nvSpPr>
                  <p:spPr>
                    <a:xfrm>
                      <a:off x="5291909" y="4303798"/>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14</a:t>
                      </a:r>
                    </a:p>
                  </p:txBody>
                </p:sp>
                <p:sp>
                  <p:nvSpPr>
                    <p:cNvPr id="57" name="Rectangle 56">
                      <a:extLst>
                        <a:ext uri="{FF2B5EF4-FFF2-40B4-BE49-F238E27FC236}">
                          <a16:creationId xmlns:a16="http://schemas.microsoft.com/office/drawing/2014/main" id="{6E72A424-B1FF-46F7-A795-ABEEED9241DA}"/>
                        </a:ext>
                      </a:extLst>
                    </p:cNvPr>
                    <p:cNvSpPr/>
                    <p:nvPr/>
                  </p:nvSpPr>
                  <p:spPr>
                    <a:xfrm>
                      <a:off x="5476945" y="3992339"/>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13</a:t>
                      </a:r>
                    </a:p>
                  </p:txBody>
                </p:sp>
                <p:sp>
                  <p:nvSpPr>
                    <p:cNvPr id="58" name="Rectangle 57">
                      <a:extLst>
                        <a:ext uri="{FF2B5EF4-FFF2-40B4-BE49-F238E27FC236}">
                          <a16:creationId xmlns:a16="http://schemas.microsoft.com/office/drawing/2014/main" id="{DD0CDAA9-76C7-4A11-B8BE-70F6E52F5CD1}"/>
                        </a:ext>
                      </a:extLst>
                    </p:cNvPr>
                    <p:cNvSpPr/>
                    <p:nvPr/>
                  </p:nvSpPr>
                  <p:spPr>
                    <a:xfrm>
                      <a:off x="2495379" y="5175328"/>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22</a:t>
                      </a:r>
                    </a:p>
                  </p:txBody>
                </p:sp>
                <p:sp>
                  <p:nvSpPr>
                    <p:cNvPr id="59" name="Rectangle 58">
                      <a:extLst>
                        <a:ext uri="{FF2B5EF4-FFF2-40B4-BE49-F238E27FC236}">
                          <a16:creationId xmlns:a16="http://schemas.microsoft.com/office/drawing/2014/main" id="{00CC42DF-B8A4-4D1C-8105-9E25621A1E92}"/>
                        </a:ext>
                      </a:extLst>
                    </p:cNvPr>
                    <p:cNvSpPr/>
                    <p:nvPr/>
                  </p:nvSpPr>
                  <p:spPr>
                    <a:xfrm>
                      <a:off x="2929641" y="5272640"/>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21</a:t>
                      </a:r>
                    </a:p>
                  </p:txBody>
                </p:sp>
                <p:sp>
                  <p:nvSpPr>
                    <p:cNvPr id="60" name="Rectangle 59">
                      <a:extLst>
                        <a:ext uri="{FF2B5EF4-FFF2-40B4-BE49-F238E27FC236}">
                          <a16:creationId xmlns:a16="http://schemas.microsoft.com/office/drawing/2014/main" id="{16E27F26-31C3-4381-85F9-5CF6C3C748A4}"/>
                        </a:ext>
                      </a:extLst>
                    </p:cNvPr>
                    <p:cNvSpPr/>
                    <p:nvPr/>
                  </p:nvSpPr>
                  <p:spPr>
                    <a:xfrm>
                      <a:off x="3348405" y="5309413"/>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20</a:t>
                      </a:r>
                    </a:p>
                  </p:txBody>
                </p:sp>
                <p:sp>
                  <p:nvSpPr>
                    <p:cNvPr id="61" name="Rectangle 60">
                      <a:extLst>
                        <a:ext uri="{FF2B5EF4-FFF2-40B4-BE49-F238E27FC236}">
                          <a16:creationId xmlns:a16="http://schemas.microsoft.com/office/drawing/2014/main" id="{4383FC9A-E011-4A15-A8EB-AB937D8D51B3}"/>
                        </a:ext>
                      </a:extLst>
                    </p:cNvPr>
                    <p:cNvSpPr/>
                    <p:nvPr/>
                  </p:nvSpPr>
                  <p:spPr>
                    <a:xfrm>
                      <a:off x="3740654" y="5272639"/>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19</a:t>
                      </a:r>
                    </a:p>
                  </p:txBody>
                </p:sp>
                <p:sp>
                  <p:nvSpPr>
                    <p:cNvPr id="62" name="Rectangle 61">
                      <a:extLst>
                        <a:ext uri="{FF2B5EF4-FFF2-40B4-BE49-F238E27FC236}">
                          <a16:creationId xmlns:a16="http://schemas.microsoft.com/office/drawing/2014/main" id="{96718831-1CCA-499D-BBBB-0584922EA925}"/>
                        </a:ext>
                      </a:extLst>
                    </p:cNvPr>
                    <p:cNvSpPr/>
                    <p:nvPr/>
                  </p:nvSpPr>
                  <p:spPr>
                    <a:xfrm>
                      <a:off x="1307549" y="4162740"/>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26</a:t>
                      </a:r>
                    </a:p>
                  </p:txBody>
                </p:sp>
                <p:sp>
                  <p:nvSpPr>
                    <p:cNvPr id="63" name="Rectangle 62">
                      <a:extLst>
                        <a:ext uri="{FF2B5EF4-FFF2-40B4-BE49-F238E27FC236}">
                          <a16:creationId xmlns:a16="http://schemas.microsoft.com/office/drawing/2014/main" id="{59A8500A-967A-4FD6-913A-3BC1F4FC0DA6}"/>
                        </a:ext>
                      </a:extLst>
                    </p:cNvPr>
                    <p:cNvSpPr/>
                    <p:nvPr/>
                  </p:nvSpPr>
                  <p:spPr>
                    <a:xfrm>
                      <a:off x="1524901" y="4463891"/>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25</a:t>
                      </a:r>
                    </a:p>
                  </p:txBody>
                </p:sp>
                <p:sp>
                  <p:nvSpPr>
                    <p:cNvPr id="64" name="Rectangle 63">
                      <a:extLst>
                        <a:ext uri="{FF2B5EF4-FFF2-40B4-BE49-F238E27FC236}">
                          <a16:creationId xmlns:a16="http://schemas.microsoft.com/office/drawing/2014/main" id="{716A7352-C8B1-4E9D-92AA-24C3BE217917}"/>
                        </a:ext>
                      </a:extLst>
                    </p:cNvPr>
                    <p:cNvSpPr/>
                    <p:nvPr/>
                  </p:nvSpPr>
                  <p:spPr>
                    <a:xfrm>
                      <a:off x="1807346" y="4754855"/>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24</a:t>
                      </a:r>
                    </a:p>
                  </p:txBody>
                </p:sp>
                <p:sp>
                  <p:nvSpPr>
                    <p:cNvPr id="65" name="Rectangle 64">
                      <a:extLst>
                        <a:ext uri="{FF2B5EF4-FFF2-40B4-BE49-F238E27FC236}">
                          <a16:creationId xmlns:a16="http://schemas.microsoft.com/office/drawing/2014/main" id="{6461AED7-4D0A-4695-A86D-70E6444374A2}"/>
                        </a:ext>
                      </a:extLst>
                    </p:cNvPr>
                    <p:cNvSpPr/>
                    <p:nvPr/>
                  </p:nvSpPr>
                  <p:spPr>
                    <a:xfrm>
                      <a:off x="2122897" y="4981309"/>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23</a:t>
                      </a:r>
                    </a:p>
                  </p:txBody>
                </p:sp>
                <p:sp>
                  <p:nvSpPr>
                    <p:cNvPr id="66" name="Rectangle 65">
                      <a:extLst>
                        <a:ext uri="{FF2B5EF4-FFF2-40B4-BE49-F238E27FC236}">
                          <a16:creationId xmlns:a16="http://schemas.microsoft.com/office/drawing/2014/main" id="{1981E0F9-D1B6-47B7-B9A6-70763531FF71}"/>
                        </a:ext>
                      </a:extLst>
                    </p:cNvPr>
                    <p:cNvSpPr/>
                    <p:nvPr/>
                  </p:nvSpPr>
                  <p:spPr>
                    <a:xfrm>
                      <a:off x="982910" y="3042243"/>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29</a:t>
                      </a:r>
                    </a:p>
                  </p:txBody>
                </p:sp>
                <p:sp>
                  <p:nvSpPr>
                    <p:cNvPr id="67" name="Rectangle 66">
                      <a:extLst>
                        <a:ext uri="{FF2B5EF4-FFF2-40B4-BE49-F238E27FC236}">
                          <a16:creationId xmlns:a16="http://schemas.microsoft.com/office/drawing/2014/main" id="{9462EB45-0E09-45CE-B157-39F681FC4697}"/>
                        </a:ext>
                      </a:extLst>
                    </p:cNvPr>
                    <p:cNvSpPr/>
                    <p:nvPr/>
                  </p:nvSpPr>
                  <p:spPr>
                    <a:xfrm>
                      <a:off x="1028687" y="3426250"/>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28</a:t>
                      </a:r>
                    </a:p>
                  </p:txBody>
                </p:sp>
                <p:sp>
                  <p:nvSpPr>
                    <p:cNvPr id="68" name="Rectangle 67">
                      <a:extLst>
                        <a:ext uri="{FF2B5EF4-FFF2-40B4-BE49-F238E27FC236}">
                          <a16:creationId xmlns:a16="http://schemas.microsoft.com/office/drawing/2014/main" id="{3FB04FF7-2D0A-490D-B1C9-ACAC711606BB}"/>
                        </a:ext>
                      </a:extLst>
                    </p:cNvPr>
                    <p:cNvSpPr/>
                    <p:nvPr/>
                  </p:nvSpPr>
                  <p:spPr>
                    <a:xfrm>
                      <a:off x="1139229" y="3807847"/>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27</a:t>
                      </a:r>
                    </a:p>
                  </p:txBody>
                </p:sp>
                <p:sp>
                  <p:nvSpPr>
                    <p:cNvPr id="69" name="Rectangle 68">
                      <a:extLst>
                        <a:ext uri="{FF2B5EF4-FFF2-40B4-BE49-F238E27FC236}">
                          <a16:creationId xmlns:a16="http://schemas.microsoft.com/office/drawing/2014/main" id="{10AA2B04-132F-4B0D-95DE-7A013AD3B036}"/>
                        </a:ext>
                      </a:extLst>
                    </p:cNvPr>
                    <p:cNvSpPr/>
                    <p:nvPr/>
                  </p:nvSpPr>
                  <p:spPr>
                    <a:xfrm>
                      <a:off x="995070" y="2683389"/>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30</a:t>
                      </a:r>
                    </a:p>
                  </p:txBody>
                </p:sp>
              </p:grpSp>
              <p:sp>
                <p:nvSpPr>
                  <p:cNvPr id="32" name="Rectangle 31">
                    <a:extLst>
                      <a:ext uri="{FF2B5EF4-FFF2-40B4-BE49-F238E27FC236}">
                        <a16:creationId xmlns:a16="http://schemas.microsoft.com/office/drawing/2014/main" id="{E0179FD1-C6B3-4431-B49A-8D54413EFA49}"/>
                      </a:ext>
                    </a:extLst>
                  </p:cNvPr>
                  <p:cNvSpPr/>
                  <p:nvPr/>
                </p:nvSpPr>
                <p:spPr>
                  <a:xfrm>
                    <a:off x="4366598" y="2229930"/>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7</a:t>
                    </a:r>
                  </a:p>
                </p:txBody>
              </p:sp>
            </p:grpSp>
          </p:grpSp>
          <p:sp>
            <p:nvSpPr>
              <p:cNvPr id="74" name="4-Point Star 85">
                <a:extLst>
                  <a:ext uri="{FF2B5EF4-FFF2-40B4-BE49-F238E27FC236}">
                    <a16:creationId xmlns:a16="http://schemas.microsoft.com/office/drawing/2014/main" id="{989DACAC-5C32-47E8-8174-5994344A926F}"/>
                  </a:ext>
                </a:extLst>
              </p:cNvPr>
              <p:cNvSpPr/>
              <p:nvPr/>
            </p:nvSpPr>
            <p:spPr>
              <a:xfrm>
                <a:off x="8855617" y="3196643"/>
                <a:ext cx="294468" cy="309966"/>
              </a:xfrm>
              <a:prstGeom prst="star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55" name="Group 154">
                <a:extLst>
                  <a:ext uri="{FF2B5EF4-FFF2-40B4-BE49-F238E27FC236}">
                    <a16:creationId xmlns:a16="http://schemas.microsoft.com/office/drawing/2014/main" id="{61646F06-231D-419B-B639-4D85F539C6BB}"/>
                  </a:ext>
                </a:extLst>
              </p:cNvPr>
              <p:cNvGrpSpPr/>
              <p:nvPr/>
            </p:nvGrpSpPr>
            <p:grpSpPr>
              <a:xfrm>
                <a:off x="6291531" y="624260"/>
                <a:ext cx="5432110" cy="5417067"/>
                <a:chOff x="220553" y="685647"/>
                <a:chExt cx="5432110" cy="5417067"/>
              </a:xfrm>
            </p:grpSpPr>
            <p:sp>
              <p:nvSpPr>
                <p:cNvPr id="72" name="Pie 67">
                  <a:extLst>
                    <a:ext uri="{FF2B5EF4-FFF2-40B4-BE49-F238E27FC236}">
                      <a16:creationId xmlns:a16="http://schemas.microsoft.com/office/drawing/2014/main" id="{FA828C68-EA08-41ED-A2D6-2EFA43279041}"/>
                    </a:ext>
                  </a:extLst>
                </p:cNvPr>
                <p:cNvSpPr/>
                <p:nvPr/>
              </p:nvSpPr>
              <p:spPr>
                <a:xfrm rot="9625439">
                  <a:off x="221711" y="700786"/>
                  <a:ext cx="5410312" cy="5360246"/>
                </a:xfrm>
                <a:prstGeom prst="pie">
                  <a:avLst>
                    <a:gd name="adj1" fmla="val 16225576"/>
                    <a:gd name="adj2" fmla="val 2120158"/>
                  </a:avLst>
                </a:prstGeom>
                <a:solidFill>
                  <a:srgbClr val="66FF99">
                    <a:alpha val="2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54" name="Group 153">
                  <a:extLst>
                    <a:ext uri="{FF2B5EF4-FFF2-40B4-BE49-F238E27FC236}">
                      <a16:creationId xmlns:a16="http://schemas.microsoft.com/office/drawing/2014/main" id="{7D8DBB2F-A56B-4127-9002-2D52CCFC2DD4}"/>
                    </a:ext>
                  </a:extLst>
                </p:cNvPr>
                <p:cNvGrpSpPr/>
                <p:nvPr/>
              </p:nvGrpSpPr>
              <p:grpSpPr>
                <a:xfrm>
                  <a:off x="220553" y="685647"/>
                  <a:ext cx="5432110" cy="5417067"/>
                  <a:chOff x="220553" y="685647"/>
                  <a:chExt cx="5432110" cy="5417067"/>
                </a:xfrm>
              </p:grpSpPr>
              <p:sp>
                <p:nvSpPr>
                  <p:cNvPr id="71" name="Pie 66">
                    <a:extLst>
                      <a:ext uri="{FF2B5EF4-FFF2-40B4-BE49-F238E27FC236}">
                        <a16:creationId xmlns:a16="http://schemas.microsoft.com/office/drawing/2014/main" id="{56B7EE14-BA78-47BF-B9D8-9F8F3DFC4CE9}"/>
                      </a:ext>
                    </a:extLst>
                  </p:cNvPr>
                  <p:cNvSpPr/>
                  <p:nvPr/>
                </p:nvSpPr>
                <p:spPr>
                  <a:xfrm rot="9625439">
                    <a:off x="235099" y="688005"/>
                    <a:ext cx="5403297" cy="5385807"/>
                  </a:xfrm>
                  <a:prstGeom prst="pie">
                    <a:avLst>
                      <a:gd name="adj1" fmla="val 6566544"/>
                      <a:gd name="adj2" fmla="val 16250435"/>
                    </a:avLst>
                  </a:prstGeom>
                  <a:solidFill>
                    <a:srgbClr val="CCFFCC">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3" name="Pie 68">
                    <a:extLst>
                      <a:ext uri="{FF2B5EF4-FFF2-40B4-BE49-F238E27FC236}">
                        <a16:creationId xmlns:a16="http://schemas.microsoft.com/office/drawing/2014/main" id="{029040E7-1115-42CE-B8BC-702A56A15C24}"/>
                      </a:ext>
                    </a:extLst>
                  </p:cNvPr>
                  <p:cNvSpPr/>
                  <p:nvPr/>
                </p:nvSpPr>
                <p:spPr>
                  <a:xfrm rot="9625439">
                    <a:off x="220553" y="685647"/>
                    <a:ext cx="5432110" cy="5417067"/>
                  </a:xfrm>
                  <a:prstGeom prst="pie">
                    <a:avLst>
                      <a:gd name="adj1" fmla="val 2137467"/>
                      <a:gd name="adj2" fmla="val 6571430"/>
                    </a:avLst>
                  </a:prstGeom>
                  <a:solidFill>
                    <a:srgbClr val="006666">
                      <a:alpha val="2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sp>
            <p:nvSpPr>
              <p:cNvPr id="77" name="4-Point Star 85">
                <a:extLst>
                  <a:ext uri="{FF2B5EF4-FFF2-40B4-BE49-F238E27FC236}">
                    <a16:creationId xmlns:a16="http://schemas.microsoft.com/office/drawing/2014/main" id="{455016CF-1936-43C7-AA7B-8E845D6CB7F0}"/>
                  </a:ext>
                </a:extLst>
              </p:cNvPr>
              <p:cNvSpPr/>
              <p:nvPr/>
            </p:nvSpPr>
            <p:spPr>
              <a:xfrm>
                <a:off x="8853511" y="3196535"/>
                <a:ext cx="294468" cy="309966"/>
              </a:xfrm>
              <a:prstGeom prst="star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cxnSp>
          <p:nvCxnSpPr>
            <p:cNvPr id="162" name="Straight Connector 161">
              <a:extLst>
                <a:ext uri="{FF2B5EF4-FFF2-40B4-BE49-F238E27FC236}">
                  <a16:creationId xmlns:a16="http://schemas.microsoft.com/office/drawing/2014/main" id="{103EAF64-E994-4FB9-85F2-77AAB0DACC14}"/>
                </a:ext>
              </a:extLst>
            </p:cNvPr>
            <p:cNvCxnSpPr>
              <a:cxnSpLocks/>
              <a:endCxn id="165" idx="4"/>
            </p:cNvCxnSpPr>
            <p:nvPr/>
          </p:nvCxnSpPr>
          <p:spPr>
            <a:xfrm>
              <a:off x="4452940" y="762746"/>
              <a:ext cx="173827" cy="1698487"/>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sp>
          <p:nvSpPr>
            <p:cNvPr id="179" name="Flowchart: Connector 178">
              <a:extLst>
                <a:ext uri="{FF2B5EF4-FFF2-40B4-BE49-F238E27FC236}">
                  <a16:creationId xmlns:a16="http://schemas.microsoft.com/office/drawing/2014/main" id="{12081779-3FF4-4ABB-8C5F-C98BBAF898A9}"/>
                </a:ext>
              </a:extLst>
            </p:cNvPr>
            <p:cNvSpPr/>
            <p:nvPr/>
          </p:nvSpPr>
          <p:spPr>
            <a:xfrm>
              <a:off x="4298788" y="3299438"/>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81" name="Flowchart: Connector 180">
              <a:extLst>
                <a:ext uri="{FF2B5EF4-FFF2-40B4-BE49-F238E27FC236}">
                  <a16:creationId xmlns:a16="http://schemas.microsoft.com/office/drawing/2014/main" id="{E3866FB7-93EB-4C77-AF66-63D02FBE393B}"/>
                </a:ext>
              </a:extLst>
            </p:cNvPr>
            <p:cNvSpPr/>
            <p:nvPr/>
          </p:nvSpPr>
          <p:spPr>
            <a:xfrm>
              <a:off x="4314293" y="349169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82" name="Flowchart: Connector 181">
              <a:extLst>
                <a:ext uri="{FF2B5EF4-FFF2-40B4-BE49-F238E27FC236}">
                  <a16:creationId xmlns:a16="http://schemas.microsoft.com/office/drawing/2014/main" id="{F285185B-EFA8-44DF-AB23-8055530B50AC}"/>
                </a:ext>
              </a:extLst>
            </p:cNvPr>
            <p:cNvSpPr/>
            <p:nvPr/>
          </p:nvSpPr>
          <p:spPr>
            <a:xfrm>
              <a:off x="4355367" y="348770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86" name="Flowchart: Connector 185">
              <a:extLst>
                <a:ext uri="{FF2B5EF4-FFF2-40B4-BE49-F238E27FC236}">
                  <a16:creationId xmlns:a16="http://schemas.microsoft.com/office/drawing/2014/main" id="{7EE93642-1361-48F4-A9BC-39B64B97DD71}"/>
                </a:ext>
              </a:extLst>
            </p:cNvPr>
            <p:cNvSpPr/>
            <p:nvPr/>
          </p:nvSpPr>
          <p:spPr>
            <a:xfrm>
              <a:off x="4340980" y="352548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89" name="Flowchart: Connector 188">
              <a:extLst>
                <a:ext uri="{FF2B5EF4-FFF2-40B4-BE49-F238E27FC236}">
                  <a16:creationId xmlns:a16="http://schemas.microsoft.com/office/drawing/2014/main" id="{A3A517D2-4C31-4DCB-B0C9-B835C8B9531F}"/>
                </a:ext>
              </a:extLst>
            </p:cNvPr>
            <p:cNvSpPr/>
            <p:nvPr/>
          </p:nvSpPr>
          <p:spPr>
            <a:xfrm>
              <a:off x="4266393" y="3423492"/>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93" name="Flowchart: Connector 192">
              <a:extLst>
                <a:ext uri="{FF2B5EF4-FFF2-40B4-BE49-F238E27FC236}">
                  <a16:creationId xmlns:a16="http://schemas.microsoft.com/office/drawing/2014/main" id="{F914BABA-A1BE-49AF-A3BC-F2BADB558C75}"/>
                </a:ext>
              </a:extLst>
            </p:cNvPr>
            <p:cNvSpPr/>
            <p:nvPr/>
          </p:nvSpPr>
          <p:spPr>
            <a:xfrm>
              <a:off x="4391631" y="3269699"/>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94" name="Flowchart: Connector 193">
              <a:extLst>
                <a:ext uri="{FF2B5EF4-FFF2-40B4-BE49-F238E27FC236}">
                  <a16:creationId xmlns:a16="http://schemas.microsoft.com/office/drawing/2014/main" id="{659C3C9C-9938-4A93-A421-E75264F35510}"/>
                </a:ext>
              </a:extLst>
            </p:cNvPr>
            <p:cNvSpPr/>
            <p:nvPr/>
          </p:nvSpPr>
          <p:spPr>
            <a:xfrm>
              <a:off x="4396629" y="3310248"/>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96" name="Flowchart: Connector 195">
              <a:extLst>
                <a:ext uri="{FF2B5EF4-FFF2-40B4-BE49-F238E27FC236}">
                  <a16:creationId xmlns:a16="http://schemas.microsoft.com/office/drawing/2014/main" id="{B127D397-9135-4AE7-A753-E017C90EF906}"/>
                </a:ext>
              </a:extLst>
            </p:cNvPr>
            <p:cNvSpPr/>
            <p:nvPr/>
          </p:nvSpPr>
          <p:spPr>
            <a:xfrm>
              <a:off x="4324528" y="328079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97" name="Flowchart: Connector 196">
              <a:extLst>
                <a:ext uri="{FF2B5EF4-FFF2-40B4-BE49-F238E27FC236}">
                  <a16:creationId xmlns:a16="http://schemas.microsoft.com/office/drawing/2014/main" id="{0BB986DF-4520-40CA-8147-0F7397FA8175}"/>
                </a:ext>
              </a:extLst>
            </p:cNvPr>
            <p:cNvSpPr/>
            <p:nvPr/>
          </p:nvSpPr>
          <p:spPr>
            <a:xfrm>
              <a:off x="4267643" y="334060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cxnSp>
          <p:nvCxnSpPr>
            <p:cNvPr id="200" name="Straight Connector 199">
              <a:extLst>
                <a:ext uri="{FF2B5EF4-FFF2-40B4-BE49-F238E27FC236}">
                  <a16:creationId xmlns:a16="http://schemas.microsoft.com/office/drawing/2014/main" id="{70482FB9-AF44-4F03-8842-F9A62A887E7A}"/>
                </a:ext>
              </a:extLst>
            </p:cNvPr>
            <p:cNvCxnSpPr>
              <a:cxnSpLocks/>
              <a:stCxn id="163" idx="2"/>
              <a:endCxn id="164" idx="6"/>
            </p:cNvCxnSpPr>
            <p:nvPr/>
          </p:nvCxnSpPr>
          <p:spPr>
            <a:xfrm flipV="1">
              <a:off x="5875426" y="2132080"/>
              <a:ext cx="972543" cy="15092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01" name="Straight Connector 200">
              <a:extLst>
                <a:ext uri="{FF2B5EF4-FFF2-40B4-BE49-F238E27FC236}">
                  <a16:creationId xmlns:a16="http://schemas.microsoft.com/office/drawing/2014/main" id="{A9828984-C3A9-46F6-B5B7-EAA8CE608854}"/>
                </a:ext>
              </a:extLst>
            </p:cNvPr>
            <p:cNvCxnSpPr>
              <a:cxnSpLocks/>
              <a:stCxn id="170" idx="1"/>
              <a:endCxn id="171" idx="6"/>
            </p:cNvCxnSpPr>
            <p:nvPr/>
          </p:nvCxnSpPr>
          <p:spPr>
            <a:xfrm>
              <a:off x="4503465" y="3432702"/>
              <a:ext cx="1195135" cy="476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02" name="Straight Connector 201">
              <a:extLst>
                <a:ext uri="{FF2B5EF4-FFF2-40B4-BE49-F238E27FC236}">
                  <a16:creationId xmlns:a16="http://schemas.microsoft.com/office/drawing/2014/main" id="{A6D3C640-4DD6-4521-8F0E-B2EC90FEE702}"/>
                </a:ext>
              </a:extLst>
            </p:cNvPr>
            <p:cNvCxnSpPr>
              <a:cxnSpLocks/>
              <a:endCxn id="168" idx="7"/>
            </p:cNvCxnSpPr>
            <p:nvPr/>
          </p:nvCxnSpPr>
          <p:spPr>
            <a:xfrm flipV="1">
              <a:off x="4961723" y="1376859"/>
              <a:ext cx="1312220" cy="115528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03" name="Straight Connector 202">
              <a:extLst>
                <a:ext uri="{FF2B5EF4-FFF2-40B4-BE49-F238E27FC236}">
                  <a16:creationId xmlns:a16="http://schemas.microsoft.com/office/drawing/2014/main" id="{774C4F01-DBF2-4135-B178-56004622C704}"/>
                </a:ext>
              </a:extLst>
            </p:cNvPr>
            <p:cNvCxnSpPr>
              <a:cxnSpLocks/>
              <a:stCxn id="164" idx="3"/>
              <a:endCxn id="170" idx="1"/>
            </p:cNvCxnSpPr>
            <p:nvPr/>
          </p:nvCxnSpPr>
          <p:spPr>
            <a:xfrm flipH="1">
              <a:off x="4503465" y="2167644"/>
              <a:ext cx="2255451" cy="126505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04" name="Straight Connector 203">
              <a:extLst>
                <a:ext uri="{FF2B5EF4-FFF2-40B4-BE49-F238E27FC236}">
                  <a16:creationId xmlns:a16="http://schemas.microsoft.com/office/drawing/2014/main" id="{12B99B6A-BC82-401E-A02A-D673BBE5B61A}"/>
                </a:ext>
              </a:extLst>
            </p:cNvPr>
            <p:cNvCxnSpPr>
              <a:cxnSpLocks/>
              <a:endCxn id="167" idx="4"/>
            </p:cNvCxnSpPr>
            <p:nvPr/>
          </p:nvCxnSpPr>
          <p:spPr>
            <a:xfrm flipH="1">
              <a:off x="4966874" y="1639803"/>
              <a:ext cx="129304" cy="970893"/>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05" name="Straight Connector 204">
              <a:extLst>
                <a:ext uri="{FF2B5EF4-FFF2-40B4-BE49-F238E27FC236}">
                  <a16:creationId xmlns:a16="http://schemas.microsoft.com/office/drawing/2014/main" id="{E0118519-6F3D-402A-8A26-D245A05C65CF}"/>
                </a:ext>
              </a:extLst>
            </p:cNvPr>
            <p:cNvCxnSpPr>
              <a:cxnSpLocks/>
              <a:endCxn id="163" idx="4"/>
            </p:cNvCxnSpPr>
            <p:nvPr/>
          </p:nvCxnSpPr>
          <p:spPr>
            <a:xfrm flipH="1">
              <a:off x="5927592" y="1427377"/>
              <a:ext cx="325922" cy="90591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14" name="Straight Connector 213">
              <a:extLst>
                <a:ext uri="{FF2B5EF4-FFF2-40B4-BE49-F238E27FC236}">
                  <a16:creationId xmlns:a16="http://schemas.microsoft.com/office/drawing/2014/main" id="{70EABF64-5CF2-47DF-8975-2A6122F6C763}"/>
                </a:ext>
              </a:extLst>
            </p:cNvPr>
            <p:cNvCxnSpPr>
              <a:cxnSpLocks/>
              <a:endCxn id="175" idx="4"/>
            </p:cNvCxnSpPr>
            <p:nvPr/>
          </p:nvCxnSpPr>
          <p:spPr>
            <a:xfrm flipH="1">
              <a:off x="5131772" y="3722824"/>
              <a:ext cx="16476" cy="24594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15" name="Straight Connector 214">
              <a:extLst>
                <a:ext uri="{FF2B5EF4-FFF2-40B4-BE49-F238E27FC236}">
                  <a16:creationId xmlns:a16="http://schemas.microsoft.com/office/drawing/2014/main" id="{AC55C71D-B7ED-4927-A585-F437C2BD9183}"/>
                </a:ext>
              </a:extLst>
            </p:cNvPr>
            <p:cNvCxnSpPr>
              <a:cxnSpLocks/>
              <a:stCxn id="175" idx="5"/>
              <a:endCxn id="176" idx="2"/>
            </p:cNvCxnSpPr>
            <p:nvPr/>
          </p:nvCxnSpPr>
          <p:spPr>
            <a:xfrm flipH="1" flipV="1">
              <a:off x="4474584" y="3514745"/>
              <a:ext cx="694075" cy="43929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16" name="Straight Connector 215">
              <a:extLst>
                <a:ext uri="{FF2B5EF4-FFF2-40B4-BE49-F238E27FC236}">
                  <a16:creationId xmlns:a16="http://schemas.microsoft.com/office/drawing/2014/main" id="{046ACBAE-B12C-4BA9-8D10-B738E6280956}"/>
                </a:ext>
              </a:extLst>
            </p:cNvPr>
            <p:cNvCxnSpPr>
              <a:cxnSpLocks/>
              <a:endCxn id="173" idx="5"/>
            </p:cNvCxnSpPr>
            <p:nvPr/>
          </p:nvCxnSpPr>
          <p:spPr>
            <a:xfrm>
              <a:off x="5136673" y="3733339"/>
              <a:ext cx="1478111" cy="40386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17" name="Straight Connector 216">
              <a:extLst>
                <a:ext uri="{FF2B5EF4-FFF2-40B4-BE49-F238E27FC236}">
                  <a16:creationId xmlns:a16="http://schemas.microsoft.com/office/drawing/2014/main" id="{96163CE6-A19A-4B81-A9C4-99FD089599C7}"/>
                </a:ext>
              </a:extLst>
            </p:cNvPr>
            <p:cNvCxnSpPr>
              <a:cxnSpLocks/>
              <a:endCxn id="173" idx="5"/>
            </p:cNvCxnSpPr>
            <p:nvPr/>
          </p:nvCxnSpPr>
          <p:spPr>
            <a:xfrm>
              <a:off x="5415284" y="3560859"/>
              <a:ext cx="1199500" cy="57634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18" name="Straight Connector 217">
              <a:extLst>
                <a:ext uri="{FF2B5EF4-FFF2-40B4-BE49-F238E27FC236}">
                  <a16:creationId xmlns:a16="http://schemas.microsoft.com/office/drawing/2014/main" id="{103B5CB3-718C-4BCA-9114-758BB3F2B231}"/>
                </a:ext>
              </a:extLst>
            </p:cNvPr>
            <p:cNvCxnSpPr>
              <a:cxnSpLocks/>
              <a:stCxn id="188" idx="6"/>
            </p:cNvCxnSpPr>
            <p:nvPr/>
          </p:nvCxnSpPr>
          <p:spPr>
            <a:xfrm flipH="1">
              <a:off x="3107759" y="3276026"/>
              <a:ext cx="850780" cy="4242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19" name="Straight Connector 218">
              <a:extLst>
                <a:ext uri="{FF2B5EF4-FFF2-40B4-BE49-F238E27FC236}">
                  <a16:creationId xmlns:a16="http://schemas.microsoft.com/office/drawing/2014/main" id="{B989F342-51AC-4EF0-A69E-F3A5E285BCF1}"/>
                </a:ext>
              </a:extLst>
            </p:cNvPr>
            <p:cNvCxnSpPr>
              <a:cxnSpLocks/>
              <a:stCxn id="191" idx="1"/>
            </p:cNvCxnSpPr>
            <p:nvPr/>
          </p:nvCxnSpPr>
          <p:spPr>
            <a:xfrm>
              <a:off x="3094130" y="3262243"/>
              <a:ext cx="503709" cy="23776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20" name="Straight Connector 219">
              <a:extLst>
                <a:ext uri="{FF2B5EF4-FFF2-40B4-BE49-F238E27FC236}">
                  <a16:creationId xmlns:a16="http://schemas.microsoft.com/office/drawing/2014/main" id="{6FFDA1CC-63A1-4B99-8B39-1BA4AF6DE5E0}"/>
                </a:ext>
              </a:extLst>
            </p:cNvPr>
            <p:cNvCxnSpPr>
              <a:cxnSpLocks/>
              <a:endCxn id="177" idx="5"/>
            </p:cNvCxnSpPr>
            <p:nvPr/>
          </p:nvCxnSpPr>
          <p:spPr>
            <a:xfrm>
              <a:off x="4511462" y="3494081"/>
              <a:ext cx="831817" cy="107020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21" name="Straight Connector 220">
              <a:extLst>
                <a:ext uri="{FF2B5EF4-FFF2-40B4-BE49-F238E27FC236}">
                  <a16:creationId xmlns:a16="http://schemas.microsoft.com/office/drawing/2014/main" id="{A914F933-57FE-478B-9704-544A577A10A0}"/>
                </a:ext>
              </a:extLst>
            </p:cNvPr>
            <p:cNvCxnSpPr>
              <a:cxnSpLocks/>
              <a:endCxn id="185" idx="2"/>
            </p:cNvCxnSpPr>
            <p:nvPr/>
          </p:nvCxnSpPr>
          <p:spPr>
            <a:xfrm flipH="1">
              <a:off x="3424656" y="3535442"/>
              <a:ext cx="956032" cy="280029"/>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22" name="Straight Connector 221">
              <a:extLst>
                <a:ext uri="{FF2B5EF4-FFF2-40B4-BE49-F238E27FC236}">
                  <a16:creationId xmlns:a16="http://schemas.microsoft.com/office/drawing/2014/main" id="{8FDFEBDB-88DF-48F5-AA11-835D82C43FF7}"/>
                </a:ext>
              </a:extLst>
            </p:cNvPr>
            <p:cNvCxnSpPr>
              <a:cxnSpLocks/>
              <a:endCxn id="172" idx="3"/>
            </p:cNvCxnSpPr>
            <p:nvPr/>
          </p:nvCxnSpPr>
          <p:spPr>
            <a:xfrm flipH="1">
              <a:off x="5376802" y="3422823"/>
              <a:ext cx="284898" cy="21005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23" name="Straight Connector 222">
              <a:extLst>
                <a:ext uri="{FF2B5EF4-FFF2-40B4-BE49-F238E27FC236}">
                  <a16:creationId xmlns:a16="http://schemas.microsoft.com/office/drawing/2014/main" id="{78BC5FBA-8342-44ED-BE3E-BFEA2DFDAE3D}"/>
                </a:ext>
              </a:extLst>
            </p:cNvPr>
            <p:cNvCxnSpPr>
              <a:cxnSpLocks/>
              <a:stCxn id="184" idx="3"/>
            </p:cNvCxnSpPr>
            <p:nvPr/>
          </p:nvCxnSpPr>
          <p:spPr>
            <a:xfrm flipV="1">
              <a:off x="4554108" y="4368405"/>
              <a:ext cx="225984" cy="7033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31" name="Straight Connector 230">
              <a:extLst>
                <a:ext uri="{FF2B5EF4-FFF2-40B4-BE49-F238E27FC236}">
                  <a16:creationId xmlns:a16="http://schemas.microsoft.com/office/drawing/2014/main" id="{E7AF9780-DF4A-43F1-AB0F-61A949474EAA}"/>
                </a:ext>
              </a:extLst>
            </p:cNvPr>
            <p:cNvCxnSpPr>
              <a:cxnSpLocks/>
              <a:stCxn id="166" idx="7"/>
            </p:cNvCxnSpPr>
            <p:nvPr/>
          </p:nvCxnSpPr>
          <p:spPr>
            <a:xfrm flipH="1">
              <a:off x="4629561" y="1627790"/>
              <a:ext cx="503284" cy="80809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36" name="Straight Connector 235">
              <a:extLst>
                <a:ext uri="{FF2B5EF4-FFF2-40B4-BE49-F238E27FC236}">
                  <a16:creationId xmlns:a16="http://schemas.microsoft.com/office/drawing/2014/main" id="{4A091236-D70E-45F0-AED4-398027AAC0AF}"/>
                </a:ext>
              </a:extLst>
            </p:cNvPr>
            <p:cNvCxnSpPr>
              <a:cxnSpLocks/>
              <a:stCxn id="192" idx="2"/>
            </p:cNvCxnSpPr>
            <p:nvPr/>
          </p:nvCxnSpPr>
          <p:spPr>
            <a:xfrm>
              <a:off x="3559472" y="3489833"/>
              <a:ext cx="766909" cy="1246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39" name="Straight Connector 238">
              <a:extLst>
                <a:ext uri="{FF2B5EF4-FFF2-40B4-BE49-F238E27FC236}">
                  <a16:creationId xmlns:a16="http://schemas.microsoft.com/office/drawing/2014/main" id="{2419BFC1-460A-45DE-AD1A-9E1F2991322D}"/>
                </a:ext>
              </a:extLst>
            </p:cNvPr>
            <p:cNvCxnSpPr>
              <a:cxnSpLocks/>
              <a:stCxn id="187" idx="3"/>
            </p:cNvCxnSpPr>
            <p:nvPr/>
          </p:nvCxnSpPr>
          <p:spPr>
            <a:xfrm>
              <a:off x="4391083" y="3593967"/>
              <a:ext cx="39847" cy="861329"/>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40" name="Straight Connector 239">
              <a:extLst>
                <a:ext uri="{FF2B5EF4-FFF2-40B4-BE49-F238E27FC236}">
                  <a16:creationId xmlns:a16="http://schemas.microsoft.com/office/drawing/2014/main" id="{98329FCA-5D47-4233-9FC6-ADCA44E40DD7}"/>
                </a:ext>
              </a:extLst>
            </p:cNvPr>
            <p:cNvCxnSpPr>
              <a:cxnSpLocks/>
              <a:stCxn id="190" idx="1"/>
            </p:cNvCxnSpPr>
            <p:nvPr/>
          </p:nvCxnSpPr>
          <p:spPr>
            <a:xfrm flipH="1">
              <a:off x="3465572" y="3506188"/>
              <a:ext cx="831730" cy="317645"/>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41" name="Straight Connector 240">
              <a:extLst>
                <a:ext uri="{FF2B5EF4-FFF2-40B4-BE49-F238E27FC236}">
                  <a16:creationId xmlns:a16="http://schemas.microsoft.com/office/drawing/2014/main" id="{D1BD64E1-2032-422F-9E1C-90661714E3B5}"/>
                </a:ext>
              </a:extLst>
            </p:cNvPr>
            <p:cNvCxnSpPr>
              <a:cxnSpLocks/>
              <a:endCxn id="178" idx="4"/>
            </p:cNvCxnSpPr>
            <p:nvPr/>
          </p:nvCxnSpPr>
          <p:spPr>
            <a:xfrm>
              <a:off x="5301511" y="4481948"/>
              <a:ext cx="6657" cy="60361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42" name="Straight Connector 241">
              <a:extLst>
                <a:ext uri="{FF2B5EF4-FFF2-40B4-BE49-F238E27FC236}">
                  <a16:creationId xmlns:a16="http://schemas.microsoft.com/office/drawing/2014/main" id="{E350C935-21C1-40CA-AA48-BDA19F21A12D}"/>
                </a:ext>
              </a:extLst>
            </p:cNvPr>
            <p:cNvCxnSpPr>
              <a:cxnSpLocks/>
              <a:endCxn id="178" idx="5"/>
            </p:cNvCxnSpPr>
            <p:nvPr/>
          </p:nvCxnSpPr>
          <p:spPr>
            <a:xfrm>
              <a:off x="4747912" y="4333901"/>
              <a:ext cx="597143" cy="73692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48" name="Straight Connector 247">
              <a:extLst>
                <a:ext uri="{FF2B5EF4-FFF2-40B4-BE49-F238E27FC236}">
                  <a16:creationId xmlns:a16="http://schemas.microsoft.com/office/drawing/2014/main" id="{AC7BEFDC-7223-4BEE-B6AD-0509804AFF58}"/>
                </a:ext>
              </a:extLst>
            </p:cNvPr>
            <p:cNvCxnSpPr>
              <a:cxnSpLocks/>
              <a:stCxn id="183" idx="2"/>
            </p:cNvCxnSpPr>
            <p:nvPr/>
          </p:nvCxnSpPr>
          <p:spPr>
            <a:xfrm flipV="1">
              <a:off x="4384613" y="4410443"/>
              <a:ext cx="208515" cy="1753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57" name="Straight Connector 256">
              <a:extLst>
                <a:ext uri="{FF2B5EF4-FFF2-40B4-BE49-F238E27FC236}">
                  <a16:creationId xmlns:a16="http://schemas.microsoft.com/office/drawing/2014/main" id="{52C1CE3A-E192-41BC-A701-84BF756379EB}"/>
                </a:ext>
              </a:extLst>
            </p:cNvPr>
            <p:cNvCxnSpPr>
              <a:cxnSpLocks/>
              <a:stCxn id="161" idx="0"/>
              <a:endCxn id="198" idx="7"/>
            </p:cNvCxnSpPr>
            <p:nvPr/>
          </p:nvCxnSpPr>
          <p:spPr>
            <a:xfrm flipH="1">
              <a:off x="4410279" y="706958"/>
              <a:ext cx="27407" cy="264529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58" name="Straight Connector 257">
              <a:extLst>
                <a:ext uri="{FF2B5EF4-FFF2-40B4-BE49-F238E27FC236}">
                  <a16:creationId xmlns:a16="http://schemas.microsoft.com/office/drawing/2014/main" id="{898E9265-DFEE-4D09-88DE-4D9A72853D76}"/>
                </a:ext>
              </a:extLst>
            </p:cNvPr>
            <p:cNvCxnSpPr>
              <a:cxnSpLocks/>
              <a:endCxn id="198" idx="1"/>
            </p:cNvCxnSpPr>
            <p:nvPr/>
          </p:nvCxnSpPr>
          <p:spPr>
            <a:xfrm>
              <a:off x="2988091" y="2729298"/>
              <a:ext cx="1348414" cy="62295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59" name="Straight Connector 258">
              <a:extLst>
                <a:ext uri="{FF2B5EF4-FFF2-40B4-BE49-F238E27FC236}">
                  <a16:creationId xmlns:a16="http://schemas.microsoft.com/office/drawing/2014/main" id="{B33CE187-74B4-4DCF-B280-ACD321D1C5DA}"/>
                </a:ext>
              </a:extLst>
            </p:cNvPr>
            <p:cNvCxnSpPr>
              <a:cxnSpLocks/>
              <a:endCxn id="195" idx="1"/>
            </p:cNvCxnSpPr>
            <p:nvPr/>
          </p:nvCxnSpPr>
          <p:spPr>
            <a:xfrm flipH="1" flipV="1">
              <a:off x="2967945" y="2714091"/>
              <a:ext cx="944706" cy="55242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sp>
          <p:nvSpPr>
            <p:cNvPr id="165" name="Flowchart: Connector 164">
              <a:extLst>
                <a:ext uri="{FF2B5EF4-FFF2-40B4-BE49-F238E27FC236}">
                  <a16:creationId xmlns:a16="http://schemas.microsoft.com/office/drawing/2014/main" id="{61C6DDF4-1B09-4EEC-A7E0-37C6DB46220B}"/>
                </a:ext>
              </a:extLst>
            </p:cNvPr>
            <p:cNvSpPr/>
            <p:nvPr/>
          </p:nvSpPr>
          <p:spPr>
            <a:xfrm>
              <a:off x="4574601" y="2360642"/>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67" name="Flowchart: Connector 166">
              <a:extLst>
                <a:ext uri="{FF2B5EF4-FFF2-40B4-BE49-F238E27FC236}">
                  <a16:creationId xmlns:a16="http://schemas.microsoft.com/office/drawing/2014/main" id="{55CBB220-9B65-4799-9B08-92C89678FE84}"/>
                </a:ext>
              </a:extLst>
            </p:cNvPr>
            <p:cNvSpPr/>
            <p:nvPr/>
          </p:nvSpPr>
          <p:spPr>
            <a:xfrm>
              <a:off x="4914708" y="251010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63" name="Flowchart: Connector 162">
              <a:extLst>
                <a:ext uri="{FF2B5EF4-FFF2-40B4-BE49-F238E27FC236}">
                  <a16:creationId xmlns:a16="http://schemas.microsoft.com/office/drawing/2014/main" id="{F84CBDB8-9943-46BB-8728-A4559123086A}"/>
                </a:ext>
              </a:extLst>
            </p:cNvPr>
            <p:cNvSpPr/>
            <p:nvPr/>
          </p:nvSpPr>
          <p:spPr>
            <a:xfrm>
              <a:off x="5875426" y="223270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68" name="Flowchart: Connector 167">
              <a:extLst>
                <a:ext uri="{FF2B5EF4-FFF2-40B4-BE49-F238E27FC236}">
                  <a16:creationId xmlns:a16="http://schemas.microsoft.com/office/drawing/2014/main" id="{97AA2CFB-12C1-4B3B-A698-278DB27FEA02}"/>
                </a:ext>
              </a:extLst>
            </p:cNvPr>
            <p:cNvSpPr/>
            <p:nvPr/>
          </p:nvSpPr>
          <p:spPr>
            <a:xfrm>
              <a:off x="6184890" y="1362128"/>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64" name="Flowchart: Connector 163">
              <a:extLst>
                <a:ext uri="{FF2B5EF4-FFF2-40B4-BE49-F238E27FC236}">
                  <a16:creationId xmlns:a16="http://schemas.microsoft.com/office/drawing/2014/main" id="{6E57CDDA-9B4A-4462-87E9-3938B5E86785}"/>
                </a:ext>
              </a:extLst>
            </p:cNvPr>
            <p:cNvSpPr/>
            <p:nvPr/>
          </p:nvSpPr>
          <p:spPr>
            <a:xfrm>
              <a:off x="6743637" y="208178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66" name="Flowchart: Connector 165">
              <a:extLst>
                <a:ext uri="{FF2B5EF4-FFF2-40B4-BE49-F238E27FC236}">
                  <a16:creationId xmlns:a16="http://schemas.microsoft.com/office/drawing/2014/main" id="{50795317-925B-4A58-ABF3-17639FA9FB0A}"/>
                </a:ext>
              </a:extLst>
            </p:cNvPr>
            <p:cNvSpPr/>
            <p:nvPr/>
          </p:nvSpPr>
          <p:spPr>
            <a:xfrm>
              <a:off x="5043792" y="1613059"/>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61" name="Flowchart: Connector 160">
              <a:extLst>
                <a:ext uri="{FF2B5EF4-FFF2-40B4-BE49-F238E27FC236}">
                  <a16:creationId xmlns:a16="http://schemas.microsoft.com/office/drawing/2014/main" id="{8F9C22BC-8837-4D7D-A8B7-48FD74F76D6A}"/>
                </a:ext>
              </a:extLst>
            </p:cNvPr>
            <p:cNvSpPr/>
            <p:nvPr/>
          </p:nvSpPr>
          <p:spPr>
            <a:xfrm>
              <a:off x="4385520" y="706958"/>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98" name="Flowchart: Connector 197">
              <a:extLst>
                <a:ext uri="{FF2B5EF4-FFF2-40B4-BE49-F238E27FC236}">
                  <a16:creationId xmlns:a16="http://schemas.microsoft.com/office/drawing/2014/main" id="{7B79A054-CD1B-4E37-83DB-C440B86D54B3}"/>
                </a:ext>
              </a:extLst>
            </p:cNvPr>
            <p:cNvSpPr/>
            <p:nvPr/>
          </p:nvSpPr>
          <p:spPr>
            <a:xfrm>
              <a:off x="4321226" y="333752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71" name="Flowchart: Connector 170">
              <a:extLst>
                <a:ext uri="{FF2B5EF4-FFF2-40B4-BE49-F238E27FC236}">
                  <a16:creationId xmlns:a16="http://schemas.microsoft.com/office/drawing/2014/main" id="{E261F84D-DCA0-44DB-9742-329083D5163E}"/>
                </a:ext>
              </a:extLst>
            </p:cNvPr>
            <p:cNvSpPr/>
            <p:nvPr/>
          </p:nvSpPr>
          <p:spPr>
            <a:xfrm>
              <a:off x="5594268" y="338716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72" name="Flowchart: Connector 171">
              <a:extLst>
                <a:ext uri="{FF2B5EF4-FFF2-40B4-BE49-F238E27FC236}">
                  <a16:creationId xmlns:a16="http://schemas.microsoft.com/office/drawing/2014/main" id="{6E721350-4E14-4627-959D-8BC38B899C64}"/>
                </a:ext>
              </a:extLst>
            </p:cNvPr>
            <p:cNvSpPr/>
            <p:nvPr/>
          </p:nvSpPr>
          <p:spPr>
            <a:xfrm>
              <a:off x="5361523" y="354701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73" name="Flowchart: Connector 172">
              <a:extLst>
                <a:ext uri="{FF2B5EF4-FFF2-40B4-BE49-F238E27FC236}">
                  <a16:creationId xmlns:a16="http://schemas.microsoft.com/office/drawing/2014/main" id="{A3A5A0AA-81A4-4A9F-85A4-26DA37220032}"/>
                </a:ext>
              </a:extLst>
            </p:cNvPr>
            <p:cNvSpPr/>
            <p:nvPr/>
          </p:nvSpPr>
          <p:spPr>
            <a:xfrm>
              <a:off x="6525731" y="405134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74" name="Flowchart: Connector 173">
              <a:extLst>
                <a:ext uri="{FF2B5EF4-FFF2-40B4-BE49-F238E27FC236}">
                  <a16:creationId xmlns:a16="http://schemas.microsoft.com/office/drawing/2014/main" id="{04EEBDCC-7F98-4EB3-A247-27E99F2EFF8F}"/>
                </a:ext>
              </a:extLst>
            </p:cNvPr>
            <p:cNvSpPr/>
            <p:nvPr/>
          </p:nvSpPr>
          <p:spPr>
            <a:xfrm>
              <a:off x="5095941" y="373417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75" name="Flowchart: Connector 174">
              <a:extLst>
                <a:ext uri="{FF2B5EF4-FFF2-40B4-BE49-F238E27FC236}">
                  <a16:creationId xmlns:a16="http://schemas.microsoft.com/office/drawing/2014/main" id="{83C18B7F-E82C-4AAB-93C5-BF45626B17CF}"/>
                </a:ext>
              </a:extLst>
            </p:cNvPr>
            <p:cNvSpPr/>
            <p:nvPr/>
          </p:nvSpPr>
          <p:spPr>
            <a:xfrm>
              <a:off x="5079606" y="386817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70" name="Flowchart: Connector 169">
              <a:extLst>
                <a:ext uri="{FF2B5EF4-FFF2-40B4-BE49-F238E27FC236}">
                  <a16:creationId xmlns:a16="http://schemas.microsoft.com/office/drawing/2014/main" id="{9608B027-484C-4FC3-A9D5-E5BB763C8D19}"/>
                </a:ext>
              </a:extLst>
            </p:cNvPr>
            <p:cNvSpPr/>
            <p:nvPr/>
          </p:nvSpPr>
          <p:spPr>
            <a:xfrm>
              <a:off x="4488186" y="341797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69" name="Flowchart: Connector 168">
              <a:extLst>
                <a:ext uri="{FF2B5EF4-FFF2-40B4-BE49-F238E27FC236}">
                  <a16:creationId xmlns:a16="http://schemas.microsoft.com/office/drawing/2014/main" id="{E680FD96-69F3-4DC8-B027-A21BDE5B77C7}"/>
                </a:ext>
              </a:extLst>
            </p:cNvPr>
            <p:cNvSpPr/>
            <p:nvPr/>
          </p:nvSpPr>
          <p:spPr>
            <a:xfrm>
              <a:off x="4472085" y="339075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76" name="Flowchart: Connector 175">
              <a:extLst>
                <a:ext uri="{FF2B5EF4-FFF2-40B4-BE49-F238E27FC236}">
                  <a16:creationId xmlns:a16="http://schemas.microsoft.com/office/drawing/2014/main" id="{0D481671-839A-424A-92E7-3143D08369A8}"/>
                </a:ext>
              </a:extLst>
            </p:cNvPr>
            <p:cNvSpPr/>
            <p:nvPr/>
          </p:nvSpPr>
          <p:spPr>
            <a:xfrm>
              <a:off x="4474584" y="3464449"/>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87" name="Flowchart: Connector 186">
              <a:extLst>
                <a:ext uri="{FF2B5EF4-FFF2-40B4-BE49-F238E27FC236}">
                  <a16:creationId xmlns:a16="http://schemas.microsoft.com/office/drawing/2014/main" id="{21216323-8CED-4D0E-9F9B-D84C42F346B3}"/>
                </a:ext>
              </a:extLst>
            </p:cNvPr>
            <p:cNvSpPr/>
            <p:nvPr/>
          </p:nvSpPr>
          <p:spPr>
            <a:xfrm>
              <a:off x="4375804" y="350810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90" name="Flowchart: Connector 189">
              <a:extLst>
                <a:ext uri="{FF2B5EF4-FFF2-40B4-BE49-F238E27FC236}">
                  <a16:creationId xmlns:a16="http://schemas.microsoft.com/office/drawing/2014/main" id="{041C2E54-F35E-47B2-A834-CC8D7DA7DB50}"/>
                </a:ext>
              </a:extLst>
            </p:cNvPr>
            <p:cNvSpPr/>
            <p:nvPr/>
          </p:nvSpPr>
          <p:spPr>
            <a:xfrm>
              <a:off x="4282023" y="349145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92" name="Flowchart: Connector 191">
              <a:extLst>
                <a:ext uri="{FF2B5EF4-FFF2-40B4-BE49-F238E27FC236}">
                  <a16:creationId xmlns:a16="http://schemas.microsoft.com/office/drawing/2014/main" id="{7C69FE68-A176-4B0A-935B-9B945982CC94}"/>
                </a:ext>
              </a:extLst>
            </p:cNvPr>
            <p:cNvSpPr/>
            <p:nvPr/>
          </p:nvSpPr>
          <p:spPr>
            <a:xfrm>
              <a:off x="3559472" y="343953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85" name="Flowchart: Connector 184">
              <a:extLst>
                <a:ext uri="{FF2B5EF4-FFF2-40B4-BE49-F238E27FC236}">
                  <a16:creationId xmlns:a16="http://schemas.microsoft.com/office/drawing/2014/main" id="{674ECBC6-0F4E-4E5F-94B9-917F0381AE31}"/>
                </a:ext>
              </a:extLst>
            </p:cNvPr>
            <p:cNvSpPr/>
            <p:nvPr/>
          </p:nvSpPr>
          <p:spPr>
            <a:xfrm>
              <a:off x="3424656" y="376517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91" name="Flowchart: Connector 190">
              <a:extLst>
                <a:ext uri="{FF2B5EF4-FFF2-40B4-BE49-F238E27FC236}">
                  <a16:creationId xmlns:a16="http://schemas.microsoft.com/office/drawing/2014/main" id="{29BD23A1-6CBE-41E0-A13B-306648BDD0F6}"/>
                </a:ext>
              </a:extLst>
            </p:cNvPr>
            <p:cNvSpPr/>
            <p:nvPr/>
          </p:nvSpPr>
          <p:spPr>
            <a:xfrm>
              <a:off x="3078851" y="3247512"/>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88" name="Flowchart: Connector 187">
              <a:extLst>
                <a:ext uri="{FF2B5EF4-FFF2-40B4-BE49-F238E27FC236}">
                  <a16:creationId xmlns:a16="http://schemas.microsoft.com/office/drawing/2014/main" id="{ACC16A5B-50D5-489A-8B61-0B5DEFC88071}"/>
                </a:ext>
              </a:extLst>
            </p:cNvPr>
            <p:cNvSpPr/>
            <p:nvPr/>
          </p:nvSpPr>
          <p:spPr>
            <a:xfrm>
              <a:off x="3854207" y="322573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84" name="Flowchart: Connector 183">
              <a:extLst>
                <a:ext uri="{FF2B5EF4-FFF2-40B4-BE49-F238E27FC236}">
                  <a16:creationId xmlns:a16="http://schemas.microsoft.com/office/drawing/2014/main" id="{66476689-6133-4C98-8216-EE3149D92509}"/>
                </a:ext>
              </a:extLst>
            </p:cNvPr>
            <p:cNvSpPr/>
            <p:nvPr/>
          </p:nvSpPr>
          <p:spPr>
            <a:xfrm>
              <a:off x="4538829" y="435287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80" name="Flowchart: Connector 179">
              <a:extLst>
                <a:ext uri="{FF2B5EF4-FFF2-40B4-BE49-F238E27FC236}">
                  <a16:creationId xmlns:a16="http://schemas.microsoft.com/office/drawing/2014/main" id="{BFAF5FB8-F14E-4D76-BA3A-FA90EB407BDE}"/>
                </a:ext>
              </a:extLst>
            </p:cNvPr>
            <p:cNvSpPr/>
            <p:nvPr/>
          </p:nvSpPr>
          <p:spPr>
            <a:xfrm>
              <a:off x="4704298" y="431023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83" name="Flowchart: Connector 182">
              <a:extLst>
                <a:ext uri="{FF2B5EF4-FFF2-40B4-BE49-F238E27FC236}">
                  <a16:creationId xmlns:a16="http://schemas.microsoft.com/office/drawing/2014/main" id="{1DF4E287-542B-467F-A8FD-247FA9A2916F}"/>
                </a:ext>
              </a:extLst>
            </p:cNvPr>
            <p:cNvSpPr/>
            <p:nvPr/>
          </p:nvSpPr>
          <p:spPr>
            <a:xfrm>
              <a:off x="4384613" y="4377679"/>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77" name="Flowchart: Connector 176">
              <a:extLst>
                <a:ext uri="{FF2B5EF4-FFF2-40B4-BE49-F238E27FC236}">
                  <a16:creationId xmlns:a16="http://schemas.microsoft.com/office/drawing/2014/main" id="{9A765035-812C-47E1-88FF-97DA31A3E741}"/>
                </a:ext>
              </a:extLst>
            </p:cNvPr>
            <p:cNvSpPr/>
            <p:nvPr/>
          </p:nvSpPr>
          <p:spPr>
            <a:xfrm>
              <a:off x="5254226" y="447842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78" name="Flowchart: Connector 177">
              <a:extLst>
                <a:ext uri="{FF2B5EF4-FFF2-40B4-BE49-F238E27FC236}">
                  <a16:creationId xmlns:a16="http://schemas.microsoft.com/office/drawing/2014/main" id="{C72697C4-45E1-4305-AE8B-2297701FCC56}"/>
                </a:ext>
              </a:extLst>
            </p:cNvPr>
            <p:cNvSpPr/>
            <p:nvPr/>
          </p:nvSpPr>
          <p:spPr>
            <a:xfrm>
              <a:off x="5256002" y="4984969"/>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95" name="Flowchart: Connector 194">
              <a:extLst>
                <a:ext uri="{FF2B5EF4-FFF2-40B4-BE49-F238E27FC236}">
                  <a16:creationId xmlns:a16="http://schemas.microsoft.com/office/drawing/2014/main" id="{FB3AC5D6-C7C1-4436-AF61-DBD6B1BF7CF3}"/>
                </a:ext>
              </a:extLst>
            </p:cNvPr>
            <p:cNvSpPr/>
            <p:nvPr/>
          </p:nvSpPr>
          <p:spPr>
            <a:xfrm>
              <a:off x="2952666" y="269936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grpSp>
      <p:grpSp>
        <p:nvGrpSpPr>
          <p:cNvPr id="148" name="Group 147">
            <a:extLst>
              <a:ext uri="{FF2B5EF4-FFF2-40B4-BE49-F238E27FC236}">
                <a16:creationId xmlns:a16="http://schemas.microsoft.com/office/drawing/2014/main" id="{3FAE1921-B5D2-4512-BB95-314BE50D7924}"/>
              </a:ext>
            </a:extLst>
          </p:cNvPr>
          <p:cNvGrpSpPr/>
          <p:nvPr/>
        </p:nvGrpSpPr>
        <p:grpSpPr>
          <a:xfrm>
            <a:off x="264453" y="13320"/>
            <a:ext cx="2171719" cy="3554819"/>
            <a:chOff x="10159377" y="1114644"/>
            <a:chExt cx="1923177" cy="3151420"/>
          </a:xfrm>
        </p:grpSpPr>
        <p:sp>
          <p:nvSpPr>
            <p:cNvPr id="209" name="TextBox 208">
              <a:extLst>
                <a:ext uri="{FF2B5EF4-FFF2-40B4-BE49-F238E27FC236}">
                  <a16:creationId xmlns:a16="http://schemas.microsoft.com/office/drawing/2014/main" id="{25B311F5-A688-4988-9F56-4637793A197D}"/>
                </a:ext>
              </a:extLst>
            </p:cNvPr>
            <p:cNvSpPr txBox="1"/>
            <p:nvPr/>
          </p:nvSpPr>
          <p:spPr>
            <a:xfrm>
              <a:off x="10159377" y="1114644"/>
              <a:ext cx="1923177" cy="3151420"/>
            </a:xfrm>
            <a:prstGeom prst="rect">
              <a:avLst/>
            </a:prstGeom>
            <a:solidFill>
              <a:schemeClr val="tx1"/>
            </a:solidFill>
          </p:spPr>
          <p:txBody>
            <a:bodyPr wrap="square" lIns="252000" rIns="180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GB" sz="2400" dirty="0">
                  <a:solidFill>
                    <a:prstClr val="white"/>
                  </a:solidFill>
                  <a:latin typeface="WWF" pitchFamily="50" charset="0"/>
                </a:rPr>
                <a:t>BRISTOL CHANNEL APPROACHES SAC</a:t>
              </a:r>
              <a:endParaRPr kumimoji="0" lang="en-GB" sz="24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Responses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Criteria number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No response</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Mean score</a:t>
              </a:r>
              <a:endPar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≥50% unsure</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Creation</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Pioneer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Self-sufficient</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WWF" pitchFamily="50" charset="0"/>
                <a:ea typeface="+mn-ea"/>
                <a:cs typeface="+mn-cs"/>
              </a:endParaRPr>
            </a:p>
          </p:txBody>
        </p:sp>
        <p:sp>
          <p:nvSpPr>
            <p:cNvPr id="210" name="Flowchart: Connector 209">
              <a:extLst>
                <a:ext uri="{FF2B5EF4-FFF2-40B4-BE49-F238E27FC236}">
                  <a16:creationId xmlns:a16="http://schemas.microsoft.com/office/drawing/2014/main" id="{F23E75EF-E021-4CF9-B1A2-81C064E788FC}"/>
                </a:ext>
              </a:extLst>
            </p:cNvPr>
            <p:cNvSpPr/>
            <p:nvPr/>
          </p:nvSpPr>
          <p:spPr>
            <a:xfrm>
              <a:off x="10380217" y="3109236"/>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211" name="Flowchart: Connector 210">
              <a:extLst>
                <a:ext uri="{FF2B5EF4-FFF2-40B4-BE49-F238E27FC236}">
                  <a16:creationId xmlns:a16="http://schemas.microsoft.com/office/drawing/2014/main" id="{DAD64BF9-DBB5-4E84-98D1-B3EBFFBB1D60}"/>
                </a:ext>
              </a:extLst>
            </p:cNvPr>
            <p:cNvSpPr/>
            <p:nvPr/>
          </p:nvSpPr>
          <p:spPr>
            <a:xfrm>
              <a:off x="10380217" y="293416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212" name="Rectangle 211">
              <a:extLst>
                <a:ext uri="{FF2B5EF4-FFF2-40B4-BE49-F238E27FC236}">
                  <a16:creationId xmlns:a16="http://schemas.microsoft.com/office/drawing/2014/main" id="{D132CBC1-77A0-44FF-9DE8-483B2EB71F48}"/>
                </a:ext>
              </a:extLst>
            </p:cNvPr>
            <p:cNvSpPr/>
            <p:nvPr/>
          </p:nvSpPr>
          <p:spPr>
            <a:xfrm>
              <a:off x="10304784" y="2641240"/>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lumMod val="65000"/>
                    </a:schemeClr>
                  </a:solidFill>
                  <a:effectLst/>
                  <a:uLnTx/>
                  <a:uFillTx/>
                  <a:latin typeface="WWF" pitchFamily="50" charset="0"/>
                  <a:ea typeface="+mn-ea"/>
                  <a:cs typeface="+mn-cs"/>
                </a:rPr>
                <a:t>1</a:t>
              </a:r>
            </a:p>
          </p:txBody>
        </p:sp>
        <p:sp>
          <p:nvSpPr>
            <p:cNvPr id="213" name="Rectangle 212">
              <a:extLst>
                <a:ext uri="{FF2B5EF4-FFF2-40B4-BE49-F238E27FC236}">
                  <a16:creationId xmlns:a16="http://schemas.microsoft.com/office/drawing/2014/main" id="{2D2675F1-55E8-486E-9C81-3BE811EF8491}"/>
                </a:ext>
              </a:extLst>
            </p:cNvPr>
            <p:cNvSpPr/>
            <p:nvPr/>
          </p:nvSpPr>
          <p:spPr>
            <a:xfrm>
              <a:off x="10304784" y="2454909"/>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WWF" pitchFamily="50" charset="0"/>
                  <a:ea typeface="+mn-ea"/>
                  <a:cs typeface="+mn-cs"/>
                </a:rPr>
                <a:t>1</a:t>
              </a:r>
            </a:p>
          </p:txBody>
        </p:sp>
        <p:sp>
          <p:nvSpPr>
            <p:cNvPr id="224" name="Rectangle 223">
              <a:extLst>
                <a:ext uri="{FF2B5EF4-FFF2-40B4-BE49-F238E27FC236}">
                  <a16:creationId xmlns:a16="http://schemas.microsoft.com/office/drawing/2014/main" id="{1A0C091A-9465-4D28-970E-02A5BF3D3794}"/>
                </a:ext>
              </a:extLst>
            </p:cNvPr>
            <p:cNvSpPr/>
            <p:nvPr/>
          </p:nvSpPr>
          <p:spPr>
            <a:xfrm>
              <a:off x="10306840" y="2270285"/>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latin typeface="WWF" pitchFamily="50" charset="0"/>
                </a:rPr>
                <a:t>3</a:t>
              </a:r>
              <a:endParaRPr kumimoji="0" lang="en-GB" sz="1400" b="1" i="0" u="none" strike="noStrike" kern="1200" cap="none" spc="0" normalizeH="0" baseline="0" noProof="0" dirty="0">
                <a:ln>
                  <a:noFill/>
                </a:ln>
                <a:solidFill>
                  <a:schemeClr val="bg1"/>
                </a:solidFill>
                <a:effectLst/>
                <a:uLnTx/>
                <a:uFillTx/>
                <a:latin typeface="WWF" pitchFamily="50" charset="0"/>
              </a:endParaRPr>
            </a:p>
          </p:txBody>
        </p:sp>
      </p:grpSp>
      <p:grpSp>
        <p:nvGrpSpPr>
          <p:cNvPr id="160" name="Group 159">
            <a:extLst>
              <a:ext uri="{FF2B5EF4-FFF2-40B4-BE49-F238E27FC236}">
                <a16:creationId xmlns:a16="http://schemas.microsoft.com/office/drawing/2014/main" id="{E499C1B4-7A28-44B7-A77A-EAED87F06B07}"/>
              </a:ext>
            </a:extLst>
          </p:cNvPr>
          <p:cNvGrpSpPr/>
          <p:nvPr/>
        </p:nvGrpSpPr>
        <p:grpSpPr>
          <a:xfrm>
            <a:off x="9613432" y="6691"/>
            <a:ext cx="2364499" cy="4016484"/>
            <a:chOff x="452660" y="1622323"/>
            <a:chExt cx="2364499" cy="4016484"/>
          </a:xfrm>
        </p:grpSpPr>
        <p:sp>
          <p:nvSpPr>
            <p:cNvPr id="199" name="TextBox 198">
              <a:extLst>
                <a:ext uri="{FF2B5EF4-FFF2-40B4-BE49-F238E27FC236}">
                  <a16:creationId xmlns:a16="http://schemas.microsoft.com/office/drawing/2014/main" id="{F5A45E04-68E3-4570-94DD-92048DFEA968}"/>
                </a:ext>
              </a:extLst>
            </p:cNvPr>
            <p:cNvSpPr txBox="1"/>
            <p:nvPr/>
          </p:nvSpPr>
          <p:spPr>
            <a:xfrm>
              <a:off x="452660" y="1622323"/>
              <a:ext cx="2364499" cy="4016484"/>
            </a:xfrm>
            <a:prstGeom prst="rect">
              <a:avLst/>
            </a:prstGeom>
            <a:solidFill>
              <a:schemeClr val="tx1"/>
            </a:solidFill>
          </p:spPr>
          <p:txBody>
            <a:bodyPr wrap="square" lIns="252000" rIns="180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WWF" pitchFamily="50" charset="0"/>
                <a:ea typeface="+mn-ea"/>
                <a:cs typeface="+mn-cs"/>
              </a:endParaRPr>
            </a:p>
            <a:p>
              <a:pPr lvl="0" algn="r">
                <a:defRPr/>
              </a:pPr>
              <a:r>
                <a:rPr lang="en-GB" sz="2400" dirty="0">
                  <a:solidFill>
                    <a:prstClr val="white"/>
                  </a:solidFill>
                  <a:latin typeface="WWF" pitchFamily="50" charset="0"/>
                </a:rPr>
                <a:t>BRISTOL CHANNEL APPROACHES SAC</a:t>
              </a:r>
            </a:p>
            <a:p>
              <a:pPr lvl="0" algn="r">
                <a:defRPr/>
              </a:pPr>
              <a:endParaRPr lang="en-GB" sz="900" dirty="0">
                <a:solidFill>
                  <a:prstClr val="white"/>
                </a:solidFill>
                <a:latin typeface="WWF" pitchFamily="50"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4400" dirty="0">
                  <a:solidFill>
                    <a:schemeClr val="bg1"/>
                  </a:solidFill>
                  <a:latin typeface="Georgia" panose="02040502050405020303" pitchFamily="18" charset="0"/>
                </a:rPr>
                <a:t>29</a:t>
              </a:r>
              <a:r>
                <a:rPr kumimoji="0" lang="en-GB" sz="4400" b="0" i="0" u="none" strike="noStrike" kern="1200" cap="none" spc="0" normalizeH="0" baseline="0" noProof="0" dirty="0">
                  <a:ln>
                    <a:noFill/>
                  </a:ln>
                  <a:solidFill>
                    <a:schemeClr val="bg1"/>
                  </a:solidFill>
                  <a:effectLst/>
                  <a:uLnTx/>
                  <a:uFillTx/>
                  <a:latin typeface="Georgia" panose="02040502050405020303" pitchFamily="18" charset="0"/>
                  <a:ea typeface="+mn-ea"/>
                  <a:cs typeface="+mn-cs"/>
                </a:rPr>
                <a:t>%</a:t>
              </a: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Creation</a:t>
              </a: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Pioneer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Self-sufficient</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WWF" pitchFamily="50" charset="0"/>
                <a:ea typeface="+mn-ea"/>
                <a:cs typeface="+mn-cs"/>
              </a:endParaRPr>
            </a:p>
          </p:txBody>
        </p:sp>
        <p:grpSp>
          <p:nvGrpSpPr>
            <p:cNvPr id="206" name="Group 205">
              <a:extLst>
                <a:ext uri="{FF2B5EF4-FFF2-40B4-BE49-F238E27FC236}">
                  <a16:creationId xmlns:a16="http://schemas.microsoft.com/office/drawing/2014/main" id="{E31FBBCF-3F3F-416F-A66E-C1122C0A8C1E}"/>
                </a:ext>
              </a:extLst>
            </p:cNvPr>
            <p:cNvGrpSpPr/>
            <p:nvPr/>
          </p:nvGrpSpPr>
          <p:grpSpPr>
            <a:xfrm>
              <a:off x="656225" y="5021284"/>
              <a:ext cx="620745" cy="320289"/>
              <a:chOff x="4334496" y="2295036"/>
              <a:chExt cx="493802" cy="178776"/>
            </a:xfrm>
          </p:grpSpPr>
          <p:sp>
            <p:nvSpPr>
              <p:cNvPr id="245" name="Rectangle 244">
                <a:extLst>
                  <a:ext uri="{FF2B5EF4-FFF2-40B4-BE49-F238E27FC236}">
                    <a16:creationId xmlns:a16="http://schemas.microsoft.com/office/drawing/2014/main" id="{4434CD4A-B6E2-4FDE-94B8-3DB0E3F790A3}"/>
                  </a:ext>
                </a:extLst>
              </p:cNvPr>
              <p:cNvSpPr/>
              <p:nvPr/>
            </p:nvSpPr>
            <p:spPr>
              <a:xfrm>
                <a:off x="4334496" y="2295036"/>
                <a:ext cx="493802"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6" name="Rectangle 245">
                <a:extLst>
                  <a:ext uri="{FF2B5EF4-FFF2-40B4-BE49-F238E27FC236}">
                    <a16:creationId xmlns:a16="http://schemas.microsoft.com/office/drawing/2014/main" id="{7BD4323C-9F71-4F82-8A9E-E285E8035B67}"/>
                  </a:ext>
                </a:extLst>
              </p:cNvPr>
              <p:cNvSpPr/>
              <p:nvPr/>
            </p:nvSpPr>
            <p:spPr>
              <a:xfrm>
                <a:off x="4334496" y="2295037"/>
                <a:ext cx="493802" cy="178775"/>
              </a:xfrm>
              <a:prstGeom prst="rect">
                <a:avLst/>
              </a:prstGeom>
              <a:solidFill>
                <a:srgbClr val="006666">
                  <a:alpha val="29804"/>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7" name="Group 206">
              <a:extLst>
                <a:ext uri="{FF2B5EF4-FFF2-40B4-BE49-F238E27FC236}">
                  <a16:creationId xmlns:a16="http://schemas.microsoft.com/office/drawing/2014/main" id="{B1AE1836-C8CB-45DD-A559-70D2B4F21497}"/>
                </a:ext>
              </a:extLst>
            </p:cNvPr>
            <p:cNvGrpSpPr/>
            <p:nvPr/>
          </p:nvGrpSpPr>
          <p:grpSpPr>
            <a:xfrm>
              <a:off x="656225" y="4608874"/>
              <a:ext cx="620746" cy="320287"/>
              <a:chOff x="4518469" y="1721388"/>
              <a:chExt cx="493803" cy="178775"/>
            </a:xfrm>
          </p:grpSpPr>
          <p:sp>
            <p:nvSpPr>
              <p:cNvPr id="243" name="Rectangle 242">
                <a:extLst>
                  <a:ext uri="{FF2B5EF4-FFF2-40B4-BE49-F238E27FC236}">
                    <a16:creationId xmlns:a16="http://schemas.microsoft.com/office/drawing/2014/main" id="{C0CD0F45-D8AB-4C88-AB70-0BC53B97C6F7}"/>
                  </a:ext>
                </a:extLst>
              </p:cNvPr>
              <p:cNvSpPr/>
              <p:nvPr/>
            </p:nvSpPr>
            <p:spPr>
              <a:xfrm>
                <a:off x="4518469" y="1721388"/>
                <a:ext cx="493803"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4" name="Rectangle 243">
                <a:extLst>
                  <a:ext uri="{FF2B5EF4-FFF2-40B4-BE49-F238E27FC236}">
                    <a16:creationId xmlns:a16="http://schemas.microsoft.com/office/drawing/2014/main" id="{DEF8A1DD-188E-4FAE-8586-3FFAA9C198C1}"/>
                  </a:ext>
                </a:extLst>
              </p:cNvPr>
              <p:cNvSpPr/>
              <p:nvPr/>
            </p:nvSpPr>
            <p:spPr>
              <a:xfrm>
                <a:off x="4518469" y="1721388"/>
                <a:ext cx="493803" cy="178775"/>
              </a:xfrm>
              <a:prstGeom prst="rect">
                <a:avLst/>
              </a:prstGeom>
              <a:solidFill>
                <a:srgbClr val="66FF9B">
                  <a:alpha val="2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8" name="Group 207">
              <a:extLst>
                <a:ext uri="{FF2B5EF4-FFF2-40B4-BE49-F238E27FC236}">
                  <a16:creationId xmlns:a16="http://schemas.microsoft.com/office/drawing/2014/main" id="{61185BF6-1CAC-4C73-8F44-5A500957F00A}"/>
                </a:ext>
              </a:extLst>
            </p:cNvPr>
            <p:cNvGrpSpPr/>
            <p:nvPr/>
          </p:nvGrpSpPr>
          <p:grpSpPr>
            <a:xfrm>
              <a:off x="656225" y="4186922"/>
              <a:ext cx="620745" cy="320287"/>
              <a:chOff x="3852838" y="2393284"/>
              <a:chExt cx="493802" cy="178775"/>
            </a:xfrm>
          </p:grpSpPr>
          <p:sp>
            <p:nvSpPr>
              <p:cNvPr id="237" name="Rectangle 236">
                <a:extLst>
                  <a:ext uri="{FF2B5EF4-FFF2-40B4-BE49-F238E27FC236}">
                    <a16:creationId xmlns:a16="http://schemas.microsoft.com/office/drawing/2014/main" id="{2F80033C-557F-40DE-B7F9-7056F0982ED3}"/>
                  </a:ext>
                </a:extLst>
              </p:cNvPr>
              <p:cNvSpPr/>
              <p:nvPr/>
            </p:nvSpPr>
            <p:spPr>
              <a:xfrm>
                <a:off x="3852838" y="2393284"/>
                <a:ext cx="493802"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8" name="Rectangle 237">
                <a:extLst>
                  <a:ext uri="{FF2B5EF4-FFF2-40B4-BE49-F238E27FC236}">
                    <a16:creationId xmlns:a16="http://schemas.microsoft.com/office/drawing/2014/main" id="{F16E6D1C-F9D7-468E-96FB-B9206E702E1A}"/>
                  </a:ext>
                </a:extLst>
              </p:cNvPr>
              <p:cNvSpPr/>
              <p:nvPr/>
            </p:nvSpPr>
            <p:spPr>
              <a:xfrm>
                <a:off x="3852838" y="2393284"/>
                <a:ext cx="493802" cy="178775"/>
              </a:xfrm>
              <a:prstGeom prst="rect">
                <a:avLst/>
              </a:prstGeom>
              <a:solidFill>
                <a:srgbClr val="CCFFCC">
                  <a:alpha val="29804"/>
                </a:srgb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grpSp>
        <p:nvGrpSpPr>
          <p:cNvPr id="255" name="Group 254">
            <a:extLst>
              <a:ext uri="{FF2B5EF4-FFF2-40B4-BE49-F238E27FC236}">
                <a16:creationId xmlns:a16="http://schemas.microsoft.com/office/drawing/2014/main" id="{9222DF91-2330-4CF1-93C5-9B41EAAD0A94}"/>
              </a:ext>
            </a:extLst>
          </p:cNvPr>
          <p:cNvGrpSpPr/>
          <p:nvPr/>
        </p:nvGrpSpPr>
        <p:grpSpPr>
          <a:xfrm>
            <a:off x="348093" y="2560587"/>
            <a:ext cx="458950" cy="711828"/>
            <a:chOff x="2273908" y="5057367"/>
            <a:chExt cx="458950" cy="711828"/>
          </a:xfrm>
        </p:grpSpPr>
        <p:sp>
          <p:nvSpPr>
            <p:cNvPr id="256" name="Rectangle 255">
              <a:extLst>
                <a:ext uri="{FF2B5EF4-FFF2-40B4-BE49-F238E27FC236}">
                  <a16:creationId xmlns:a16="http://schemas.microsoft.com/office/drawing/2014/main" id="{E4834C6B-2322-4472-87BD-F4F2F832094E}"/>
                </a:ext>
              </a:extLst>
            </p:cNvPr>
            <p:cNvSpPr/>
            <p:nvPr/>
          </p:nvSpPr>
          <p:spPr>
            <a:xfrm>
              <a:off x="2273908" y="5567536"/>
              <a:ext cx="453541" cy="201659"/>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0" name="Rectangle 259">
              <a:extLst>
                <a:ext uri="{FF2B5EF4-FFF2-40B4-BE49-F238E27FC236}">
                  <a16:creationId xmlns:a16="http://schemas.microsoft.com/office/drawing/2014/main" id="{2CD520FA-DA6E-4CDA-9060-1B7AD86E9496}"/>
                </a:ext>
              </a:extLst>
            </p:cNvPr>
            <p:cNvSpPr/>
            <p:nvPr/>
          </p:nvSpPr>
          <p:spPr>
            <a:xfrm>
              <a:off x="2279315" y="5311365"/>
              <a:ext cx="453543" cy="201659"/>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1" name="Rectangle 260">
              <a:extLst>
                <a:ext uri="{FF2B5EF4-FFF2-40B4-BE49-F238E27FC236}">
                  <a16:creationId xmlns:a16="http://schemas.microsoft.com/office/drawing/2014/main" id="{36CFA0AB-BBCB-408D-A986-78A046DAC10B}"/>
                </a:ext>
              </a:extLst>
            </p:cNvPr>
            <p:cNvSpPr/>
            <p:nvPr/>
          </p:nvSpPr>
          <p:spPr>
            <a:xfrm>
              <a:off x="2277589" y="5057367"/>
              <a:ext cx="453543" cy="201659"/>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2" name="Rectangle 261">
              <a:extLst>
                <a:ext uri="{FF2B5EF4-FFF2-40B4-BE49-F238E27FC236}">
                  <a16:creationId xmlns:a16="http://schemas.microsoft.com/office/drawing/2014/main" id="{C7592A8F-AD17-46BB-B4D7-EAFAE0561367}"/>
                </a:ext>
              </a:extLst>
            </p:cNvPr>
            <p:cNvSpPr/>
            <p:nvPr/>
          </p:nvSpPr>
          <p:spPr>
            <a:xfrm>
              <a:off x="2277858" y="5566627"/>
              <a:ext cx="453541" cy="201661"/>
            </a:xfrm>
            <a:prstGeom prst="rect">
              <a:avLst/>
            </a:prstGeom>
            <a:solidFill>
              <a:srgbClr val="006666">
                <a:alpha val="2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3" name="Rectangle 262">
              <a:extLst>
                <a:ext uri="{FF2B5EF4-FFF2-40B4-BE49-F238E27FC236}">
                  <a16:creationId xmlns:a16="http://schemas.microsoft.com/office/drawing/2014/main" id="{EF1F4DDB-CD07-4D5B-8DFB-599A44599C9A}"/>
                </a:ext>
              </a:extLst>
            </p:cNvPr>
            <p:cNvSpPr/>
            <p:nvPr/>
          </p:nvSpPr>
          <p:spPr>
            <a:xfrm>
              <a:off x="2277857" y="5314766"/>
              <a:ext cx="453543" cy="201660"/>
            </a:xfrm>
            <a:prstGeom prst="rect">
              <a:avLst/>
            </a:prstGeom>
            <a:solidFill>
              <a:srgbClr val="66FF9B">
                <a:alpha val="2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4" name="Rectangle 263">
              <a:extLst>
                <a:ext uri="{FF2B5EF4-FFF2-40B4-BE49-F238E27FC236}">
                  <a16:creationId xmlns:a16="http://schemas.microsoft.com/office/drawing/2014/main" id="{63EC0762-42B9-49F4-BF5A-094D97A5F7BF}"/>
                </a:ext>
              </a:extLst>
            </p:cNvPr>
            <p:cNvSpPr/>
            <p:nvPr/>
          </p:nvSpPr>
          <p:spPr>
            <a:xfrm>
              <a:off x="2277856" y="5060850"/>
              <a:ext cx="453543" cy="201659"/>
            </a:xfrm>
            <a:prstGeom prst="rect">
              <a:avLst/>
            </a:prstGeom>
            <a:solidFill>
              <a:srgbClr val="CCFFCC">
                <a:alpha val="2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9326314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27. Are biological, social and economic factors monitored which could be used in management?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098991467"/>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08B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MONITORING</a:t>
            </a:r>
          </a:p>
        </p:txBody>
      </p:sp>
    </p:spTree>
    <p:extLst>
      <p:ext uri="{BB962C8B-B14F-4D97-AF65-F5344CB8AC3E}">
        <p14:creationId xmlns:p14="http://schemas.microsoft.com/office/powerpoint/2010/main" val="15374047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28. Are management activities monitored against performance by those responsible for the management?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739393126"/>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08B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MONITORING</a:t>
            </a:r>
          </a:p>
        </p:txBody>
      </p:sp>
    </p:spTree>
    <p:extLst>
      <p:ext uri="{BB962C8B-B14F-4D97-AF65-F5344CB8AC3E}">
        <p14:creationId xmlns:p14="http://schemas.microsoft.com/office/powerpoint/2010/main" val="18734201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37. Has the management plan/rules for the protected area been reviewed and updated based on monitoring of the plan's progress?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671057968"/>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08B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MONITORING</a:t>
            </a:r>
          </a:p>
        </p:txBody>
      </p:sp>
    </p:spTree>
    <p:extLst>
      <p:ext uri="{BB962C8B-B14F-4D97-AF65-F5344CB8AC3E}">
        <p14:creationId xmlns:p14="http://schemas.microsoft.com/office/powerpoint/2010/main" val="41635540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23. Is enforcement of management rules undertaken?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722699339"/>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08B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MONITORING</a:t>
            </a:r>
          </a:p>
        </p:txBody>
      </p:sp>
    </p:spTree>
    <p:extLst>
      <p:ext uri="{BB962C8B-B14F-4D97-AF65-F5344CB8AC3E}">
        <p14:creationId xmlns:p14="http://schemas.microsoft.com/office/powerpoint/2010/main" val="15689907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Do you have any thoughts or comments on how marine protected areas could be monitored better?</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08B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MONITORING</a:t>
            </a:r>
          </a:p>
        </p:txBody>
      </p:sp>
      <p:sp>
        <p:nvSpPr>
          <p:cNvPr id="3" name="Rectangle 2">
            <a:extLst>
              <a:ext uri="{FF2B5EF4-FFF2-40B4-BE49-F238E27FC236}">
                <a16:creationId xmlns:a16="http://schemas.microsoft.com/office/drawing/2014/main" id="{F92EEA1D-F227-4316-82E8-ADD7E7903C24}"/>
              </a:ext>
            </a:extLst>
          </p:cNvPr>
          <p:cNvSpPr/>
          <p:nvPr/>
        </p:nvSpPr>
        <p:spPr>
          <a:xfrm>
            <a:off x="2364380" y="2369819"/>
            <a:ext cx="6989482" cy="1569660"/>
          </a:xfrm>
          <a:prstGeom prst="rect">
            <a:avLst/>
          </a:prstGeom>
        </p:spPr>
        <p:txBody>
          <a:bodyPr wrap="square">
            <a:spAutoFit/>
          </a:bodyPr>
          <a:lstStyle/>
          <a:p>
            <a:r>
              <a:rPr lang="en-GB" sz="2400" i="1" dirty="0"/>
              <a:t>“Require central sharing of relevant information where possible.  Ring fence monitoring resources and secure wider funding options where possible.  Use citizen science programmes where relevant.”</a:t>
            </a:r>
          </a:p>
        </p:txBody>
      </p:sp>
      <p:sp>
        <p:nvSpPr>
          <p:cNvPr id="4" name="Rectangle 3">
            <a:extLst>
              <a:ext uri="{FF2B5EF4-FFF2-40B4-BE49-F238E27FC236}">
                <a16:creationId xmlns:a16="http://schemas.microsoft.com/office/drawing/2014/main" id="{CA87251D-65FF-4B39-9896-A2255E633B38}"/>
              </a:ext>
            </a:extLst>
          </p:cNvPr>
          <p:cNvSpPr/>
          <p:nvPr/>
        </p:nvSpPr>
        <p:spPr>
          <a:xfrm>
            <a:off x="5326505" y="4696987"/>
            <a:ext cx="6096000" cy="1200329"/>
          </a:xfrm>
          <a:prstGeom prst="rect">
            <a:avLst/>
          </a:prstGeom>
        </p:spPr>
        <p:txBody>
          <a:bodyPr>
            <a:spAutoFit/>
          </a:bodyPr>
          <a:lstStyle/>
          <a:p>
            <a:r>
              <a:rPr lang="en-GB" sz="2400" i="1" dirty="0">
                <a:solidFill>
                  <a:srgbClr val="000000"/>
                </a:solidFill>
                <a:latin typeface="Calibri" panose="020F0502020204030204" pitchFamily="34" charset="0"/>
              </a:rPr>
              <a:t>“Need to approach from a marine spatial planning approach and work on a wider scale rather than site by site.” </a:t>
            </a:r>
            <a:endParaRPr lang="en-GB" sz="2400" i="1" dirty="0"/>
          </a:p>
        </p:txBody>
      </p:sp>
    </p:spTree>
    <p:extLst>
      <p:ext uri="{BB962C8B-B14F-4D97-AF65-F5344CB8AC3E}">
        <p14:creationId xmlns:p14="http://schemas.microsoft.com/office/powerpoint/2010/main" val="39854434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31. Is the protected area meeting its objectives/in good condition, thanks to the implementation of the management plan or rules?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498839919"/>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C61A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RESULTS</a:t>
            </a:r>
          </a:p>
        </p:txBody>
      </p:sp>
    </p:spTree>
    <p:extLst>
      <p:ext uri="{BB962C8B-B14F-4D97-AF65-F5344CB8AC3E}">
        <p14:creationId xmlns:p14="http://schemas.microsoft.com/office/powerpoint/2010/main" val="21437830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33. Is the MPA achieving its objectives (whether it has a management plan or not)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781876921"/>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C61A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RESULTS</a:t>
            </a:r>
          </a:p>
        </p:txBody>
      </p:sp>
    </p:spTree>
    <p:extLst>
      <p:ext uri="{BB962C8B-B14F-4D97-AF65-F5344CB8AC3E}">
        <p14:creationId xmlns:p14="http://schemas.microsoft.com/office/powerpoint/2010/main" val="5759692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34. Is the MPA delivering improved ecological effects?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659582141"/>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a:solidFill>
                  <a:schemeClr val="bg1"/>
                </a:solidFill>
                <a:latin typeface="WWF" panose="02000000000000000000" pitchFamily="50" charset="0"/>
              </a:rPr>
              <a:t> BRISTOL CHANNEL APPROACHES SAC</a:t>
            </a:r>
            <a:endParaRPr kumimoji="0" lang="en-GB" sz="4400" b="0" i="0" u="none" strike="noStrike" kern="1200" cap="none" spc="0" normalizeH="0" baseline="0" noProof="0" dirty="0">
              <a:ln>
                <a:noFill/>
              </a:ln>
              <a:solidFill>
                <a:prstClr val="white"/>
              </a:solidFill>
              <a:effectLst/>
              <a:uLnTx/>
              <a:uFillTx/>
              <a:latin typeface="WWF" panose="02000000000000000000" pitchFamily="50" charset="0"/>
              <a:ea typeface="+mj-ea"/>
              <a:cs typeface="+mj-cs"/>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C61A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dirty="0">
                <a:ln>
                  <a:noFill/>
                </a:ln>
                <a:solidFill>
                  <a:prstClr val="white"/>
                </a:solidFill>
                <a:effectLst/>
                <a:uLnTx/>
                <a:uFillTx/>
                <a:latin typeface="WWF" panose="02000000000000000000" pitchFamily="50" charset="0"/>
                <a:ea typeface="+mj-ea"/>
                <a:cs typeface="+mj-cs"/>
              </a:rPr>
              <a:t>	RESULTS</a:t>
            </a:r>
          </a:p>
        </p:txBody>
      </p:sp>
    </p:spTree>
    <p:extLst>
      <p:ext uri="{BB962C8B-B14F-4D97-AF65-F5344CB8AC3E}">
        <p14:creationId xmlns:p14="http://schemas.microsoft.com/office/powerpoint/2010/main" val="40553444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35. Has the MPA generated any *socio-economic benefits?</a:t>
            </a:r>
            <a:br>
              <a:rPr lang="en-GB" sz="3200" dirty="0"/>
            </a:br>
            <a:r>
              <a:rPr lang="en-GB" sz="3200" dirty="0"/>
              <a:t>*Things like culture, jobs and recreational use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680919152"/>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C61A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RESULTS</a:t>
            </a:r>
          </a:p>
        </p:txBody>
      </p:sp>
    </p:spTree>
    <p:extLst>
      <p:ext uri="{BB962C8B-B14F-4D97-AF65-F5344CB8AC3E}">
        <p14:creationId xmlns:p14="http://schemas.microsoft.com/office/powerpoint/2010/main" val="12682790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36. Are the benefits of the MPA reported to the community?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966511166"/>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C61A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RESULTS</a:t>
            </a:r>
          </a:p>
        </p:txBody>
      </p:sp>
    </p:spTree>
    <p:extLst>
      <p:ext uri="{BB962C8B-B14F-4D97-AF65-F5344CB8AC3E}">
        <p14:creationId xmlns:p14="http://schemas.microsoft.com/office/powerpoint/2010/main" val="550089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995B8455-7876-423E-82C8-7EC49EC65E40}"/>
              </a:ext>
            </a:extLst>
          </p:cNvPr>
          <p:cNvGrpSpPr/>
          <p:nvPr/>
        </p:nvGrpSpPr>
        <p:grpSpPr>
          <a:xfrm>
            <a:off x="3241025" y="429440"/>
            <a:ext cx="5950080" cy="5996106"/>
            <a:chOff x="1634680" y="367394"/>
            <a:chExt cx="5950080" cy="5996106"/>
          </a:xfrm>
        </p:grpSpPr>
        <p:grpSp>
          <p:nvGrpSpPr>
            <p:cNvPr id="265" name="Group 264">
              <a:extLst>
                <a:ext uri="{FF2B5EF4-FFF2-40B4-BE49-F238E27FC236}">
                  <a16:creationId xmlns:a16="http://schemas.microsoft.com/office/drawing/2014/main" id="{05DB51CC-8E37-48DF-849E-39CDF4C9757B}"/>
                </a:ext>
              </a:extLst>
            </p:cNvPr>
            <p:cNvGrpSpPr/>
            <p:nvPr/>
          </p:nvGrpSpPr>
          <p:grpSpPr>
            <a:xfrm>
              <a:off x="1634680" y="367394"/>
              <a:ext cx="5950080" cy="5996106"/>
              <a:chOff x="1634680" y="367394"/>
              <a:chExt cx="5950080" cy="5996106"/>
            </a:xfrm>
          </p:grpSpPr>
          <p:grpSp>
            <p:nvGrpSpPr>
              <p:cNvPr id="180" name="Group 179">
                <a:extLst>
                  <a:ext uri="{FF2B5EF4-FFF2-40B4-BE49-F238E27FC236}">
                    <a16:creationId xmlns:a16="http://schemas.microsoft.com/office/drawing/2014/main" id="{E51937BA-5DD1-4304-8295-9C0334F74801}"/>
                  </a:ext>
                </a:extLst>
              </p:cNvPr>
              <p:cNvGrpSpPr/>
              <p:nvPr/>
            </p:nvGrpSpPr>
            <p:grpSpPr>
              <a:xfrm>
                <a:off x="1886811" y="553039"/>
                <a:ext cx="5442261" cy="5587599"/>
                <a:chOff x="1901739" y="533574"/>
                <a:chExt cx="5442261" cy="5587599"/>
              </a:xfrm>
            </p:grpSpPr>
            <p:grpSp>
              <p:nvGrpSpPr>
                <p:cNvPr id="179" name="Group 178">
                  <a:extLst>
                    <a:ext uri="{FF2B5EF4-FFF2-40B4-BE49-F238E27FC236}">
                      <a16:creationId xmlns:a16="http://schemas.microsoft.com/office/drawing/2014/main" id="{2746DE06-0190-4163-BE93-DA3FAA1B18E3}"/>
                    </a:ext>
                  </a:extLst>
                </p:cNvPr>
                <p:cNvGrpSpPr/>
                <p:nvPr/>
              </p:nvGrpSpPr>
              <p:grpSpPr>
                <a:xfrm>
                  <a:off x="1901739" y="533574"/>
                  <a:ext cx="5442261" cy="5587599"/>
                  <a:chOff x="1901739" y="533574"/>
                  <a:chExt cx="5442261" cy="5587599"/>
                </a:xfrm>
              </p:grpSpPr>
              <p:sp>
                <p:nvSpPr>
                  <p:cNvPr id="152" name="Pie 95">
                    <a:extLst>
                      <a:ext uri="{FF2B5EF4-FFF2-40B4-BE49-F238E27FC236}">
                        <a16:creationId xmlns:a16="http://schemas.microsoft.com/office/drawing/2014/main" id="{29296353-D8AA-454A-A012-CA14B98BB0EC}"/>
                      </a:ext>
                    </a:extLst>
                  </p:cNvPr>
                  <p:cNvSpPr/>
                  <p:nvPr/>
                </p:nvSpPr>
                <p:spPr>
                  <a:xfrm rot="9625439">
                    <a:off x="1910167" y="626897"/>
                    <a:ext cx="5417250" cy="5422777"/>
                  </a:xfrm>
                  <a:prstGeom prst="pie">
                    <a:avLst>
                      <a:gd name="adj1" fmla="val 11085393"/>
                      <a:gd name="adj2" fmla="val 15426747"/>
                    </a:avLst>
                  </a:prstGeom>
                  <a:solidFill>
                    <a:srgbClr val="92AC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3" name="Pie 96">
                    <a:extLst>
                      <a:ext uri="{FF2B5EF4-FFF2-40B4-BE49-F238E27FC236}">
                        <a16:creationId xmlns:a16="http://schemas.microsoft.com/office/drawing/2014/main" id="{F2F559B0-5931-41D9-9B01-8C456196D7DE}"/>
                      </a:ext>
                    </a:extLst>
                  </p:cNvPr>
                  <p:cNvSpPr/>
                  <p:nvPr/>
                </p:nvSpPr>
                <p:spPr>
                  <a:xfrm rot="553271">
                    <a:off x="1927973" y="621791"/>
                    <a:ext cx="5385062" cy="5424656"/>
                  </a:xfrm>
                  <a:prstGeom prst="pie">
                    <a:avLst>
                      <a:gd name="adj1" fmla="val 2898607"/>
                      <a:gd name="adj2" fmla="val 5120867"/>
                    </a:avLst>
                  </a:prstGeom>
                  <a:solidFill>
                    <a:srgbClr val="6DB3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1" name="Pie 94">
                    <a:extLst>
                      <a:ext uri="{FF2B5EF4-FFF2-40B4-BE49-F238E27FC236}">
                        <a16:creationId xmlns:a16="http://schemas.microsoft.com/office/drawing/2014/main" id="{E0D6BFFC-8CD2-4AA4-9963-58D7713BC8BA}"/>
                      </a:ext>
                    </a:extLst>
                  </p:cNvPr>
                  <p:cNvSpPr/>
                  <p:nvPr/>
                </p:nvSpPr>
                <p:spPr>
                  <a:xfrm rot="9625439">
                    <a:off x="1905946" y="642563"/>
                    <a:ext cx="5438054" cy="5478610"/>
                  </a:xfrm>
                  <a:prstGeom prst="pie">
                    <a:avLst>
                      <a:gd name="adj1" fmla="val 6320833"/>
                      <a:gd name="adj2" fmla="val 11073733"/>
                    </a:avLst>
                  </a:prstGeom>
                  <a:solidFill>
                    <a:srgbClr val="85A0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6" name="Pie 96">
                    <a:extLst>
                      <a:ext uri="{FF2B5EF4-FFF2-40B4-BE49-F238E27FC236}">
                        <a16:creationId xmlns:a16="http://schemas.microsoft.com/office/drawing/2014/main" id="{B9005237-FB32-4805-BE30-26F7EB4DFA08}"/>
                      </a:ext>
                    </a:extLst>
                  </p:cNvPr>
                  <p:cNvSpPr/>
                  <p:nvPr/>
                </p:nvSpPr>
                <p:spPr>
                  <a:xfrm rot="4112452">
                    <a:off x="1844437" y="590876"/>
                    <a:ext cx="5531565" cy="5416962"/>
                  </a:xfrm>
                  <a:prstGeom prst="pie">
                    <a:avLst>
                      <a:gd name="adj1" fmla="val 1547608"/>
                      <a:gd name="adj2" fmla="val 4498203"/>
                    </a:avLst>
                  </a:prstGeom>
                  <a:solidFill>
                    <a:srgbClr val="0DB7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8" name="Pie 96">
                    <a:extLst>
                      <a:ext uri="{FF2B5EF4-FFF2-40B4-BE49-F238E27FC236}">
                        <a16:creationId xmlns:a16="http://schemas.microsoft.com/office/drawing/2014/main" id="{DD3D5061-1765-4DB7-ACB2-EBB67B2821C7}"/>
                      </a:ext>
                    </a:extLst>
                  </p:cNvPr>
                  <p:cNvSpPr/>
                  <p:nvPr/>
                </p:nvSpPr>
                <p:spPr>
                  <a:xfrm rot="7729858">
                    <a:off x="1935999" y="644149"/>
                    <a:ext cx="5362236" cy="5429472"/>
                  </a:xfrm>
                  <a:prstGeom prst="pie">
                    <a:avLst>
                      <a:gd name="adj1" fmla="val 944049"/>
                      <a:gd name="adj2" fmla="val 3150457"/>
                    </a:avLst>
                  </a:prstGeom>
                  <a:solidFill>
                    <a:srgbClr val="08B8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9" name="Pie 96">
                    <a:extLst>
                      <a:ext uri="{FF2B5EF4-FFF2-40B4-BE49-F238E27FC236}">
                        <a16:creationId xmlns:a16="http://schemas.microsoft.com/office/drawing/2014/main" id="{4D8DE949-3FA4-4393-B9B6-BF09D9CA126F}"/>
                      </a:ext>
                    </a:extLst>
                  </p:cNvPr>
                  <p:cNvSpPr/>
                  <p:nvPr/>
                </p:nvSpPr>
                <p:spPr>
                  <a:xfrm rot="9476113">
                    <a:off x="1924768" y="650995"/>
                    <a:ext cx="5385054" cy="5419586"/>
                  </a:xfrm>
                  <a:prstGeom prst="pie">
                    <a:avLst>
                      <a:gd name="adj1" fmla="val 1399949"/>
                      <a:gd name="adj2" fmla="val 3687858"/>
                    </a:avLst>
                  </a:prstGeom>
                  <a:solidFill>
                    <a:srgbClr val="008B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147" name="Pie 96">
                  <a:extLst>
                    <a:ext uri="{FF2B5EF4-FFF2-40B4-BE49-F238E27FC236}">
                      <a16:creationId xmlns:a16="http://schemas.microsoft.com/office/drawing/2014/main" id="{F903DFB2-535D-4718-9EA0-27B544DBFEBC}"/>
                    </a:ext>
                  </a:extLst>
                </p:cNvPr>
                <p:cNvSpPr/>
                <p:nvPr/>
              </p:nvSpPr>
              <p:spPr>
                <a:xfrm rot="11226377">
                  <a:off x="1928006" y="659419"/>
                  <a:ext cx="5385054" cy="5376122"/>
                </a:xfrm>
                <a:prstGeom prst="pie">
                  <a:avLst>
                    <a:gd name="adj1" fmla="val 1861175"/>
                    <a:gd name="adj2" fmla="val 4718761"/>
                  </a:avLst>
                </a:prstGeom>
                <a:solidFill>
                  <a:srgbClr val="0C61A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263" name="Group 262">
                <a:extLst>
                  <a:ext uri="{FF2B5EF4-FFF2-40B4-BE49-F238E27FC236}">
                    <a16:creationId xmlns:a16="http://schemas.microsoft.com/office/drawing/2014/main" id="{3489CB06-1D14-4C3D-8A99-5CFFCC201B82}"/>
                  </a:ext>
                </a:extLst>
              </p:cNvPr>
              <p:cNvGrpSpPr/>
              <p:nvPr/>
            </p:nvGrpSpPr>
            <p:grpSpPr>
              <a:xfrm>
                <a:off x="1634680" y="367394"/>
                <a:ext cx="5950080" cy="5996106"/>
                <a:chOff x="1634680" y="367394"/>
                <a:chExt cx="5950080" cy="5996106"/>
              </a:xfrm>
            </p:grpSpPr>
            <p:sp>
              <p:nvSpPr>
                <p:cNvPr id="184" name="Rectangle 183">
                  <a:extLst>
                    <a:ext uri="{FF2B5EF4-FFF2-40B4-BE49-F238E27FC236}">
                      <a16:creationId xmlns:a16="http://schemas.microsoft.com/office/drawing/2014/main" id="{E27C287E-94A7-457C-8A94-BF37B8A6F146}"/>
                    </a:ext>
                  </a:extLst>
                </p:cNvPr>
                <p:cNvSpPr/>
                <p:nvPr/>
              </p:nvSpPr>
              <p:spPr>
                <a:xfrm>
                  <a:off x="4462240" y="367394"/>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a:t>
                  </a:r>
                </a:p>
              </p:txBody>
            </p:sp>
            <p:sp>
              <p:nvSpPr>
                <p:cNvPr id="185" name="Rectangle 184">
                  <a:extLst>
                    <a:ext uri="{FF2B5EF4-FFF2-40B4-BE49-F238E27FC236}">
                      <a16:creationId xmlns:a16="http://schemas.microsoft.com/office/drawing/2014/main" id="{AD1267AC-8DE4-4E6F-8916-1931D4EEE857}"/>
                    </a:ext>
                  </a:extLst>
                </p:cNvPr>
                <p:cNvSpPr/>
                <p:nvPr/>
              </p:nvSpPr>
              <p:spPr>
                <a:xfrm>
                  <a:off x="5963656" y="796989"/>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a:t>
                  </a:r>
                </a:p>
              </p:txBody>
            </p:sp>
            <p:sp>
              <p:nvSpPr>
                <p:cNvPr id="186" name="Rectangle 185">
                  <a:extLst>
                    <a:ext uri="{FF2B5EF4-FFF2-40B4-BE49-F238E27FC236}">
                      <a16:creationId xmlns:a16="http://schemas.microsoft.com/office/drawing/2014/main" id="{404B98ED-BE0A-4288-93DE-F264D7369287}"/>
                    </a:ext>
                  </a:extLst>
                </p:cNvPr>
                <p:cNvSpPr/>
                <p:nvPr/>
              </p:nvSpPr>
              <p:spPr>
                <a:xfrm>
                  <a:off x="6362061" y="1131900"/>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a:t>
                  </a:r>
                </a:p>
              </p:txBody>
            </p:sp>
            <p:sp>
              <p:nvSpPr>
                <p:cNvPr id="187" name="Rectangle 186">
                  <a:extLst>
                    <a:ext uri="{FF2B5EF4-FFF2-40B4-BE49-F238E27FC236}">
                      <a16:creationId xmlns:a16="http://schemas.microsoft.com/office/drawing/2014/main" id="{05D2575D-3EFF-4B50-8D8B-38816838C928}"/>
                    </a:ext>
                  </a:extLst>
                </p:cNvPr>
                <p:cNvSpPr/>
                <p:nvPr/>
              </p:nvSpPr>
              <p:spPr>
                <a:xfrm>
                  <a:off x="4959297" y="437359"/>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4</a:t>
                  </a:r>
                </a:p>
              </p:txBody>
            </p:sp>
            <p:sp>
              <p:nvSpPr>
                <p:cNvPr id="188" name="Rectangle 187">
                  <a:extLst>
                    <a:ext uri="{FF2B5EF4-FFF2-40B4-BE49-F238E27FC236}">
                      <a16:creationId xmlns:a16="http://schemas.microsoft.com/office/drawing/2014/main" id="{60C9A6E3-6489-4AD5-B324-B19FD16ED3AB}"/>
                    </a:ext>
                  </a:extLst>
                </p:cNvPr>
                <p:cNvSpPr/>
                <p:nvPr/>
              </p:nvSpPr>
              <p:spPr>
                <a:xfrm>
                  <a:off x="6696355" y="1479584"/>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5</a:t>
                  </a:r>
                </a:p>
              </p:txBody>
            </p:sp>
            <p:sp>
              <p:nvSpPr>
                <p:cNvPr id="189" name="Rectangle 188">
                  <a:extLst>
                    <a:ext uri="{FF2B5EF4-FFF2-40B4-BE49-F238E27FC236}">
                      <a16:creationId xmlns:a16="http://schemas.microsoft.com/office/drawing/2014/main" id="{64244581-CEAA-4952-B7F7-FCC03FA2CDF0}"/>
                    </a:ext>
                  </a:extLst>
                </p:cNvPr>
                <p:cNvSpPr/>
                <p:nvPr/>
              </p:nvSpPr>
              <p:spPr>
                <a:xfrm>
                  <a:off x="5478731" y="587750"/>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6</a:t>
                  </a:r>
                </a:p>
              </p:txBody>
            </p:sp>
            <p:sp>
              <p:nvSpPr>
                <p:cNvPr id="190" name="Rectangle 189">
                  <a:extLst>
                    <a:ext uri="{FF2B5EF4-FFF2-40B4-BE49-F238E27FC236}">
                      <a16:creationId xmlns:a16="http://schemas.microsoft.com/office/drawing/2014/main" id="{A7E2CBAE-EB04-49EE-B003-9199B690B913}"/>
                    </a:ext>
                  </a:extLst>
                </p:cNvPr>
                <p:cNvSpPr/>
                <p:nvPr/>
              </p:nvSpPr>
              <p:spPr>
                <a:xfrm>
                  <a:off x="6928615" y="1854078"/>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7</a:t>
                  </a:r>
                </a:p>
              </p:txBody>
            </p:sp>
            <p:sp>
              <p:nvSpPr>
                <p:cNvPr id="191" name="Rectangle 190">
                  <a:extLst>
                    <a:ext uri="{FF2B5EF4-FFF2-40B4-BE49-F238E27FC236}">
                      <a16:creationId xmlns:a16="http://schemas.microsoft.com/office/drawing/2014/main" id="{4FB620EB-BF91-410A-B3BD-9EB50484FB33}"/>
                    </a:ext>
                  </a:extLst>
                </p:cNvPr>
                <p:cNvSpPr/>
                <p:nvPr/>
              </p:nvSpPr>
              <p:spPr>
                <a:xfrm>
                  <a:off x="6972153" y="4469702"/>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8</a:t>
                  </a:r>
                </a:p>
              </p:txBody>
            </p:sp>
            <p:sp>
              <p:nvSpPr>
                <p:cNvPr id="192" name="Rectangle 191">
                  <a:extLst>
                    <a:ext uri="{FF2B5EF4-FFF2-40B4-BE49-F238E27FC236}">
                      <a16:creationId xmlns:a16="http://schemas.microsoft.com/office/drawing/2014/main" id="{F84CCFFF-A4E6-45B0-886D-750175A24DFE}"/>
                    </a:ext>
                  </a:extLst>
                </p:cNvPr>
                <p:cNvSpPr/>
                <p:nvPr/>
              </p:nvSpPr>
              <p:spPr>
                <a:xfrm>
                  <a:off x="6766319" y="4826508"/>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9</a:t>
                  </a:r>
                </a:p>
              </p:txBody>
            </p:sp>
            <p:sp>
              <p:nvSpPr>
                <p:cNvPr id="197" name="Rectangle 196">
                  <a:extLst>
                    <a:ext uri="{FF2B5EF4-FFF2-40B4-BE49-F238E27FC236}">
                      <a16:creationId xmlns:a16="http://schemas.microsoft.com/office/drawing/2014/main" id="{64734AD6-B770-45AD-9F20-274CE0C527F3}"/>
                    </a:ext>
                  </a:extLst>
                </p:cNvPr>
                <p:cNvSpPr/>
                <p:nvPr/>
              </p:nvSpPr>
              <p:spPr>
                <a:xfrm>
                  <a:off x="4923134" y="6013640"/>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32</a:t>
                  </a:r>
                </a:p>
              </p:txBody>
            </p:sp>
            <p:sp>
              <p:nvSpPr>
                <p:cNvPr id="203" name="Rectangle 202">
                  <a:extLst>
                    <a:ext uri="{FF2B5EF4-FFF2-40B4-BE49-F238E27FC236}">
                      <a16:creationId xmlns:a16="http://schemas.microsoft.com/office/drawing/2014/main" id="{A54D7675-016B-4993-8783-0877A3CE27C1}"/>
                    </a:ext>
                  </a:extLst>
                </p:cNvPr>
                <p:cNvSpPr/>
                <p:nvPr/>
              </p:nvSpPr>
              <p:spPr>
                <a:xfrm>
                  <a:off x="7107968" y="2288373"/>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17</a:t>
                  </a:r>
                </a:p>
              </p:txBody>
            </p:sp>
            <p:sp>
              <p:nvSpPr>
                <p:cNvPr id="205" name="Rectangle 204">
                  <a:extLst>
                    <a:ext uri="{FF2B5EF4-FFF2-40B4-BE49-F238E27FC236}">
                      <a16:creationId xmlns:a16="http://schemas.microsoft.com/office/drawing/2014/main" id="{1CF9B603-454B-4D49-AD81-5A106A33F0DB}"/>
                    </a:ext>
                  </a:extLst>
                </p:cNvPr>
                <p:cNvSpPr/>
                <p:nvPr/>
              </p:nvSpPr>
              <p:spPr>
                <a:xfrm>
                  <a:off x="6495400" y="5159512"/>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15</a:t>
                  </a:r>
                </a:p>
              </p:txBody>
            </p:sp>
            <p:sp>
              <p:nvSpPr>
                <p:cNvPr id="207" name="Rectangle 206">
                  <a:extLst>
                    <a:ext uri="{FF2B5EF4-FFF2-40B4-BE49-F238E27FC236}">
                      <a16:creationId xmlns:a16="http://schemas.microsoft.com/office/drawing/2014/main" id="{5AEE55FE-CBB1-4B0F-A7D4-685E9F63BE41}"/>
                    </a:ext>
                  </a:extLst>
                </p:cNvPr>
                <p:cNvSpPr/>
                <p:nvPr/>
              </p:nvSpPr>
              <p:spPr>
                <a:xfrm>
                  <a:off x="7230176" y="3645966"/>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13</a:t>
                  </a:r>
                </a:p>
              </p:txBody>
            </p:sp>
            <p:sp>
              <p:nvSpPr>
                <p:cNvPr id="208" name="Rectangle 207">
                  <a:extLst>
                    <a:ext uri="{FF2B5EF4-FFF2-40B4-BE49-F238E27FC236}">
                      <a16:creationId xmlns:a16="http://schemas.microsoft.com/office/drawing/2014/main" id="{A40BAF7A-58C7-4F57-8830-B4927AE883AE}"/>
                    </a:ext>
                  </a:extLst>
                </p:cNvPr>
                <p:cNvSpPr/>
                <p:nvPr/>
              </p:nvSpPr>
              <p:spPr>
                <a:xfrm>
                  <a:off x="7259030" y="3193389"/>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12</a:t>
                  </a:r>
                </a:p>
              </p:txBody>
            </p:sp>
            <p:sp>
              <p:nvSpPr>
                <p:cNvPr id="210" name="Rectangle 209">
                  <a:extLst>
                    <a:ext uri="{FF2B5EF4-FFF2-40B4-BE49-F238E27FC236}">
                      <a16:creationId xmlns:a16="http://schemas.microsoft.com/office/drawing/2014/main" id="{33C46BDC-3785-4735-B220-16D8047E1196}"/>
                    </a:ext>
                  </a:extLst>
                </p:cNvPr>
                <p:cNvSpPr/>
                <p:nvPr/>
              </p:nvSpPr>
              <p:spPr>
                <a:xfrm>
                  <a:off x="7230041" y="2765120"/>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20</a:t>
                  </a:r>
                </a:p>
              </p:txBody>
            </p:sp>
            <p:sp>
              <p:nvSpPr>
                <p:cNvPr id="211" name="Rectangle 210">
                  <a:extLst>
                    <a:ext uri="{FF2B5EF4-FFF2-40B4-BE49-F238E27FC236}">
                      <a16:creationId xmlns:a16="http://schemas.microsoft.com/office/drawing/2014/main" id="{2E682E19-B0EC-489D-90E5-3B0F12592AF6}"/>
                    </a:ext>
                  </a:extLst>
                </p:cNvPr>
                <p:cNvSpPr/>
                <p:nvPr/>
              </p:nvSpPr>
              <p:spPr>
                <a:xfrm>
                  <a:off x="5363188" y="5903709"/>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19</a:t>
                  </a:r>
                </a:p>
              </p:txBody>
            </p:sp>
            <p:sp>
              <p:nvSpPr>
                <p:cNvPr id="212" name="Rectangle 211">
                  <a:extLst>
                    <a:ext uri="{FF2B5EF4-FFF2-40B4-BE49-F238E27FC236}">
                      <a16:creationId xmlns:a16="http://schemas.microsoft.com/office/drawing/2014/main" id="{C8B3A0F9-6329-4214-B67B-D4B63794C2B6}"/>
                    </a:ext>
                  </a:extLst>
                </p:cNvPr>
                <p:cNvSpPr/>
                <p:nvPr/>
              </p:nvSpPr>
              <p:spPr>
                <a:xfrm>
                  <a:off x="5782507" y="5701323"/>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18</a:t>
                  </a:r>
                </a:p>
              </p:txBody>
            </p:sp>
            <p:sp>
              <p:nvSpPr>
                <p:cNvPr id="214" name="Rectangle 213">
                  <a:extLst>
                    <a:ext uri="{FF2B5EF4-FFF2-40B4-BE49-F238E27FC236}">
                      <a16:creationId xmlns:a16="http://schemas.microsoft.com/office/drawing/2014/main" id="{EFDEF3E9-9F13-4FD7-A15A-E56B5DD6EF88}"/>
                    </a:ext>
                  </a:extLst>
                </p:cNvPr>
                <p:cNvSpPr/>
                <p:nvPr/>
              </p:nvSpPr>
              <p:spPr>
                <a:xfrm>
                  <a:off x="7130381" y="4101551"/>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24</a:t>
                  </a:r>
                </a:p>
              </p:txBody>
            </p:sp>
            <p:sp>
              <p:nvSpPr>
                <p:cNvPr id="219" name="Rectangle 218">
                  <a:extLst>
                    <a:ext uri="{FF2B5EF4-FFF2-40B4-BE49-F238E27FC236}">
                      <a16:creationId xmlns:a16="http://schemas.microsoft.com/office/drawing/2014/main" id="{AD5E02DA-4007-49B7-B2AB-92E1489886F7}"/>
                    </a:ext>
                  </a:extLst>
                </p:cNvPr>
                <p:cNvSpPr/>
                <p:nvPr/>
              </p:nvSpPr>
              <p:spPr>
                <a:xfrm>
                  <a:off x="6168248" y="5467243"/>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26</a:t>
                  </a:r>
                </a:p>
              </p:txBody>
            </p:sp>
            <p:sp>
              <p:nvSpPr>
                <p:cNvPr id="220" name="Rectangle 219">
                  <a:extLst>
                    <a:ext uri="{FF2B5EF4-FFF2-40B4-BE49-F238E27FC236}">
                      <a16:creationId xmlns:a16="http://schemas.microsoft.com/office/drawing/2014/main" id="{EA0C8133-9151-4A79-AC5E-94506DC62F04}"/>
                    </a:ext>
                  </a:extLst>
                </p:cNvPr>
                <p:cNvSpPr/>
                <p:nvPr/>
              </p:nvSpPr>
              <p:spPr>
                <a:xfrm>
                  <a:off x="4404252" y="6055723"/>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29</a:t>
                  </a:r>
                </a:p>
              </p:txBody>
            </p:sp>
            <p:sp>
              <p:nvSpPr>
                <p:cNvPr id="221" name="Rectangle 220">
                  <a:extLst>
                    <a:ext uri="{FF2B5EF4-FFF2-40B4-BE49-F238E27FC236}">
                      <a16:creationId xmlns:a16="http://schemas.microsoft.com/office/drawing/2014/main" id="{CDCD1FF5-BBBC-4D78-993D-8496527C3D27}"/>
                    </a:ext>
                  </a:extLst>
                </p:cNvPr>
                <p:cNvSpPr/>
                <p:nvPr/>
              </p:nvSpPr>
              <p:spPr>
                <a:xfrm>
                  <a:off x="3000530" y="5658063"/>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10</a:t>
                  </a:r>
                </a:p>
              </p:txBody>
            </p:sp>
            <p:sp>
              <p:nvSpPr>
                <p:cNvPr id="222" name="Rectangle 221">
                  <a:extLst>
                    <a:ext uri="{FF2B5EF4-FFF2-40B4-BE49-F238E27FC236}">
                      <a16:creationId xmlns:a16="http://schemas.microsoft.com/office/drawing/2014/main" id="{45EF9E12-804E-4D1F-BB11-FC261DA6CEBF}"/>
                    </a:ext>
                  </a:extLst>
                </p:cNvPr>
                <p:cNvSpPr/>
                <p:nvPr/>
              </p:nvSpPr>
              <p:spPr>
                <a:xfrm>
                  <a:off x="3446283" y="5876509"/>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30</a:t>
                  </a:r>
                </a:p>
              </p:txBody>
            </p:sp>
            <p:sp>
              <p:nvSpPr>
                <p:cNvPr id="223" name="Rectangle 222">
                  <a:extLst>
                    <a:ext uri="{FF2B5EF4-FFF2-40B4-BE49-F238E27FC236}">
                      <a16:creationId xmlns:a16="http://schemas.microsoft.com/office/drawing/2014/main" id="{E25B6A07-FBB6-4938-B8F3-0AE142ECEE7C}"/>
                    </a:ext>
                  </a:extLst>
                </p:cNvPr>
                <p:cNvSpPr/>
                <p:nvPr/>
              </p:nvSpPr>
              <p:spPr>
                <a:xfrm>
                  <a:off x="2629364" y="5390065"/>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11</a:t>
                  </a:r>
                </a:p>
              </p:txBody>
            </p:sp>
            <p:sp>
              <p:nvSpPr>
                <p:cNvPr id="224" name="Rectangle 223">
                  <a:extLst>
                    <a:ext uri="{FF2B5EF4-FFF2-40B4-BE49-F238E27FC236}">
                      <a16:creationId xmlns:a16="http://schemas.microsoft.com/office/drawing/2014/main" id="{431E24E8-6DEE-4E83-8B3C-78B042EBC1A6}"/>
                    </a:ext>
                  </a:extLst>
                </p:cNvPr>
                <p:cNvSpPr/>
                <p:nvPr/>
              </p:nvSpPr>
              <p:spPr>
                <a:xfrm>
                  <a:off x="2335871" y="1305090"/>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31</a:t>
                  </a:r>
                </a:p>
              </p:txBody>
            </p:sp>
            <p:sp>
              <p:nvSpPr>
                <p:cNvPr id="225" name="Rectangle 224">
                  <a:extLst>
                    <a:ext uri="{FF2B5EF4-FFF2-40B4-BE49-F238E27FC236}">
                      <a16:creationId xmlns:a16="http://schemas.microsoft.com/office/drawing/2014/main" id="{D9F39B3E-DEA1-4FC3-AE6F-09DB3C9A871D}"/>
                    </a:ext>
                  </a:extLst>
                </p:cNvPr>
                <p:cNvSpPr/>
                <p:nvPr/>
              </p:nvSpPr>
              <p:spPr>
                <a:xfrm>
                  <a:off x="2680247" y="1008228"/>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33</a:t>
                  </a:r>
                </a:p>
              </p:txBody>
            </p:sp>
            <p:sp>
              <p:nvSpPr>
                <p:cNvPr id="226" name="Rectangle 225">
                  <a:extLst>
                    <a:ext uri="{FF2B5EF4-FFF2-40B4-BE49-F238E27FC236}">
                      <a16:creationId xmlns:a16="http://schemas.microsoft.com/office/drawing/2014/main" id="{1082DD50-A855-4E60-AFFD-44FAE08A5D83}"/>
                    </a:ext>
                  </a:extLst>
                </p:cNvPr>
                <p:cNvSpPr/>
                <p:nvPr/>
              </p:nvSpPr>
              <p:spPr>
                <a:xfrm>
                  <a:off x="3066353" y="761231"/>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34</a:t>
                  </a:r>
                </a:p>
              </p:txBody>
            </p:sp>
            <p:sp>
              <p:nvSpPr>
                <p:cNvPr id="227" name="Rectangle 226">
                  <a:extLst>
                    <a:ext uri="{FF2B5EF4-FFF2-40B4-BE49-F238E27FC236}">
                      <a16:creationId xmlns:a16="http://schemas.microsoft.com/office/drawing/2014/main" id="{189334B0-1C68-4EFD-A09B-B6761E84B56C}"/>
                    </a:ext>
                  </a:extLst>
                </p:cNvPr>
                <p:cNvSpPr/>
                <p:nvPr/>
              </p:nvSpPr>
              <p:spPr>
                <a:xfrm>
                  <a:off x="3504871" y="545624"/>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35</a:t>
                  </a:r>
                </a:p>
              </p:txBody>
            </p:sp>
            <p:sp>
              <p:nvSpPr>
                <p:cNvPr id="228" name="Rectangle 227">
                  <a:extLst>
                    <a:ext uri="{FF2B5EF4-FFF2-40B4-BE49-F238E27FC236}">
                      <a16:creationId xmlns:a16="http://schemas.microsoft.com/office/drawing/2014/main" id="{84CFD755-84E6-46BD-9F7F-E9CF2ED4DD94}"/>
                    </a:ext>
                  </a:extLst>
                </p:cNvPr>
                <p:cNvSpPr/>
                <p:nvPr/>
              </p:nvSpPr>
              <p:spPr>
                <a:xfrm>
                  <a:off x="3936521" y="448848"/>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36</a:t>
                  </a:r>
                </a:p>
              </p:txBody>
            </p:sp>
            <p:sp>
              <p:nvSpPr>
                <p:cNvPr id="229" name="Rectangle 228">
                  <a:extLst>
                    <a:ext uri="{FF2B5EF4-FFF2-40B4-BE49-F238E27FC236}">
                      <a16:creationId xmlns:a16="http://schemas.microsoft.com/office/drawing/2014/main" id="{3036061A-02CF-4458-BE37-AB36A862DB52}"/>
                    </a:ext>
                  </a:extLst>
                </p:cNvPr>
                <p:cNvSpPr/>
                <p:nvPr/>
              </p:nvSpPr>
              <p:spPr>
                <a:xfrm>
                  <a:off x="3941621" y="6000846"/>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16</a:t>
                  </a:r>
                </a:p>
              </p:txBody>
            </p:sp>
            <p:sp>
              <p:nvSpPr>
                <p:cNvPr id="230" name="Rectangle 229">
                  <a:extLst>
                    <a:ext uri="{FF2B5EF4-FFF2-40B4-BE49-F238E27FC236}">
                      <a16:creationId xmlns:a16="http://schemas.microsoft.com/office/drawing/2014/main" id="{AAB4005A-F083-4682-92E5-9251B5330FE8}"/>
                    </a:ext>
                  </a:extLst>
                </p:cNvPr>
                <p:cNvSpPr/>
                <p:nvPr/>
              </p:nvSpPr>
              <p:spPr>
                <a:xfrm>
                  <a:off x="2290391" y="5042132"/>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14</a:t>
                  </a:r>
                </a:p>
              </p:txBody>
            </p:sp>
            <p:sp>
              <p:nvSpPr>
                <p:cNvPr id="231" name="Rectangle 230">
                  <a:extLst>
                    <a:ext uri="{FF2B5EF4-FFF2-40B4-BE49-F238E27FC236}">
                      <a16:creationId xmlns:a16="http://schemas.microsoft.com/office/drawing/2014/main" id="{459603F1-59CD-49BF-8110-65209C991356}"/>
                    </a:ext>
                  </a:extLst>
                </p:cNvPr>
                <p:cNvSpPr/>
                <p:nvPr/>
              </p:nvSpPr>
              <p:spPr>
                <a:xfrm>
                  <a:off x="2008285" y="4676299"/>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21</a:t>
                  </a:r>
                </a:p>
              </p:txBody>
            </p:sp>
            <p:sp>
              <p:nvSpPr>
                <p:cNvPr id="232" name="Rectangle 231">
                  <a:extLst>
                    <a:ext uri="{FF2B5EF4-FFF2-40B4-BE49-F238E27FC236}">
                      <a16:creationId xmlns:a16="http://schemas.microsoft.com/office/drawing/2014/main" id="{A5B142AC-A752-481A-B521-A55AB2F93F79}"/>
                    </a:ext>
                  </a:extLst>
                </p:cNvPr>
                <p:cNvSpPr/>
                <p:nvPr/>
              </p:nvSpPr>
              <p:spPr>
                <a:xfrm>
                  <a:off x="1672471" y="3791207"/>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25</a:t>
                  </a:r>
                </a:p>
              </p:txBody>
            </p:sp>
            <p:sp>
              <p:nvSpPr>
                <p:cNvPr id="233" name="Rectangle 232">
                  <a:extLst>
                    <a:ext uri="{FF2B5EF4-FFF2-40B4-BE49-F238E27FC236}">
                      <a16:creationId xmlns:a16="http://schemas.microsoft.com/office/drawing/2014/main" id="{69ABB2DE-364B-456C-BB30-262561E807F9}"/>
                    </a:ext>
                  </a:extLst>
                </p:cNvPr>
                <p:cNvSpPr/>
                <p:nvPr/>
              </p:nvSpPr>
              <p:spPr>
                <a:xfrm>
                  <a:off x="2080645" y="1656944"/>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23</a:t>
                  </a:r>
                </a:p>
              </p:txBody>
            </p:sp>
            <p:sp>
              <p:nvSpPr>
                <p:cNvPr id="234" name="Rectangle 233">
                  <a:extLst>
                    <a:ext uri="{FF2B5EF4-FFF2-40B4-BE49-F238E27FC236}">
                      <a16:creationId xmlns:a16="http://schemas.microsoft.com/office/drawing/2014/main" id="{66D538C9-3009-4207-8490-B852D0F5916A}"/>
                    </a:ext>
                  </a:extLst>
                </p:cNvPr>
                <p:cNvSpPr/>
                <p:nvPr/>
              </p:nvSpPr>
              <p:spPr>
                <a:xfrm>
                  <a:off x="1821807" y="4251876"/>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22</a:t>
                  </a:r>
                </a:p>
              </p:txBody>
            </p:sp>
            <p:sp>
              <p:nvSpPr>
                <p:cNvPr id="235" name="Rectangle 234">
                  <a:extLst>
                    <a:ext uri="{FF2B5EF4-FFF2-40B4-BE49-F238E27FC236}">
                      <a16:creationId xmlns:a16="http://schemas.microsoft.com/office/drawing/2014/main" id="{35875FA5-5F02-44DF-8BD6-A9C2ED4A6F54}"/>
                    </a:ext>
                  </a:extLst>
                </p:cNvPr>
                <p:cNvSpPr/>
                <p:nvPr/>
              </p:nvSpPr>
              <p:spPr>
                <a:xfrm>
                  <a:off x="1719369" y="2467148"/>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28</a:t>
                  </a:r>
                </a:p>
              </p:txBody>
            </p:sp>
            <p:sp>
              <p:nvSpPr>
                <p:cNvPr id="236" name="Rectangle 235">
                  <a:extLst>
                    <a:ext uri="{FF2B5EF4-FFF2-40B4-BE49-F238E27FC236}">
                      <a16:creationId xmlns:a16="http://schemas.microsoft.com/office/drawing/2014/main" id="{29C57475-F503-48F6-BFFD-F387CF18311A}"/>
                    </a:ext>
                  </a:extLst>
                </p:cNvPr>
                <p:cNvSpPr/>
                <p:nvPr/>
              </p:nvSpPr>
              <p:spPr>
                <a:xfrm>
                  <a:off x="1654562" y="2903425"/>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27</a:t>
                  </a:r>
                </a:p>
              </p:txBody>
            </p:sp>
            <p:sp>
              <p:nvSpPr>
                <p:cNvPr id="237" name="Rectangle 236">
                  <a:extLst>
                    <a:ext uri="{FF2B5EF4-FFF2-40B4-BE49-F238E27FC236}">
                      <a16:creationId xmlns:a16="http://schemas.microsoft.com/office/drawing/2014/main" id="{20A0EFCB-273F-46B7-9CAE-57D949A9941C}"/>
                    </a:ext>
                  </a:extLst>
                </p:cNvPr>
                <p:cNvSpPr/>
                <p:nvPr/>
              </p:nvSpPr>
              <p:spPr>
                <a:xfrm>
                  <a:off x="1873576" y="2051268"/>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37</a:t>
                  </a:r>
                </a:p>
              </p:txBody>
            </p:sp>
            <p:sp>
              <p:nvSpPr>
                <p:cNvPr id="238" name="Rectangle 237">
                  <a:extLst>
                    <a:ext uri="{FF2B5EF4-FFF2-40B4-BE49-F238E27FC236}">
                      <a16:creationId xmlns:a16="http://schemas.microsoft.com/office/drawing/2014/main" id="{3AFCDD06-B887-427C-9BD4-DB42C26FEF12}"/>
                    </a:ext>
                  </a:extLst>
                </p:cNvPr>
                <p:cNvSpPr/>
                <p:nvPr/>
              </p:nvSpPr>
              <p:spPr>
                <a:xfrm>
                  <a:off x="1634680" y="3347277"/>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38</a:t>
                  </a:r>
                </a:p>
              </p:txBody>
            </p:sp>
          </p:grpSp>
          <p:grpSp>
            <p:nvGrpSpPr>
              <p:cNvPr id="239" name="Group 238">
                <a:extLst>
                  <a:ext uri="{FF2B5EF4-FFF2-40B4-BE49-F238E27FC236}">
                    <a16:creationId xmlns:a16="http://schemas.microsoft.com/office/drawing/2014/main" id="{7A4FAEEF-1636-4150-A223-D14E1E4895CA}"/>
                  </a:ext>
                </a:extLst>
              </p:cNvPr>
              <p:cNvGrpSpPr/>
              <p:nvPr/>
            </p:nvGrpSpPr>
            <p:grpSpPr>
              <a:xfrm>
                <a:off x="1896103" y="658717"/>
                <a:ext cx="5406206" cy="5406863"/>
                <a:chOff x="1495716" y="588336"/>
                <a:chExt cx="5406206" cy="5406863"/>
              </a:xfrm>
            </p:grpSpPr>
            <p:sp>
              <p:nvSpPr>
                <p:cNvPr id="240" name="Oval 239">
                  <a:extLst>
                    <a:ext uri="{FF2B5EF4-FFF2-40B4-BE49-F238E27FC236}">
                      <a16:creationId xmlns:a16="http://schemas.microsoft.com/office/drawing/2014/main" id="{510382CE-2E8D-48EA-9759-7767206DCBFB}"/>
                    </a:ext>
                  </a:extLst>
                </p:cNvPr>
                <p:cNvSpPr>
                  <a:spLocks noChangeAspect="1"/>
                </p:cNvSpPr>
                <p:nvPr/>
              </p:nvSpPr>
              <p:spPr>
                <a:xfrm>
                  <a:off x="1501922" y="594599"/>
                  <a:ext cx="5400000" cy="5400600"/>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41" name="Group 240">
                  <a:extLst>
                    <a:ext uri="{FF2B5EF4-FFF2-40B4-BE49-F238E27FC236}">
                      <a16:creationId xmlns:a16="http://schemas.microsoft.com/office/drawing/2014/main" id="{5867BA8E-D5FF-4620-A70C-E268A7AE32C0}"/>
                    </a:ext>
                  </a:extLst>
                </p:cNvPr>
                <p:cNvGrpSpPr/>
                <p:nvPr/>
              </p:nvGrpSpPr>
              <p:grpSpPr>
                <a:xfrm>
                  <a:off x="1495716" y="588336"/>
                  <a:ext cx="5400001" cy="5400600"/>
                  <a:chOff x="1515430" y="706738"/>
                  <a:chExt cx="5400001" cy="5400600"/>
                </a:xfrm>
              </p:grpSpPr>
              <p:cxnSp>
                <p:nvCxnSpPr>
                  <p:cNvPr id="242" name="Straight Connector 241">
                    <a:extLst>
                      <a:ext uri="{FF2B5EF4-FFF2-40B4-BE49-F238E27FC236}">
                        <a16:creationId xmlns:a16="http://schemas.microsoft.com/office/drawing/2014/main" id="{A1B57762-111B-4B85-8B85-97C3DF396F02}"/>
                      </a:ext>
                    </a:extLst>
                  </p:cNvPr>
                  <p:cNvCxnSpPr>
                    <a:cxnSpLocks/>
                  </p:cNvCxnSpPr>
                  <p:nvPr/>
                </p:nvCxnSpPr>
                <p:spPr>
                  <a:xfrm>
                    <a:off x="4214954" y="706738"/>
                    <a:ext cx="0" cy="5400600"/>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a:extLst>
                      <a:ext uri="{FF2B5EF4-FFF2-40B4-BE49-F238E27FC236}">
                        <a16:creationId xmlns:a16="http://schemas.microsoft.com/office/drawing/2014/main" id="{95F3975C-3ECC-4BC3-9E39-4FB9BA844837}"/>
                      </a:ext>
                    </a:extLst>
                  </p:cNvPr>
                  <p:cNvCxnSpPr>
                    <a:cxnSpLocks/>
                  </p:cNvCxnSpPr>
                  <p:nvPr/>
                </p:nvCxnSpPr>
                <p:spPr>
                  <a:xfrm flipH="1">
                    <a:off x="2170323" y="1751635"/>
                    <a:ext cx="4161030" cy="3404259"/>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244" name="Straight Connector 243">
                    <a:extLst>
                      <a:ext uri="{FF2B5EF4-FFF2-40B4-BE49-F238E27FC236}">
                        <a16:creationId xmlns:a16="http://schemas.microsoft.com/office/drawing/2014/main" id="{A5582BED-50BE-4413-83B4-00DB7D5085A6}"/>
                      </a:ext>
                    </a:extLst>
                  </p:cNvPr>
                  <p:cNvCxnSpPr>
                    <a:cxnSpLocks/>
                  </p:cNvCxnSpPr>
                  <p:nvPr/>
                </p:nvCxnSpPr>
                <p:spPr>
                  <a:xfrm>
                    <a:off x="3312405" y="855643"/>
                    <a:ext cx="1771138" cy="5107624"/>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a:extLst>
                      <a:ext uri="{FF2B5EF4-FFF2-40B4-BE49-F238E27FC236}">
                        <a16:creationId xmlns:a16="http://schemas.microsoft.com/office/drawing/2014/main" id="{2AA0FC48-F9C3-4602-AE35-02A3416005B9}"/>
                      </a:ext>
                    </a:extLst>
                  </p:cNvPr>
                  <p:cNvCxnSpPr>
                    <a:cxnSpLocks/>
                  </p:cNvCxnSpPr>
                  <p:nvPr/>
                </p:nvCxnSpPr>
                <p:spPr>
                  <a:xfrm>
                    <a:off x="3760829" y="756213"/>
                    <a:ext cx="893120" cy="532012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a:extLst>
                      <a:ext uri="{FF2B5EF4-FFF2-40B4-BE49-F238E27FC236}">
                        <a16:creationId xmlns:a16="http://schemas.microsoft.com/office/drawing/2014/main" id="{14E619C8-433C-4E75-AC32-C1E64F995716}"/>
                      </a:ext>
                    </a:extLst>
                  </p:cNvPr>
                  <p:cNvCxnSpPr>
                    <a:cxnSpLocks/>
                  </p:cNvCxnSpPr>
                  <p:nvPr/>
                </p:nvCxnSpPr>
                <p:spPr>
                  <a:xfrm>
                    <a:off x="2904781" y="1064964"/>
                    <a:ext cx="2592326" cy="47262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7" name="Straight Connector 246">
                    <a:extLst>
                      <a:ext uri="{FF2B5EF4-FFF2-40B4-BE49-F238E27FC236}">
                        <a16:creationId xmlns:a16="http://schemas.microsoft.com/office/drawing/2014/main" id="{C543BE46-583B-440D-A350-7E404921D632}"/>
                      </a:ext>
                    </a:extLst>
                  </p:cNvPr>
                  <p:cNvCxnSpPr>
                    <a:cxnSpLocks/>
                  </p:cNvCxnSpPr>
                  <p:nvPr/>
                </p:nvCxnSpPr>
                <p:spPr>
                  <a:xfrm flipH="1" flipV="1">
                    <a:off x="1615807" y="2688116"/>
                    <a:ext cx="5180077" cy="154908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a:extLst>
                      <a:ext uri="{FF2B5EF4-FFF2-40B4-BE49-F238E27FC236}">
                        <a16:creationId xmlns:a16="http://schemas.microsoft.com/office/drawing/2014/main" id="{21C2094A-A8B4-449C-B43F-20176177480E}"/>
                      </a:ext>
                    </a:extLst>
                  </p:cNvPr>
                  <p:cNvCxnSpPr>
                    <a:cxnSpLocks/>
                  </p:cNvCxnSpPr>
                  <p:nvPr/>
                </p:nvCxnSpPr>
                <p:spPr>
                  <a:xfrm>
                    <a:off x="1770043" y="2280492"/>
                    <a:ext cx="4856899" cy="23274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a:extLst>
                      <a:ext uri="{FF2B5EF4-FFF2-40B4-BE49-F238E27FC236}">
                        <a16:creationId xmlns:a16="http://schemas.microsoft.com/office/drawing/2014/main" id="{441C7F1E-E299-4C73-8110-26942D7FC1C5}"/>
                      </a:ext>
                    </a:extLst>
                  </p:cNvPr>
                  <p:cNvCxnSpPr>
                    <a:cxnSpLocks/>
                  </p:cNvCxnSpPr>
                  <p:nvPr/>
                </p:nvCxnSpPr>
                <p:spPr>
                  <a:xfrm>
                    <a:off x="1542361" y="3121446"/>
                    <a:ext cx="5330387" cy="689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250" name="Straight Connector 249">
                    <a:extLst>
                      <a:ext uri="{FF2B5EF4-FFF2-40B4-BE49-F238E27FC236}">
                        <a16:creationId xmlns:a16="http://schemas.microsoft.com/office/drawing/2014/main" id="{7ECB1616-BE30-4DD3-81C0-252B1E37A497}"/>
                      </a:ext>
                    </a:extLst>
                  </p:cNvPr>
                  <p:cNvCxnSpPr>
                    <a:cxnSpLocks/>
                  </p:cNvCxnSpPr>
                  <p:nvPr/>
                </p:nvCxnSpPr>
                <p:spPr>
                  <a:xfrm flipH="1">
                    <a:off x="1703942" y="2531806"/>
                    <a:ext cx="5072437" cy="18543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1" name="Straight Connector 250">
                    <a:extLst>
                      <a:ext uri="{FF2B5EF4-FFF2-40B4-BE49-F238E27FC236}">
                        <a16:creationId xmlns:a16="http://schemas.microsoft.com/office/drawing/2014/main" id="{6E9F9410-63E5-41A5-8961-0189B25447A4}"/>
                      </a:ext>
                    </a:extLst>
                  </p:cNvPr>
                  <p:cNvCxnSpPr>
                    <a:cxnSpLocks/>
                  </p:cNvCxnSpPr>
                  <p:nvPr/>
                </p:nvCxnSpPr>
                <p:spPr>
                  <a:xfrm flipH="1">
                    <a:off x="3283027" y="891251"/>
                    <a:ext cx="1884258" cy="5072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a:extLst>
                      <a:ext uri="{FF2B5EF4-FFF2-40B4-BE49-F238E27FC236}">
                        <a16:creationId xmlns:a16="http://schemas.microsoft.com/office/drawing/2014/main" id="{0B73244E-82EF-441E-BD51-94975AA7CCE0}"/>
                      </a:ext>
                    </a:extLst>
                  </p:cNvPr>
                  <p:cNvCxnSpPr>
                    <a:cxnSpLocks/>
                  </p:cNvCxnSpPr>
                  <p:nvPr/>
                </p:nvCxnSpPr>
                <p:spPr>
                  <a:xfrm>
                    <a:off x="1972019" y="1927952"/>
                    <a:ext cx="4455789" cy="303114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3" name="Straight Connector 252">
                    <a:extLst>
                      <a:ext uri="{FF2B5EF4-FFF2-40B4-BE49-F238E27FC236}">
                        <a16:creationId xmlns:a16="http://schemas.microsoft.com/office/drawing/2014/main" id="{5865BCDD-9082-44F9-8E2A-524B0CCD4577}"/>
                      </a:ext>
                    </a:extLst>
                  </p:cNvPr>
                  <p:cNvCxnSpPr>
                    <a:cxnSpLocks/>
                  </p:cNvCxnSpPr>
                  <p:nvPr/>
                </p:nvCxnSpPr>
                <p:spPr>
                  <a:xfrm flipH="1">
                    <a:off x="2489812" y="1409204"/>
                    <a:ext cx="3517450" cy="4069851"/>
                  </a:xfrm>
                  <a:prstGeom prst="line">
                    <a:avLst/>
                  </a:prstGeom>
                </p:spPr>
                <p:style>
                  <a:lnRef idx="1">
                    <a:schemeClr val="accent1"/>
                  </a:lnRef>
                  <a:fillRef idx="0">
                    <a:schemeClr val="accent1"/>
                  </a:fillRef>
                  <a:effectRef idx="0">
                    <a:schemeClr val="accent1"/>
                  </a:effectRef>
                  <a:fontRef idx="minor">
                    <a:schemeClr val="tx1"/>
                  </a:fontRef>
                </p:style>
              </p:cxnSp>
              <p:cxnSp>
                <p:nvCxnSpPr>
                  <p:cNvPr id="254" name="Straight Connector 253">
                    <a:extLst>
                      <a:ext uri="{FF2B5EF4-FFF2-40B4-BE49-F238E27FC236}">
                        <a16:creationId xmlns:a16="http://schemas.microsoft.com/office/drawing/2014/main" id="{EA64533E-F642-48A5-A9F7-2C9E8F1F03F1}"/>
                      </a:ext>
                    </a:extLst>
                  </p:cNvPr>
                  <p:cNvCxnSpPr>
                    <a:cxnSpLocks/>
                  </p:cNvCxnSpPr>
                  <p:nvPr/>
                </p:nvCxnSpPr>
                <p:spPr>
                  <a:xfrm flipH="1">
                    <a:off x="3756212" y="756213"/>
                    <a:ext cx="927990" cy="53201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5" name="Straight Connector 254">
                    <a:extLst>
                      <a:ext uri="{FF2B5EF4-FFF2-40B4-BE49-F238E27FC236}">
                        <a16:creationId xmlns:a16="http://schemas.microsoft.com/office/drawing/2014/main" id="{1EC81212-BE3A-498E-B5B7-6B7717199CF4}"/>
                      </a:ext>
                    </a:extLst>
                  </p:cNvPr>
                  <p:cNvCxnSpPr>
                    <a:cxnSpLocks/>
                  </p:cNvCxnSpPr>
                  <p:nvPr/>
                </p:nvCxnSpPr>
                <p:spPr>
                  <a:xfrm>
                    <a:off x="2214390" y="1608463"/>
                    <a:ext cx="3959389" cy="3658369"/>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a:extLst>
                      <a:ext uri="{FF2B5EF4-FFF2-40B4-BE49-F238E27FC236}">
                        <a16:creationId xmlns:a16="http://schemas.microsoft.com/office/drawing/2014/main" id="{4D0ADB02-7516-4D8A-AA97-DA516CEC1487}"/>
                      </a:ext>
                    </a:extLst>
                  </p:cNvPr>
                  <p:cNvCxnSpPr>
                    <a:cxnSpLocks/>
                  </p:cNvCxnSpPr>
                  <p:nvPr/>
                </p:nvCxnSpPr>
                <p:spPr>
                  <a:xfrm flipH="1">
                    <a:off x="1515430" y="3397818"/>
                    <a:ext cx="5400001" cy="133919"/>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a:extLst>
                      <a:ext uri="{FF2B5EF4-FFF2-40B4-BE49-F238E27FC236}">
                        <a16:creationId xmlns:a16="http://schemas.microsoft.com/office/drawing/2014/main" id="{79C8E424-254D-4C01-B0D2-6B851F4F6EF0}"/>
                      </a:ext>
                    </a:extLst>
                  </p:cNvPr>
                  <p:cNvCxnSpPr>
                    <a:cxnSpLocks/>
                  </p:cNvCxnSpPr>
                  <p:nvPr/>
                </p:nvCxnSpPr>
                <p:spPr>
                  <a:xfrm flipH="1">
                    <a:off x="1905918" y="2125884"/>
                    <a:ext cx="4676220" cy="26720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8" name="Straight Connector 257">
                    <a:extLst>
                      <a:ext uri="{FF2B5EF4-FFF2-40B4-BE49-F238E27FC236}">
                        <a16:creationId xmlns:a16="http://schemas.microsoft.com/office/drawing/2014/main" id="{A6B14AA1-4DD7-498B-95E5-6405D966C91D}"/>
                      </a:ext>
                    </a:extLst>
                  </p:cNvPr>
                  <p:cNvCxnSpPr>
                    <a:cxnSpLocks/>
                  </p:cNvCxnSpPr>
                  <p:nvPr/>
                </p:nvCxnSpPr>
                <p:spPr>
                  <a:xfrm flipH="1">
                    <a:off x="1571740" y="2989006"/>
                    <a:ext cx="5301008" cy="97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9" name="Straight Connector 258">
                    <a:extLst>
                      <a:ext uri="{FF2B5EF4-FFF2-40B4-BE49-F238E27FC236}">
                        <a16:creationId xmlns:a16="http://schemas.microsoft.com/office/drawing/2014/main" id="{87BB1D0B-2F08-40AA-991F-2AAE58E712F0}"/>
                      </a:ext>
                    </a:extLst>
                  </p:cNvPr>
                  <p:cNvCxnSpPr>
                    <a:cxnSpLocks/>
                  </p:cNvCxnSpPr>
                  <p:nvPr/>
                </p:nvCxnSpPr>
                <p:spPr>
                  <a:xfrm>
                    <a:off x="2530207" y="1318352"/>
                    <a:ext cx="3334735" cy="42270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0" name="Straight Connector 259">
                    <a:extLst>
                      <a:ext uri="{FF2B5EF4-FFF2-40B4-BE49-F238E27FC236}">
                        <a16:creationId xmlns:a16="http://schemas.microsoft.com/office/drawing/2014/main" id="{26BCA2B3-A699-429A-A206-2DB7363B9D2E}"/>
                      </a:ext>
                    </a:extLst>
                  </p:cNvPr>
                  <p:cNvCxnSpPr>
                    <a:cxnSpLocks/>
                  </p:cNvCxnSpPr>
                  <p:nvPr/>
                </p:nvCxnSpPr>
                <p:spPr>
                  <a:xfrm flipH="1">
                    <a:off x="2853369" y="1122744"/>
                    <a:ext cx="2760115" cy="4617044"/>
                  </a:xfrm>
                  <a:prstGeom prst="line">
                    <a:avLst/>
                  </a:prstGeom>
                </p:spPr>
                <p:style>
                  <a:lnRef idx="1">
                    <a:schemeClr val="accent1"/>
                  </a:lnRef>
                  <a:fillRef idx="0">
                    <a:schemeClr val="accent1"/>
                  </a:fillRef>
                  <a:effectRef idx="0">
                    <a:schemeClr val="accent1"/>
                  </a:effectRef>
                  <a:fontRef idx="minor">
                    <a:schemeClr val="tx1"/>
                  </a:fontRef>
                </p:style>
              </p:cxnSp>
              <p:sp>
                <p:nvSpPr>
                  <p:cNvPr id="261" name="Oval 260">
                    <a:extLst>
                      <a:ext uri="{FF2B5EF4-FFF2-40B4-BE49-F238E27FC236}">
                        <a16:creationId xmlns:a16="http://schemas.microsoft.com/office/drawing/2014/main" id="{9C8D94AA-5571-423B-97F9-D2BD10F55397}"/>
                      </a:ext>
                    </a:extLst>
                  </p:cNvPr>
                  <p:cNvSpPr>
                    <a:spLocks noChangeAspect="1"/>
                  </p:cNvSpPr>
                  <p:nvPr/>
                </p:nvSpPr>
                <p:spPr>
                  <a:xfrm>
                    <a:off x="2342328" y="1548038"/>
                    <a:ext cx="3713990" cy="3714402"/>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2" name="Oval 261">
                    <a:extLst>
                      <a:ext uri="{FF2B5EF4-FFF2-40B4-BE49-F238E27FC236}">
                        <a16:creationId xmlns:a16="http://schemas.microsoft.com/office/drawing/2014/main" id="{3C23D572-5C2F-49B3-BA94-1D7A3E8451D1}"/>
                      </a:ext>
                    </a:extLst>
                  </p:cNvPr>
                  <p:cNvSpPr>
                    <a:spLocks noChangeAspect="1"/>
                  </p:cNvSpPr>
                  <p:nvPr/>
                </p:nvSpPr>
                <p:spPr>
                  <a:xfrm>
                    <a:off x="3166096" y="2382793"/>
                    <a:ext cx="2037142" cy="2037368"/>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sp>
            <p:nvSpPr>
              <p:cNvPr id="264" name="4-Point Star 85">
                <a:extLst>
                  <a:ext uri="{FF2B5EF4-FFF2-40B4-BE49-F238E27FC236}">
                    <a16:creationId xmlns:a16="http://schemas.microsoft.com/office/drawing/2014/main" id="{DE50F214-0108-441F-83E0-BA80E283456D}"/>
                  </a:ext>
                </a:extLst>
              </p:cNvPr>
              <p:cNvSpPr/>
              <p:nvPr/>
            </p:nvSpPr>
            <p:spPr>
              <a:xfrm>
                <a:off x="4440828" y="3223367"/>
                <a:ext cx="294468" cy="309966"/>
              </a:xfrm>
              <a:prstGeom prst="star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cxnSp>
          <p:nvCxnSpPr>
            <p:cNvPr id="84" name="Straight Connector 83">
              <a:extLst>
                <a:ext uri="{FF2B5EF4-FFF2-40B4-BE49-F238E27FC236}">
                  <a16:creationId xmlns:a16="http://schemas.microsoft.com/office/drawing/2014/main" id="{3921AEF7-2BC5-4FB8-849B-4048C4D06D5C}"/>
                </a:ext>
              </a:extLst>
            </p:cNvPr>
            <p:cNvCxnSpPr>
              <a:cxnSpLocks/>
              <a:stCxn id="111" idx="5"/>
            </p:cNvCxnSpPr>
            <p:nvPr/>
          </p:nvCxnSpPr>
          <p:spPr>
            <a:xfrm flipH="1" flipV="1">
              <a:off x="4175347" y="4549074"/>
              <a:ext cx="216812" cy="29958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sp>
          <p:nvSpPr>
            <p:cNvPr id="97" name="Flowchart: Connector 96">
              <a:extLst>
                <a:ext uri="{FF2B5EF4-FFF2-40B4-BE49-F238E27FC236}">
                  <a16:creationId xmlns:a16="http://schemas.microsoft.com/office/drawing/2014/main" id="{3FE9FEE6-3C6F-4A67-BEC2-2DD8771AC90B}"/>
                </a:ext>
              </a:extLst>
            </p:cNvPr>
            <p:cNvSpPr/>
            <p:nvPr/>
          </p:nvSpPr>
          <p:spPr>
            <a:xfrm>
              <a:off x="4655695" y="3427702"/>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8" name="Flowchart: Connector 97">
              <a:extLst>
                <a:ext uri="{FF2B5EF4-FFF2-40B4-BE49-F238E27FC236}">
                  <a16:creationId xmlns:a16="http://schemas.microsoft.com/office/drawing/2014/main" id="{B716A61C-3089-487C-9A0D-9A2480CF4906}"/>
                </a:ext>
              </a:extLst>
            </p:cNvPr>
            <p:cNvSpPr/>
            <p:nvPr/>
          </p:nvSpPr>
          <p:spPr>
            <a:xfrm>
              <a:off x="4679279" y="339722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9" name="Flowchart: Connector 98">
              <a:extLst>
                <a:ext uri="{FF2B5EF4-FFF2-40B4-BE49-F238E27FC236}">
                  <a16:creationId xmlns:a16="http://schemas.microsoft.com/office/drawing/2014/main" id="{9AE6E170-D1E4-4AA0-912F-55A724435412}"/>
                </a:ext>
              </a:extLst>
            </p:cNvPr>
            <p:cNvSpPr/>
            <p:nvPr/>
          </p:nvSpPr>
          <p:spPr>
            <a:xfrm>
              <a:off x="4660276" y="342572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1" name="Flowchart: Connector 100">
              <a:extLst>
                <a:ext uri="{FF2B5EF4-FFF2-40B4-BE49-F238E27FC236}">
                  <a16:creationId xmlns:a16="http://schemas.microsoft.com/office/drawing/2014/main" id="{10F80BBE-03C2-4C02-ADE7-3982D0CE0415}"/>
                </a:ext>
              </a:extLst>
            </p:cNvPr>
            <p:cNvSpPr/>
            <p:nvPr/>
          </p:nvSpPr>
          <p:spPr>
            <a:xfrm>
              <a:off x="4692347" y="338510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2" name="Flowchart: Connector 111">
              <a:extLst>
                <a:ext uri="{FF2B5EF4-FFF2-40B4-BE49-F238E27FC236}">
                  <a16:creationId xmlns:a16="http://schemas.microsoft.com/office/drawing/2014/main" id="{01035097-4B99-4D2B-A397-0E16A7E55DFA}"/>
                </a:ext>
              </a:extLst>
            </p:cNvPr>
            <p:cNvSpPr/>
            <p:nvPr/>
          </p:nvSpPr>
          <p:spPr>
            <a:xfrm>
              <a:off x="4415215" y="3395959"/>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3" name="Flowchart: Connector 112">
              <a:extLst>
                <a:ext uri="{FF2B5EF4-FFF2-40B4-BE49-F238E27FC236}">
                  <a16:creationId xmlns:a16="http://schemas.microsoft.com/office/drawing/2014/main" id="{B2A5AE9F-A8C8-42A1-A57B-E3BCFBDCB428}"/>
                </a:ext>
              </a:extLst>
            </p:cNvPr>
            <p:cNvSpPr/>
            <p:nvPr/>
          </p:nvSpPr>
          <p:spPr>
            <a:xfrm>
              <a:off x="4438827" y="336065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4" name="Flowchart: Connector 113">
              <a:extLst>
                <a:ext uri="{FF2B5EF4-FFF2-40B4-BE49-F238E27FC236}">
                  <a16:creationId xmlns:a16="http://schemas.microsoft.com/office/drawing/2014/main" id="{5224318C-EBF6-4718-97F9-26AF726220B2}"/>
                </a:ext>
              </a:extLst>
            </p:cNvPr>
            <p:cNvSpPr/>
            <p:nvPr/>
          </p:nvSpPr>
          <p:spPr>
            <a:xfrm>
              <a:off x="4431801" y="338962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5" name="Flowchart: Connector 114">
              <a:extLst>
                <a:ext uri="{FF2B5EF4-FFF2-40B4-BE49-F238E27FC236}">
                  <a16:creationId xmlns:a16="http://schemas.microsoft.com/office/drawing/2014/main" id="{E98B5C4F-50B9-438A-AEB6-3CE0FE393A30}"/>
                </a:ext>
              </a:extLst>
            </p:cNvPr>
            <p:cNvSpPr/>
            <p:nvPr/>
          </p:nvSpPr>
          <p:spPr>
            <a:xfrm>
              <a:off x="4476605" y="3404092"/>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6" name="Flowchart: Connector 115">
              <a:extLst>
                <a:ext uri="{FF2B5EF4-FFF2-40B4-BE49-F238E27FC236}">
                  <a16:creationId xmlns:a16="http://schemas.microsoft.com/office/drawing/2014/main" id="{04591630-7DB5-4F8C-AFE0-4FFB0ACECC4F}"/>
                </a:ext>
              </a:extLst>
            </p:cNvPr>
            <p:cNvSpPr/>
            <p:nvPr/>
          </p:nvSpPr>
          <p:spPr>
            <a:xfrm>
              <a:off x="4509121" y="329212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8" name="Flowchart: Connector 117">
              <a:extLst>
                <a:ext uri="{FF2B5EF4-FFF2-40B4-BE49-F238E27FC236}">
                  <a16:creationId xmlns:a16="http://schemas.microsoft.com/office/drawing/2014/main" id="{6811B3A4-3BD1-4A08-B380-EB798FC960C9}"/>
                </a:ext>
              </a:extLst>
            </p:cNvPr>
            <p:cNvSpPr/>
            <p:nvPr/>
          </p:nvSpPr>
          <p:spPr>
            <a:xfrm>
              <a:off x="4440050" y="328779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22" name="Flowchart: Connector 121">
              <a:extLst>
                <a:ext uri="{FF2B5EF4-FFF2-40B4-BE49-F238E27FC236}">
                  <a16:creationId xmlns:a16="http://schemas.microsoft.com/office/drawing/2014/main" id="{B766E5AC-3D9B-421D-9DA6-49BF91AA1278}"/>
                </a:ext>
              </a:extLst>
            </p:cNvPr>
            <p:cNvSpPr/>
            <p:nvPr/>
          </p:nvSpPr>
          <p:spPr>
            <a:xfrm>
              <a:off x="4517628" y="323638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23" name="Flowchart: Connector 122">
              <a:extLst>
                <a:ext uri="{FF2B5EF4-FFF2-40B4-BE49-F238E27FC236}">
                  <a16:creationId xmlns:a16="http://schemas.microsoft.com/office/drawing/2014/main" id="{7DEE3099-D327-4AE5-AFDF-E4ECE65A3F85}"/>
                </a:ext>
              </a:extLst>
            </p:cNvPr>
            <p:cNvSpPr/>
            <p:nvPr/>
          </p:nvSpPr>
          <p:spPr>
            <a:xfrm>
              <a:off x="4472470" y="323527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cxnSp>
          <p:nvCxnSpPr>
            <p:cNvPr id="125" name="Straight Connector 124">
              <a:extLst>
                <a:ext uri="{FF2B5EF4-FFF2-40B4-BE49-F238E27FC236}">
                  <a16:creationId xmlns:a16="http://schemas.microsoft.com/office/drawing/2014/main" id="{05A56BBA-61D1-4E0D-BDDD-9897BE6B93A5}"/>
                </a:ext>
              </a:extLst>
            </p:cNvPr>
            <p:cNvCxnSpPr>
              <a:cxnSpLocks/>
              <a:stCxn id="120" idx="3"/>
            </p:cNvCxnSpPr>
            <p:nvPr/>
          </p:nvCxnSpPr>
          <p:spPr>
            <a:xfrm flipH="1" flipV="1">
              <a:off x="3524498" y="3258086"/>
              <a:ext cx="947216" cy="13810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6" name="Straight Connector 125">
              <a:extLst>
                <a:ext uri="{FF2B5EF4-FFF2-40B4-BE49-F238E27FC236}">
                  <a16:creationId xmlns:a16="http://schemas.microsoft.com/office/drawing/2014/main" id="{F862F0FE-1D25-4EDB-A1DA-0BD7868EF599}"/>
                </a:ext>
              </a:extLst>
            </p:cNvPr>
            <p:cNvCxnSpPr>
              <a:cxnSpLocks/>
              <a:endCxn id="86" idx="1"/>
            </p:cNvCxnSpPr>
            <p:nvPr/>
          </p:nvCxnSpPr>
          <p:spPr>
            <a:xfrm flipH="1" flipV="1">
              <a:off x="3509882" y="3225933"/>
              <a:ext cx="943896" cy="8837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7" name="Straight Connector 126">
              <a:extLst>
                <a:ext uri="{FF2B5EF4-FFF2-40B4-BE49-F238E27FC236}">
                  <a16:creationId xmlns:a16="http://schemas.microsoft.com/office/drawing/2014/main" id="{D5D2B78C-1F57-4FBD-8945-AD784E6F8998}"/>
                </a:ext>
              </a:extLst>
            </p:cNvPr>
            <p:cNvCxnSpPr>
              <a:cxnSpLocks/>
              <a:endCxn id="124" idx="3"/>
            </p:cNvCxnSpPr>
            <p:nvPr/>
          </p:nvCxnSpPr>
          <p:spPr>
            <a:xfrm>
              <a:off x="4111810" y="2977794"/>
              <a:ext cx="401169" cy="36615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8" name="Straight Connector 127">
              <a:extLst>
                <a:ext uri="{FF2B5EF4-FFF2-40B4-BE49-F238E27FC236}">
                  <a16:creationId xmlns:a16="http://schemas.microsoft.com/office/drawing/2014/main" id="{F2CAEC12-ABD1-48FA-9859-0C6A25AECCAB}"/>
                </a:ext>
              </a:extLst>
            </p:cNvPr>
            <p:cNvCxnSpPr>
              <a:cxnSpLocks/>
              <a:stCxn id="124" idx="5"/>
            </p:cNvCxnSpPr>
            <p:nvPr/>
          </p:nvCxnSpPr>
          <p:spPr>
            <a:xfrm flipH="1" flipV="1">
              <a:off x="4109047" y="2961201"/>
              <a:ext cx="477706" cy="38274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3" name="Straight Connector 132">
              <a:extLst>
                <a:ext uri="{FF2B5EF4-FFF2-40B4-BE49-F238E27FC236}">
                  <a16:creationId xmlns:a16="http://schemas.microsoft.com/office/drawing/2014/main" id="{8C7AD333-4056-43CF-8086-40F7E7AE999C}"/>
                </a:ext>
              </a:extLst>
            </p:cNvPr>
            <p:cNvCxnSpPr>
              <a:cxnSpLocks/>
              <a:stCxn id="110" idx="5"/>
            </p:cNvCxnSpPr>
            <p:nvPr/>
          </p:nvCxnSpPr>
          <p:spPr>
            <a:xfrm flipH="1" flipV="1">
              <a:off x="3925857" y="4449514"/>
              <a:ext cx="296532" cy="12206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4" name="Straight Connector 133">
              <a:extLst>
                <a:ext uri="{FF2B5EF4-FFF2-40B4-BE49-F238E27FC236}">
                  <a16:creationId xmlns:a16="http://schemas.microsoft.com/office/drawing/2014/main" id="{34F8FFBC-0E21-4FF3-B063-0B25B024B9A4}"/>
                </a:ext>
              </a:extLst>
            </p:cNvPr>
            <p:cNvCxnSpPr>
              <a:cxnSpLocks/>
              <a:stCxn id="109" idx="4"/>
            </p:cNvCxnSpPr>
            <p:nvPr/>
          </p:nvCxnSpPr>
          <p:spPr>
            <a:xfrm flipV="1">
              <a:off x="3959703" y="4154217"/>
              <a:ext cx="12595" cy="33842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5" name="Straight Connector 134">
              <a:extLst>
                <a:ext uri="{FF2B5EF4-FFF2-40B4-BE49-F238E27FC236}">
                  <a16:creationId xmlns:a16="http://schemas.microsoft.com/office/drawing/2014/main" id="{21AE3935-06F4-4019-AE93-928F608EA23B}"/>
                </a:ext>
              </a:extLst>
            </p:cNvPr>
            <p:cNvCxnSpPr>
              <a:cxnSpLocks/>
              <a:endCxn id="107" idx="0"/>
            </p:cNvCxnSpPr>
            <p:nvPr/>
          </p:nvCxnSpPr>
          <p:spPr>
            <a:xfrm flipV="1">
              <a:off x="3967411" y="3788615"/>
              <a:ext cx="129287" cy="37992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6" name="Straight Connector 135">
              <a:extLst>
                <a:ext uri="{FF2B5EF4-FFF2-40B4-BE49-F238E27FC236}">
                  <a16:creationId xmlns:a16="http://schemas.microsoft.com/office/drawing/2014/main" id="{8057CC59-B79C-454D-94DB-5C1E7B3FFB71}"/>
                </a:ext>
              </a:extLst>
            </p:cNvPr>
            <p:cNvCxnSpPr>
              <a:cxnSpLocks/>
              <a:endCxn id="115" idx="2"/>
            </p:cNvCxnSpPr>
            <p:nvPr/>
          </p:nvCxnSpPr>
          <p:spPr>
            <a:xfrm flipV="1">
              <a:off x="4092044" y="3454388"/>
              <a:ext cx="384561" cy="37443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2" name="Straight Connector 141">
              <a:extLst>
                <a:ext uri="{FF2B5EF4-FFF2-40B4-BE49-F238E27FC236}">
                  <a16:creationId xmlns:a16="http://schemas.microsoft.com/office/drawing/2014/main" id="{D20B14BA-690E-49E0-ACC7-56C1CEAA6545}"/>
                </a:ext>
              </a:extLst>
            </p:cNvPr>
            <p:cNvCxnSpPr>
              <a:cxnSpLocks/>
              <a:stCxn id="103" idx="0"/>
            </p:cNvCxnSpPr>
            <p:nvPr/>
          </p:nvCxnSpPr>
          <p:spPr>
            <a:xfrm flipH="1">
              <a:off x="4361435" y="3981801"/>
              <a:ext cx="240754" cy="83346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4" name="Straight Connector 143">
              <a:extLst>
                <a:ext uri="{FF2B5EF4-FFF2-40B4-BE49-F238E27FC236}">
                  <a16:creationId xmlns:a16="http://schemas.microsoft.com/office/drawing/2014/main" id="{4E1D5357-1026-4D11-A462-A3CCCCB407A0}"/>
                </a:ext>
              </a:extLst>
            </p:cNvPr>
            <p:cNvCxnSpPr>
              <a:cxnSpLocks/>
              <a:stCxn id="103" idx="0"/>
            </p:cNvCxnSpPr>
            <p:nvPr/>
          </p:nvCxnSpPr>
          <p:spPr>
            <a:xfrm>
              <a:off x="4602189" y="3981801"/>
              <a:ext cx="218035" cy="75279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0" name="Straight Connector 149">
              <a:extLst>
                <a:ext uri="{FF2B5EF4-FFF2-40B4-BE49-F238E27FC236}">
                  <a16:creationId xmlns:a16="http://schemas.microsoft.com/office/drawing/2014/main" id="{F3E85DBD-E9EC-4826-BB73-1EAE0703DC40}"/>
                </a:ext>
              </a:extLst>
            </p:cNvPr>
            <p:cNvCxnSpPr>
              <a:cxnSpLocks/>
              <a:endCxn id="104" idx="4"/>
            </p:cNvCxnSpPr>
            <p:nvPr/>
          </p:nvCxnSpPr>
          <p:spPr>
            <a:xfrm flipH="1">
              <a:off x="4821768" y="4301403"/>
              <a:ext cx="99042" cy="48276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4" name="Straight Connector 153">
              <a:extLst>
                <a:ext uri="{FF2B5EF4-FFF2-40B4-BE49-F238E27FC236}">
                  <a16:creationId xmlns:a16="http://schemas.microsoft.com/office/drawing/2014/main" id="{524089C1-F1B4-42FE-98D8-EA8D5D5852E0}"/>
                </a:ext>
              </a:extLst>
            </p:cNvPr>
            <p:cNvCxnSpPr>
              <a:cxnSpLocks/>
              <a:stCxn id="106" idx="7"/>
            </p:cNvCxnSpPr>
            <p:nvPr/>
          </p:nvCxnSpPr>
          <p:spPr>
            <a:xfrm flipH="1">
              <a:off x="4908813" y="4219700"/>
              <a:ext cx="169558" cy="107585"/>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5" name="Straight Connector 154">
              <a:extLst>
                <a:ext uri="{FF2B5EF4-FFF2-40B4-BE49-F238E27FC236}">
                  <a16:creationId xmlns:a16="http://schemas.microsoft.com/office/drawing/2014/main" id="{1CCB7ADC-1EF6-48B1-95C9-020336FEB174}"/>
                </a:ext>
              </a:extLst>
            </p:cNvPr>
            <p:cNvCxnSpPr>
              <a:cxnSpLocks/>
              <a:stCxn id="99" idx="4"/>
            </p:cNvCxnSpPr>
            <p:nvPr/>
          </p:nvCxnSpPr>
          <p:spPr>
            <a:xfrm>
              <a:off x="4712442" y="3526318"/>
              <a:ext cx="330597" cy="72726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6" name="Straight Connector 155">
              <a:extLst>
                <a:ext uri="{FF2B5EF4-FFF2-40B4-BE49-F238E27FC236}">
                  <a16:creationId xmlns:a16="http://schemas.microsoft.com/office/drawing/2014/main" id="{848E42E5-94F5-493A-AA26-8A68859E8513}"/>
                </a:ext>
              </a:extLst>
            </p:cNvPr>
            <p:cNvCxnSpPr>
              <a:cxnSpLocks/>
              <a:endCxn id="101" idx="2"/>
            </p:cNvCxnSpPr>
            <p:nvPr/>
          </p:nvCxnSpPr>
          <p:spPr>
            <a:xfrm flipH="1" flipV="1">
              <a:off x="4692347" y="3435396"/>
              <a:ext cx="410488" cy="5765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7" name="Straight Connector 156">
              <a:extLst>
                <a:ext uri="{FF2B5EF4-FFF2-40B4-BE49-F238E27FC236}">
                  <a16:creationId xmlns:a16="http://schemas.microsoft.com/office/drawing/2014/main" id="{5F7B0F9D-3FBE-42A6-A547-0BFD200EE034}"/>
                </a:ext>
              </a:extLst>
            </p:cNvPr>
            <p:cNvCxnSpPr>
              <a:cxnSpLocks/>
              <a:stCxn id="102" idx="6"/>
              <a:endCxn id="100" idx="1"/>
            </p:cNvCxnSpPr>
            <p:nvPr/>
          </p:nvCxnSpPr>
          <p:spPr>
            <a:xfrm flipH="1" flipV="1">
              <a:off x="4634828" y="3394198"/>
              <a:ext cx="542545" cy="99949"/>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8" name="Straight Connector 157">
              <a:extLst>
                <a:ext uri="{FF2B5EF4-FFF2-40B4-BE49-F238E27FC236}">
                  <a16:creationId xmlns:a16="http://schemas.microsoft.com/office/drawing/2014/main" id="{B908F41B-0B7A-4646-8CE5-EB8DFF195FC2}"/>
                </a:ext>
              </a:extLst>
            </p:cNvPr>
            <p:cNvCxnSpPr>
              <a:cxnSpLocks/>
              <a:stCxn id="87" idx="5"/>
              <a:endCxn id="100" idx="1"/>
            </p:cNvCxnSpPr>
            <p:nvPr/>
          </p:nvCxnSpPr>
          <p:spPr>
            <a:xfrm flipH="1">
              <a:off x="4634828" y="3391012"/>
              <a:ext cx="2281020" cy="318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3" name="Straight Connector 162">
              <a:extLst>
                <a:ext uri="{FF2B5EF4-FFF2-40B4-BE49-F238E27FC236}">
                  <a16:creationId xmlns:a16="http://schemas.microsoft.com/office/drawing/2014/main" id="{E9048157-487C-43D9-B2C5-BA9945683A95}"/>
                </a:ext>
              </a:extLst>
            </p:cNvPr>
            <p:cNvCxnSpPr>
              <a:cxnSpLocks/>
              <a:stCxn id="87" idx="5"/>
              <a:endCxn id="88" idx="2"/>
            </p:cNvCxnSpPr>
            <p:nvPr/>
          </p:nvCxnSpPr>
          <p:spPr>
            <a:xfrm flipH="1" flipV="1">
              <a:off x="5543105" y="3243290"/>
              <a:ext cx="1372743" cy="14772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6" name="Straight Connector 165">
              <a:extLst>
                <a:ext uri="{FF2B5EF4-FFF2-40B4-BE49-F238E27FC236}">
                  <a16:creationId xmlns:a16="http://schemas.microsoft.com/office/drawing/2014/main" id="{4168C6EE-AC3F-4FAE-A8B3-9569C5B84B5C}"/>
                </a:ext>
              </a:extLst>
            </p:cNvPr>
            <p:cNvCxnSpPr>
              <a:cxnSpLocks/>
              <a:stCxn id="89" idx="6"/>
              <a:endCxn id="88" idx="2"/>
            </p:cNvCxnSpPr>
            <p:nvPr/>
          </p:nvCxnSpPr>
          <p:spPr>
            <a:xfrm flipH="1">
              <a:off x="5543105" y="2770991"/>
              <a:ext cx="854583" cy="472299"/>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9" name="Straight Connector 168">
              <a:extLst>
                <a:ext uri="{FF2B5EF4-FFF2-40B4-BE49-F238E27FC236}">
                  <a16:creationId xmlns:a16="http://schemas.microsoft.com/office/drawing/2014/main" id="{7D307327-D005-40C5-94A4-8F8DB45846CF}"/>
                </a:ext>
              </a:extLst>
            </p:cNvPr>
            <p:cNvCxnSpPr>
              <a:cxnSpLocks/>
              <a:stCxn id="92" idx="7"/>
            </p:cNvCxnSpPr>
            <p:nvPr/>
          </p:nvCxnSpPr>
          <p:spPr>
            <a:xfrm flipH="1">
              <a:off x="5112794" y="1967792"/>
              <a:ext cx="764834" cy="586599"/>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1" name="Straight Connector 170">
              <a:extLst>
                <a:ext uri="{FF2B5EF4-FFF2-40B4-BE49-F238E27FC236}">
                  <a16:creationId xmlns:a16="http://schemas.microsoft.com/office/drawing/2014/main" id="{E4BE25A0-9570-4045-A0CA-6B57F7517F5A}"/>
                </a:ext>
              </a:extLst>
            </p:cNvPr>
            <p:cNvCxnSpPr>
              <a:cxnSpLocks/>
              <a:stCxn id="94" idx="3"/>
            </p:cNvCxnSpPr>
            <p:nvPr/>
          </p:nvCxnSpPr>
          <p:spPr>
            <a:xfrm flipH="1">
              <a:off x="4725088" y="1675964"/>
              <a:ext cx="498164" cy="701493"/>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3" name="Straight Connector 172">
              <a:extLst>
                <a:ext uri="{FF2B5EF4-FFF2-40B4-BE49-F238E27FC236}">
                  <a16:creationId xmlns:a16="http://schemas.microsoft.com/office/drawing/2014/main" id="{D3FA9587-3ABD-47E8-BCEE-1C9799B89774}"/>
                </a:ext>
              </a:extLst>
            </p:cNvPr>
            <p:cNvCxnSpPr>
              <a:cxnSpLocks/>
              <a:stCxn id="94" idx="7"/>
              <a:endCxn id="93" idx="3"/>
            </p:cNvCxnSpPr>
            <p:nvPr/>
          </p:nvCxnSpPr>
          <p:spPr>
            <a:xfrm flipH="1">
              <a:off x="5117801" y="1604835"/>
              <a:ext cx="179225" cy="950715"/>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6" name="Straight Connector 175">
              <a:extLst>
                <a:ext uri="{FF2B5EF4-FFF2-40B4-BE49-F238E27FC236}">
                  <a16:creationId xmlns:a16="http://schemas.microsoft.com/office/drawing/2014/main" id="{C99F3C51-E23E-4CDD-971A-B6B82A4BEBF6}"/>
                </a:ext>
              </a:extLst>
            </p:cNvPr>
            <p:cNvCxnSpPr>
              <a:cxnSpLocks/>
              <a:endCxn id="92" idx="2"/>
            </p:cNvCxnSpPr>
            <p:nvPr/>
          </p:nvCxnSpPr>
          <p:spPr>
            <a:xfrm flipH="1">
              <a:off x="5788575" y="1668717"/>
              <a:ext cx="967520" cy="33464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8" name="Straight Connector 177">
              <a:extLst>
                <a:ext uri="{FF2B5EF4-FFF2-40B4-BE49-F238E27FC236}">
                  <a16:creationId xmlns:a16="http://schemas.microsoft.com/office/drawing/2014/main" id="{F8658B62-A5DC-4158-8F49-6C78A1460B0E}"/>
                </a:ext>
              </a:extLst>
            </p:cNvPr>
            <p:cNvCxnSpPr>
              <a:cxnSpLocks/>
              <a:stCxn id="91" idx="1"/>
              <a:endCxn id="90" idx="4"/>
            </p:cNvCxnSpPr>
            <p:nvPr/>
          </p:nvCxnSpPr>
          <p:spPr>
            <a:xfrm>
              <a:off x="6694133" y="1671457"/>
              <a:ext cx="295825" cy="467809"/>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81" name="Straight Connector 180">
              <a:extLst>
                <a:ext uri="{FF2B5EF4-FFF2-40B4-BE49-F238E27FC236}">
                  <a16:creationId xmlns:a16="http://schemas.microsoft.com/office/drawing/2014/main" id="{DFEEB19F-D4E9-42BC-A6B4-91829D907974}"/>
                </a:ext>
              </a:extLst>
            </p:cNvPr>
            <p:cNvCxnSpPr>
              <a:cxnSpLocks/>
              <a:stCxn id="90" idx="4"/>
              <a:endCxn id="89" idx="3"/>
            </p:cNvCxnSpPr>
            <p:nvPr/>
          </p:nvCxnSpPr>
          <p:spPr>
            <a:xfrm flipH="1">
              <a:off x="6308635" y="2139266"/>
              <a:ext cx="681323" cy="667289"/>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93" name="Straight Connector 192">
              <a:extLst>
                <a:ext uri="{FF2B5EF4-FFF2-40B4-BE49-F238E27FC236}">
                  <a16:creationId xmlns:a16="http://schemas.microsoft.com/office/drawing/2014/main" id="{C1AA9202-BD03-44FD-BF05-A99C4960FB97}"/>
                </a:ext>
              </a:extLst>
            </p:cNvPr>
            <p:cNvCxnSpPr>
              <a:cxnSpLocks/>
              <a:endCxn id="95" idx="4"/>
            </p:cNvCxnSpPr>
            <p:nvPr/>
          </p:nvCxnSpPr>
          <p:spPr>
            <a:xfrm>
              <a:off x="4591393" y="677146"/>
              <a:ext cx="171566" cy="1738055"/>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94" name="Straight Connector 193">
              <a:extLst>
                <a:ext uri="{FF2B5EF4-FFF2-40B4-BE49-F238E27FC236}">
                  <a16:creationId xmlns:a16="http://schemas.microsoft.com/office/drawing/2014/main" id="{7B28CC8F-BC6A-4AEB-8DD2-53AAE42FD44C}"/>
                </a:ext>
              </a:extLst>
            </p:cNvPr>
            <p:cNvCxnSpPr>
              <a:cxnSpLocks/>
              <a:stCxn id="96" idx="0"/>
              <a:endCxn id="124" idx="5"/>
            </p:cNvCxnSpPr>
            <p:nvPr/>
          </p:nvCxnSpPr>
          <p:spPr>
            <a:xfrm>
              <a:off x="4585540" y="637654"/>
              <a:ext cx="1213" cy="270629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sp>
          <p:nvSpPr>
            <p:cNvPr id="90" name="Flowchart: Connector 89">
              <a:extLst>
                <a:ext uri="{FF2B5EF4-FFF2-40B4-BE49-F238E27FC236}">
                  <a16:creationId xmlns:a16="http://schemas.microsoft.com/office/drawing/2014/main" id="{81511A0E-3707-4B6A-BF9B-58E3E8E9C9E6}"/>
                </a:ext>
              </a:extLst>
            </p:cNvPr>
            <p:cNvSpPr/>
            <p:nvPr/>
          </p:nvSpPr>
          <p:spPr>
            <a:xfrm>
              <a:off x="6937792" y="203867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1" name="Flowchart: Connector 90">
              <a:extLst>
                <a:ext uri="{FF2B5EF4-FFF2-40B4-BE49-F238E27FC236}">
                  <a16:creationId xmlns:a16="http://schemas.microsoft.com/office/drawing/2014/main" id="{2F543974-71A7-40E9-93CF-998504D5DBB5}"/>
                </a:ext>
              </a:extLst>
            </p:cNvPr>
            <p:cNvSpPr/>
            <p:nvPr/>
          </p:nvSpPr>
          <p:spPr>
            <a:xfrm>
              <a:off x="6678854" y="165672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9" name="Flowchart: Connector 88">
              <a:extLst>
                <a:ext uri="{FF2B5EF4-FFF2-40B4-BE49-F238E27FC236}">
                  <a16:creationId xmlns:a16="http://schemas.microsoft.com/office/drawing/2014/main" id="{D439A40D-960F-4D48-A7A4-76E903AD867A}"/>
                </a:ext>
              </a:extLst>
            </p:cNvPr>
            <p:cNvSpPr/>
            <p:nvPr/>
          </p:nvSpPr>
          <p:spPr>
            <a:xfrm>
              <a:off x="6293356" y="272069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2" name="Flowchart: Connector 91">
              <a:extLst>
                <a:ext uri="{FF2B5EF4-FFF2-40B4-BE49-F238E27FC236}">
                  <a16:creationId xmlns:a16="http://schemas.microsoft.com/office/drawing/2014/main" id="{0A1871FB-23DE-42E2-AC05-5F168CC884B3}"/>
                </a:ext>
              </a:extLst>
            </p:cNvPr>
            <p:cNvSpPr/>
            <p:nvPr/>
          </p:nvSpPr>
          <p:spPr>
            <a:xfrm>
              <a:off x="5788575" y="195306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5" name="Flowchart: Connector 94">
              <a:extLst>
                <a:ext uri="{FF2B5EF4-FFF2-40B4-BE49-F238E27FC236}">
                  <a16:creationId xmlns:a16="http://schemas.microsoft.com/office/drawing/2014/main" id="{D54578F2-97E1-4453-96DC-C9CAEDDFA2A3}"/>
                </a:ext>
              </a:extLst>
            </p:cNvPr>
            <p:cNvSpPr/>
            <p:nvPr/>
          </p:nvSpPr>
          <p:spPr>
            <a:xfrm>
              <a:off x="4710793" y="231461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4" name="Flowchart: Connector 93">
              <a:extLst>
                <a:ext uri="{FF2B5EF4-FFF2-40B4-BE49-F238E27FC236}">
                  <a16:creationId xmlns:a16="http://schemas.microsoft.com/office/drawing/2014/main" id="{EE331596-C81E-4BA5-A6F5-F4DD04B18963}"/>
                </a:ext>
              </a:extLst>
            </p:cNvPr>
            <p:cNvSpPr/>
            <p:nvPr/>
          </p:nvSpPr>
          <p:spPr>
            <a:xfrm>
              <a:off x="5207973" y="159010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3" name="Flowchart: Connector 92">
              <a:extLst>
                <a:ext uri="{FF2B5EF4-FFF2-40B4-BE49-F238E27FC236}">
                  <a16:creationId xmlns:a16="http://schemas.microsoft.com/office/drawing/2014/main" id="{D8AC61F5-58A4-41E0-A213-67E8BB311CD1}"/>
                </a:ext>
              </a:extLst>
            </p:cNvPr>
            <p:cNvSpPr/>
            <p:nvPr/>
          </p:nvSpPr>
          <p:spPr>
            <a:xfrm>
              <a:off x="5102522" y="246969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7" name="Flowchart: Connector 116">
              <a:extLst>
                <a:ext uri="{FF2B5EF4-FFF2-40B4-BE49-F238E27FC236}">
                  <a16:creationId xmlns:a16="http://schemas.microsoft.com/office/drawing/2014/main" id="{713258A5-0689-4B64-89FD-FDEA07645F94}"/>
                </a:ext>
              </a:extLst>
            </p:cNvPr>
            <p:cNvSpPr/>
            <p:nvPr/>
          </p:nvSpPr>
          <p:spPr>
            <a:xfrm>
              <a:off x="4073359" y="294314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8" name="Flowchart: Connector 107">
              <a:extLst>
                <a:ext uri="{FF2B5EF4-FFF2-40B4-BE49-F238E27FC236}">
                  <a16:creationId xmlns:a16="http://schemas.microsoft.com/office/drawing/2014/main" id="{4DFB8181-20FD-4826-A659-196058B82F9F}"/>
                </a:ext>
              </a:extLst>
            </p:cNvPr>
            <p:cNvSpPr/>
            <p:nvPr/>
          </p:nvSpPr>
          <p:spPr>
            <a:xfrm>
              <a:off x="3921194" y="4122992"/>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7" name="Flowchart: Connector 106">
              <a:extLst>
                <a:ext uri="{FF2B5EF4-FFF2-40B4-BE49-F238E27FC236}">
                  <a16:creationId xmlns:a16="http://schemas.microsoft.com/office/drawing/2014/main" id="{2EB242B3-D933-492E-BC18-AFE952223135}"/>
                </a:ext>
              </a:extLst>
            </p:cNvPr>
            <p:cNvSpPr/>
            <p:nvPr/>
          </p:nvSpPr>
          <p:spPr>
            <a:xfrm>
              <a:off x="4044532" y="378861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9" name="Flowchart: Connector 108">
              <a:extLst>
                <a:ext uri="{FF2B5EF4-FFF2-40B4-BE49-F238E27FC236}">
                  <a16:creationId xmlns:a16="http://schemas.microsoft.com/office/drawing/2014/main" id="{141FA7C2-E0A1-4A29-85AA-E9509C025F9A}"/>
                </a:ext>
              </a:extLst>
            </p:cNvPr>
            <p:cNvSpPr/>
            <p:nvPr/>
          </p:nvSpPr>
          <p:spPr>
            <a:xfrm>
              <a:off x="3907537" y="439205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0" name="Flowchart: Connector 109">
              <a:extLst>
                <a:ext uri="{FF2B5EF4-FFF2-40B4-BE49-F238E27FC236}">
                  <a16:creationId xmlns:a16="http://schemas.microsoft.com/office/drawing/2014/main" id="{5DE65C4F-6F16-478B-B23A-C071B601CC4A}"/>
                </a:ext>
              </a:extLst>
            </p:cNvPr>
            <p:cNvSpPr/>
            <p:nvPr/>
          </p:nvSpPr>
          <p:spPr>
            <a:xfrm>
              <a:off x="4133336" y="4485722"/>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1" name="Flowchart: Connector 110">
              <a:extLst>
                <a:ext uri="{FF2B5EF4-FFF2-40B4-BE49-F238E27FC236}">
                  <a16:creationId xmlns:a16="http://schemas.microsoft.com/office/drawing/2014/main" id="{1CAEC98A-FCD6-40E5-A0F6-DA42B1002186}"/>
                </a:ext>
              </a:extLst>
            </p:cNvPr>
            <p:cNvSpPr/>
            <p:nvPr/>
          </p:nvSpPr>
          <p:spPr>
            <a:xfrm>
              <a:off x="4303106" y="476279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3" name="Flowchart: Connector 102">
              <a:extLst>
                <a:ext uri="{FF2B5EF4-FFF2-40B4-BE49-F238E27FC236}">
                  <a16:creationId xmlns:a16="http://schemas.microsoft.com/office/drawing/2014/main" id="{F7C351CF-FED3-4332-9B9C-880B864119D8}"/>
                </a:ext>
              </a:extLst>
            </p:cNvPr>
            <p:cNvSpPr/>
            <p:nvPr/>
          </p:nvSpPr>
          <p:spPr>
            <a:xfrm>
              <a:off x="4550023" y="398180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4" name="Flowchart: Connector 103">
              <a:extLst>
                <a:ext uri="{FF2B5EF4-FFF2-40B4-BE49-F238E27FC236}">
                  <a16:creationId xmlns:a16="http://schemas.microsoft.com/office/drawing/2014/main" id="{A16EED0D-A0B3-4587-ADF6-EA4DF79228E2}"/>
                </a:ext>
              </a:extLst>
            </p:cNvPr>
            <p:cNvSpPr/>
            <p:nvPr/>
          </p:nvSpPr>
          <p:spPr>
            <a:xfrm>
              <a:off x="4769602" y="468357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5" name="Flowchart: Connector 104">
              <a:extLst>
                <a:ext uri="{FF2B5EF4-FFF2-40B4-BE49-F238E27FC236}">
                  <a16:creationId xmlns:a16="http://schemas.microsoft.com/office/drawing/2014/main" id="{03D0603A-87EF-45DB-A487-308D151DEC41}"/>
                </a:ext>
              </a:extLst>
            </p:cNvPr>
            <p:cNvSpPr/>
            <p:nvPr/>
          </p:nvSpPr>
          <p:spPr>
            <a:xfrm>
              <a:off x="4857839" y="427583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6" name="Flowchart: Connector 105">
              <a:extLst>
                <a:ext uri="{FF2B5EF4-FFF2-40B4-BE49-F238E27FC236}">
                  <a16:creationId xmlns:a16="http://schemas.microsoft.com/office/drawing/2014/main" id="{D1B3A8D9-57D5-447E-815B-B62FEB6115E9}"/>
                </a:ext>
              </a:extLst>
            </p:cNvPr>
            <p:cNvSpPr/>
            <p:nvPr/>
          </p:nvSpPr>
          <p:spPr>
            <a:xfrm>
              <a:off x="4989318" y="4204969"/>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2" name="Flowchart: Connector 101">
              <a:extLst>
                <a:ext uri="{FF2B5EF4-FFF2-40B4-BE49-F238E27FC236}">
                  <a16:creationId xmlns:a16="http://schemas.microsoft.com/office/drawing/2014/main" id="{38B9234E-3C6D-4D34-A00E-BE5851832CF9}"/>
                </a:ext>
              </a:extLst>
            </p:cNvPr>
            <p:cNvSpPr/>
            <p:nvPr/>
          </p:nvSpPr>
          <p:spPr>
            <a:xfrm>
              <a:off x="5073041" y="344385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0" name="Flowchart: Connector 99">
              <a:extLst>
                <a:ext uri="{FF2B5EF4-FFF2-40B4-BE49-F238E27FC236}">
                  <a16:creationId xmlns:a16="http://schemas.microsoft.com/office/drawing/2014/main" id="{1945B0F0-BCED-4C13-9CDB-D946861546D1}"/>
                </a:ext>
              </a:extLst>
            </p:cNvPr>
            <p:cNvSpPr/>
            <p:nvPr/>
          </p:nvSpPr>
          <p:spPr>
            <a:xfrm>
              <a:off x="4619549" y="337946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24" name="Flowchart: Connector 123">
              <a:extLst>
                <a:ext uri="{FF2B5EF4-FFF2-40B4-BE49-F238E27FC236}">
                  <a16:creationId xmlns:a16="http://schemas.microsoft.com/office/drawing/2014/main" id="{489AF961-1B6E-465A-9420-E55275A362A6}"/>
                </a:ext>
              </a:extLst>
            </p:cNvPr>
            <p:cNvSpPr/>
            <p:nvPr/>
          </p:nvSpPr>
          <p:spPr>
            <a:xfrm>
              <a:off x="4497700" y="325808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20" name="Flowchart: Connector 119">
              <a:extLst>
                <a:ext uri="{FF2B5EF4-FFF2-40B4-BE49-F238E27FC236}">
                  <a16:creationId xmlns:a16="http://schemas.microsoft.com/office/drawing/2014/main" id="{DE1F81C4-41F5-4D77-B198-F010125FD554}"/>
                </a:ext>
              </a:extLst>
            </p:cNvPr>
            <p:cNvSpPr/>
            <p:nvPr/>
          </p:nvSpPr>
          <p:spPr>
            <a:xfrm>
              <a:off x="4456435" y="331032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9" name="Flowchart: Connector 118">
              <a:extLst>
                <a:ext uri="{FF2B5EF4-FFF2-40B4-BE49-F238E27FC236}">
                  <a16:creationId xmlns:a16="http://schemas.microsoft.com/office/drawing/2014/main" id="{DB2F02CA-66FD-4A52-9455-19414F23F024}"/>
                </a:ext>
              </a:extLst>
            </p:cNvPr>
            <p:cNvSpPr/>
            <p:nvPr/>
          </p:nvSpPr>
          <p:spPr>
            <a:xfrm>
              <a:off x="4432218" y="333925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6" name="Flowchart: Connector 85">
              <a:extLst>
                <a:ext uri="{FF2B5EF4-FFF2-40B4-BE49-F238E27FC236}">
                  <a16:creationId xmlns:a16="http://schemas.microsoft.com/office/drawing/2014/main" id="{6ADD0FBC-B4B5-4068-AF72-A02DCDF1C891}"/>
                </a:ext>
              </a:extLst>
            </p:cNvPr>
            <p:cNvSpPr/>
            <p:nvPr/>
          </p:nvSpPr>
          <p:spPr>
            <a:xfrm>
              <a:off x="3494603" y="3211202"/>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8" name="Flowchart: Connector 87">
              <a:extLst>
                <a:ext uri="{FF2B5EF4-FFF2-40B4-BE49-F238E27FC236}">
                  <a16:creationId xmlns:a16="http://schemas.microsoft.com/office/drawing/2014/main" id="{5D20005A-402B-433A-A0B6-F35858FD0F00}"/>
                </a:ext>
              </a:extLst>
            </p:cNvPr>
            <p:cNvSpPr/>
            <p:nvPr/>
          </p:nvSpPr>
          <p:spPr>
            <a:xfrm>
              <a:off x="5543105" y="319299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7" name="Flowchart: Connector 86">
              <a:extLst>
                <a:ext uri="{FF2B5EF4-FFF2-40B4-BE49-F238E27FC236}">
                  <a16:creationId xmlns:a16="http://schemas.microsoft.com/office/drawing/2014/main" id="{670F9E95-46C2-42CC-AD1A-C7B75248AD04}"/>
                </a:ext>
              </a:extLst>
            </p:cNvPr>
            <p:cNvSpPr/>
            <p:nvPr/>
          </p:nvSpPr>
          <p:spPr>
            <a:xfrm>
              <a:off x="6826795" y="3305152"/>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6" name="Flowchart: Connector 95">
              <a:extLst>
                <a:ext uri="{FF2B5EF4-FFF2-40B4-BE49-F238E27FC236}">
                  <a16:creationId xmlns:a16="http://schemas.microsoft.com/office/drawing/2014/main" id="{DD980874-1D0F-4220-8E50-7FB6B4CA55A9}"/>
                </a:ext>
              </a:extLst>
            </p:cNvPr>
            <p:cNvSpPr/>
            <p:nvPr/>
          </p:nvSpPr>
          <p:spPr>
            <a:xfrm>
              <a:off x="4533374" y="63765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grpSp>
      <p:grpSp>
        <p:nvGrpSpPr>
          <p:cNvPr id="160" name="Group 159">
            <a:extLst>
              <a:ext uri="{FF2B5EF4-FFF2-40B4-BE49-F238E27FC236}">
                <a16:creationId xmlns:a16="http://schemas.microsoft.com/office/drawing/2014/main" id="{7791F142-86B8-4E4D-9691-3328AEE9D01A}"/>
              </a:ext>
            </a:extLst>
          </p:cNvPr>
          <p:cNvGrpSpPr/>
          <p:nvPr/>
        </p:nvGrpSpPr>
        <p:grpSpPr>
          <a:xfrm>
            <a:off x="296620" y="0"/>
            <a:ext cx="2506428" cy="4355038"/>
            <a:chOff x="10159377" y="1114644"/>
            <a:chExt cx="2506428" cy="4355038"/>
          </a:xfrm>
        </p:grpSpPr>
        <p:sp>
          <p:nvSpPr>
            <p:cNvPr id="175" name="TextBox 174">
              <a:extLst>
                <a:ext uri="{FF2B5EF4-FFF2-40B4-BE49-F238E27FC236}">
                  <a16:creationId xmlns:a16="http://schemas.microsoft.com/office/drawing/2014/main" id="{4327E57A-0D18-4F98-8F7B-E666DE5D592D}"/>
                </a:ext>
              </a:extLst>
            </p:cNvPr>
            <p:cNvSpPr txBox="1"/>
            <p:nvPr/>
          </p:nvSpPr>
          <p:spPr>
            <a:xfrm>
              <a:off x="10159377" y="1114644"/>
              <a:ext cx="2506428" cy="4355038"/>
            </a:xfrm>
            <a:prstGeom prst="rect">
              <a:avLst/>
            </a:prstGeom>
            <a:solidFill>
              <a:schemeClr val="tx1"/>
            </a:solidFill>
          </p:spPr>
          <p:txBody>
            <a:bodyPr wrap="square" lIns="252000" rIns="180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GB" sz="2400" dirty="0">
                  <a:solidFill>
                    <a:prstClr val="white"/>
                  </a:solidFill>
                  <a:latin typeface="WWF" pitchFamily="50" charset="0"/>
                </a:rPr>
                <a:t>BRISTOL CHANNEL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2400" dirty="0">
                  <a:solidFill>
                    <a:prstClr val="white"/>
                  </a:solidFill>
                  <a:latin typeface="WWF" pitchFamily="50" charset="0"/>
                </a:rPr>
                <a:t>APPROACHES SAC</a:t>
              </a:r>
              <a:endParaRPr kumimoji="0" lang="en-GB" sz="24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Responses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Criteria number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No response</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Mean score</a:t>
              </a:r>
              <a:endPar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≥50% unsure</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Set up</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Plans &amp; management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Involving people</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Decision making</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Resources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Monitoring</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Results</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WWF" pitchFamily="50" charset="0"/>
                <a:ea typeface="+mn-ea"/>
                <a:cs typeface="+mn-cs"/>
              </a:endParaRPr>
            </a:p>
          </p:txBody>
        </p:sp>
        <p:sp>
          <p:nvSpPr>
            <p:cNvPr id="177" name="Flowchart: Connector 176">
              <a:extLst>
                <a:ext uri="{FF2B5EF4-FFF2-40B4-BE49-F238E27FC236}">
                  <a16:creationId xmlns:a16="http://schemas.microsoft.com/office/drawing/2014/main" id="{0BF15EC3-94A3-4AA1-91DB-2F51D9A15F39}"/>
                </a:ext>
              </a:extLst>
            </p:cNvPr>
            <p:cNvSpPr/>
            <p:nvPr/>
          </p:nvSpPr>
          <p:spPr>
            <a:xfrm>
              <a:off x="10376637" y="3330083"/>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82" name="Flowchart: Connector 181">
              <a:extLst>
                <a:ext uri="{FF2B5EF4-FFF2-40B4-BE49-F238E27FC236}">
                  <a16:creationId xmlns:a16="http://schemas.microsoft.com/office/drawing/2014/main" id="{0EDACE41-CED5-40B1-9451-01DE26573F21}"/>
                </a:ext>
              </a:extLst>
            </p:cNvPr>
            <p:cNvSpPr/>
            <p:nvPr/>
          </p:nvSpPr>
          <p:spPr>
            <a:xfrm>
              <a:off x="10380217" y="3109478"/>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83" name="Rectangle 182">
              <a:extLst>
                <a:ext uri="{FF2B5EF4-FFF2-40B4-BE49-F238E27FC236}">
                  <a16:creationId xmlns:a16="http://schemas.microsoft.com/office/drawing/2014/main" id="{6DC073D9-34E9-436D-A0C3-2BA1B7A8A3D9}"/>
                </a:ext>
              </a:extLst>
            </p:cNvPr>
            <p:cNvSpPr/>
            <p:nvPr/>
          </p:nvSpPr>
          <p:spPr>
            <a:xfrm>
              <a:off x="10304784" y="2816166"/>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lumMod val="65000"/>
                    </a:schemeClr>
                  </a:solidFill>
                  <a:effectLst/>
                  <a:uLnTx/>
                  <a:uFillTx/>
                  <a:latin typeface="WWF" pitchFamily="50" charset="0"/>
                  <a:ea typeface="+mn-ea"/>
                  <a:cs typeface="+mn-cs"/>
                </a:rPr>
                <a:t>1</a:t>
              </a:r>
            </a:p>
          </p:txBody>
        </p:sp>
        <p:sp>
          <p:nvSpPr>
            <p:cNvPr id="195" name="Rectangle 194">
              <a:extLst>
                <a:ext uri="{FF2B5EF4-FFF2-40B4-BE49-F238E27FC236}">
                  <a16:creationId xmlns:a16="http://schemas.microsoft.com/office/drawing/2014/main" id="{895CB20F-E5D2-4CAD-AFE2-7CD4BBEBB93A}"/>
                </a:ext>
              </a:extLst>
            </p:cNvPr>
            <p:cNvSpPr/>
            <p:nvPr/>
          </p:nvSpPr>
          <p:spPr>
            <a:xfrm>
              <a:off x="10304784" y="2603324"/>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WWF" pitchFamily="50" charset="0"/>
                  <a:ea typeface="+mn-ea"/>
                  <a:cs typeface="+mn-cs"/>
                </a:rPr>
                <a:t>1</a:t>
              </a:r>
            </a:p>
          </p:txBody>
        </p:sp>
        <p:sp>
          <p:nvSpPr>
            <p:cNvPr id="196" name="Rectangle 195">
              <a:extLst>
                <a:ext uri="{FF2B5EF4-FFF2-40B4-BE49-F238E27FC236}">
                  <a16:creationId xmlns:a16="http://schemas.microsoft.com/office/drawing/2014/main" id="{CF143BAB-B027-4DF5-AB97-E8F2D08A82F2}"/>
                </a:ext>
              </a:extLst>
            </p:cNvPr>
            <p:cNvSpPr/>
            <p:nvPr/>
          </p:nvSpPr>
          <p:spPr>
            <a:xfrm>
              <a:off x="10305484" y="2397962"/>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latin typeface="WWF" pitchFamily="50" charset="0"/>
                </a:rPr>
                <a:t>3</a:t>
              </a:r>
              <a:endParaRPr kumimoji="0" lang="en-GB" sz="1400" b="1" i="0" u="none" strike="noStrike" kern="1200" cap="none" spc="0" normalizeH="0" baseline="0" noProof="0" dirty="0">
                <a:ln>
                  <a:noFill/>
                </a:ln>
                <a:solidFill>
                  <a:schemeClr val="bg1"/>
                </a:solidFill>
                <a:effectLst/>
                <a:uLnTx/>
                <a:uFillTx/>
                <a:latin typeface="WWF" pitchFamily="50" charset="0"/>
              </a:endParaRPr>
            </a:p>
          </p:txBody>
        </p:sp>
      </p:grpSp>
      <p:sp>
        <p:nvSpPr>
          <p:cNvPr id="201" name="Rectangle 200">
            <a:extLst>
              <a:ext uri="{FF2B5EF4-FFF2-40B4-BE49-F238E27FC236}">
                <a16:creationId xmlns:a16="http://schemas.microsoft.com/office/drawing/2014/main" id="{64E0CD6F-2207-4735-A38F-D124F1CC3244}"/>
              </a:ext>
            </a:extLst>
          </p:cNvPr>
          <p:cNvSpPr/>
          <p:nvPr/>
        </p:nvSpPr>
        <p:spPr>
          <a:xfrm>
            <a:off x="417393" y="2560722"/>
            <a:ext cx="401637" cy="178775"/>
          </a:xfrm>
          <a:prstGeom prst="rect">
            <a:avLst/>
          </a:prstGeom>
          <a:solidFill>
            <a:srgbClr val="85A0D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2" name="Rectangle 201">
            <a:extLst>
              <a:ext uri="{FF2B5EF4-FFF2-40B4-BE49-F238E27FC236}">
                <a16:creationId xmlns:a16="http://schemas.microsoft.com/office/drawing/2014/main" id="{897821DF-DC58-470D-8B73-773FAD813F76}"/>
              </a:ext>
            </a:extLst>
          </p:cNvPr>
          <p:cNvSpPr/>
          <p:nvPr/>
        </p:nvSpPr>
        <p:spPr>
          <a:xfrm>
            <a:off x="417394" y="2785334"/>
            <a:ext cx="401637" cy="178775"/>
          </a:xfrm>
          <a:prstGeom prst="rect">
            <a:avLst/>
          </a:prstGeom>
          <a:solidFill>
            <a:srgbClr val="92AC4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4" name="Rectangle 203">
            <a:extLst>
              <a:ext uri="{FF2B5EF4-FFF2-40B4-BE49-F238E27FC236}">
                <a16:creationId xmlns:a16="http://schemas.microsoft.com/office/drawing/2014/main" id="{12014A7E-322B-4DEC-BAEF-F9D8598B282C}"/>
              </a:ext>
            </a:extLst>
          </p:cNvPr>
          <p:cNvSpPr/>
          <p:nvPr/>
        </p:nvSpPr>
        <p:spPr>
          <a:xfrm>
            <a:off x="417393" y="3904684"/>
            <a:ext cx="401637" cy="178775"/>
          </a:xfrm>
          <a:prstGeom prst="rect">
            <a:avLst/>
          </a:prstGeom>
          <a:solidFill>
            <a:srgbClr val="0C61A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6" name="Rectangle 205">
            <a:extLst>
              <a:ext uri="{FF2B5EF4-FFF2-40B4-BE49-F238E27FC236}">
                <a16:creationId xmlns:a16="http://schemas.microsoft.com/office/drawing/2014/main" id="{8BFDFA0C-0387-437B-8123-69E88AC9DDBE}"/>
              </a:ext>
            </a:extLst>
          </p:cNvPr>
          <p:cNvSpPr/>
          <p:nvPr/>
        </p:nvSpPr>
        <p:spPr>
          <a:xfrm>
            <a:off x="413343" y="3014816"/>
            <a:ext cx="401637" cy="178775"/>
          </a:xfrm>
          <a:prstGeom prst="rect">
            <a:avLst/>
          </a:prstGeom>
          <a:solidFill>
            <a:srgbClr val="6DB05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9" name="Rectangle 208">
            <a:extLst>
              <a:ext uri="{FF2B5EF4-FFF2-40B4-BE49-F238E27FC236}">
                <a16:creationId xmlns:a16="http://schemas.microsoft.com/office/drawing/2014/main" id="{6CF55A45-B244-49EA-8AD2-1780AAF5CA39}"/>
              </a:ext>
            </a:extLst>
          </p:cNvPr>
          <p:cNvSpPr/>
          <p:nvPr/>
        </p:nvSpPr>
        <p:spPr>
          <a:xfrm>
            <a:off x="417393" y="3234160"/>
            <a:ext cx="401637" cy="178775"/>
          </a:xfrm>
          <a:prstGeom prst="rect">
            <a:avLst/>
          </a:prstGeom>
          <a:solidFill>
            <a:srgbClr val="0DB7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3" name="Rectangle 212">
            <a:extLst>
              <a:ext uri="{FF2B5EF4-FFF2-40B4-BE49-F238E27FC236}">
                <a16:creationId xmlns:a16="http://schemas.microsoft.com/office/drawing/2014/main" id="{61969115-9D70-48E6-ADF0-F801A058A029}"/>
              </a:ext>
            </a:extLst>
          </p:cNvPr>
          <p:cNvSpPr/>
          <p:nvPr/>
        </p:nvSpPr>
        <p:spPr>
          <a:xfrm>
            <a:off x="417393" y="3461626"/>
            <a:ext cx="401637" cy="178775"/>
          </a:xfrm>
          <a:prstGeom prst="rect">
            <a:avLst/>
          </a:prstGeom>
          <a:solidFill>
            <a:srgbClr val="08B8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5" name="Rectangle 214">
            <a:extLst>
              <a:ext uri="{FF2B5EF4-FFF2-40B4-BE49-F238E27FC236}">
                <a16:creationId xmlns:a16="http://schemas.microsoft.com/office/drawing/2014/main" id="{BA88D783-9569-45ED-82C4-F558F9099C7D}"/>
              </a:ext>
            </a:extLst>
          </p:cNvPr>
          <p:cNvSpPr/>
          <p:nvPr/>
        </p:nvSpPr>
        <p:spPr>
          <a:xfrm>
            <a:off x="417393" y="3680925"/>
            <a:ext cx="401637" cy="178775"/>
          </a:xfrm>
          <a:prstGeom prst="rect">
            <a:avLst/>
          </a:prstGeom>
          <a:solidFill>
            <a:srgbClr val="008B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61" name="Group 160">
            <a:extLst>
              <a:ext uri="{FF2B5EF4-FFF2-40B4-BE49-F238E27FC236}">
                <a16:creationId xmlns:a16="http://schemas.microsoft.com/office/drawing/2014/main" id="{51CAEEE5-2AD5-426A-946D-B1AFB2ED6D23}"/>
              </a:ext>
            </a:extLst>
          </p:cNvPr>
          <p:cNvGrpSpPr/>
          <p:nvPr/>
        </p:nvGrpSpPr>
        <p:grpSpPr>
          <a:xfrm>
            <a:off x="9543591" y="-22412"/>
            <a:ext cx="2364499" cy="4016484"/>
            <a:chOff x="452660" y="1622323"/>
            <a:chExt cx="2364499" cy="4016484"/>
          </a:xfrm>
        </p:grpSpPr>
        <p:sp>
          <p:nvSpPr>
            <p:cNvPr id="162" name="TextBox 161">
              <a:extLst>
                <a:ext uri="{FF2B5EF4-FFF2-40B4-BE49-F238E27FC236}">
                  <a16:creationId xmlns:a16="http://schemas.microsoft.com/office/drawing/2014/main" id="{7EBAAA5A-831F-4BBC-BB0F-28F11DA45187}"/>
                </a:ext>
              </a:extLst>
            </p:cNvPr>
            <p:cNvSpPr txBox="1"/>
            <p:nvPr/>
          </p:nvSpPr>
          <p:spPr>
            <a:xfrm>
              <a:off x="452660" y="1622323"/>
              <a:ext cx="2364499" cy="4016484"/>
            </a:xfrm>
            <a:prstGeom prst="rect">
              <a:avLst/>
            </a:prstGeom>
            <a:solidFill>
              <a:schemeClr val="tx1"/>
            </a:solidFill>
          </p:spPr>
          <p:txBody>
            <a:bodyPr wrap="square" lIns="252000" rIns="180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WWF" pitchFamily="50" charset="0"/>
                <a:ea typeface="+mn-ea"/>
                <a:cs typeface="+mn-cs"/>
              </a:endParaRPr>
            </a:p>
            <a:p>
              <a:pPr lvl="0" algn="r">
                <a:defRPr/>
              </a:pPr>
              <a:r>
                <a:rPr lang="en-GB" sz="2400" dirty="0">
                  <a:solidFill>
                    <a:prstClr val="white"/>
                  </a:solidFill>
                  <a:latin typeface="WWF" pitchFamily="50" charset="0"/>
                </a:rPr>
                <a:t>BRISTOL CHANNEL APPROACHES SAC</a:t>
              </a:r>
            </a:p>
            <a:p>
              <a:pPr lvl="0" algn="r">
                <a:defRPr/>
              </a:pPr>
              <a:endParaRPr lang="en-GB" sz="900" dirty="0">
                <a:solidFill>
                  <a:prstClr val="white"/>
                </a:solidFill>
                <a:latin typeface="WWF" pitchFamily="50"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4400" dirty="0">
                  <a:solidFill>
                    <a:schemeClr val="bg1"/>
                  </a:solidFill>
                  <a:latin typeface="Georgia" panose="02040502050405020303" pitchFamily="18" charset="0"/>
                </a:rPr>
                <a:t>29</a:t>
              </a:r>
              <a:r>
                <a:rPr kumimoji="0" lang="en-GB" sz="4400" b="0" i="0" u="none" strike="noStrike" kern="1200" cap="none" spc="0" normalizeH="0" baseline="0" noProof="0" dirty="0">
                  <a:ln>
                    <a:noFill/>
                  </a:ln>
                  <a:solidFill>
                    <a:schemeClr val="bg1"/>
                  </a:solidFill>
                  <a:effectLst/>
                  <a:uLnTx/>
                  <a:uFillTx/>
                  <a:latin typeface="Georgia" panose="02040502050405020303" pitchFamily="18" charset="0"/>
                  <a:ea typeface="+mn-ea"/>
                  <a:cs typeface="+mn-cs"/>
                </a:rPr>
                <a:t>%</a:t>
              </a: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Creation</a:t>
              </a: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Pioneer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Self-sufficient</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WWF" pitchFamily="50" charset="0"/>
                <a:ea typeface="+mn-ea"/>
                <a:cs typeface="+mn-cs"/>
              </a:endParaRPr>
            </a:p>
          </p:txBody>
        </p:sp>
        <p:grpSp>
          <p:nvGrpSpPr>
            <p:cNvPr id="164" name="Group 163">
              <a:extLst>
                <a:ext uri="{FF2B5EF4-FFF2-40B4-BE49-F238E27FC236}">
                  <a16:creationId xmlns:a16="http://schemas.microsoft.com/office/drawing/2014/main" id="{65070F79-5052-4143-9272-BDEB228CB1BB}"/>
                </a:ext>
              </a:extLst>
            </p:cNvPr>
            <p:cNvGrpSpPr/>
            <p:nvPr/>
          </p:nvGrpSpPr>
          <p:grpSpPr>
            <a:xfrm>
              <a:off x="656225" y="5021284"/>
              <a:ext cx="620745" cy="320289"/>
              <a:chOff x="4334496" y="2295036"/>
              <a:chExt cx="493802" cy="178776"/>
            </a:xfrm>
          </p:grpSpPr>
          <p:sp>
            <p:nvSpPr>
              <p:cNvPr id="198" name="Rectangle 197">
                <a:extLst>
                  <a:ext uri="{FF2B5EF4-FFF2-40B4-BE49-F238E27FC236}">
                    <a16:creationId xmlns:a16="http://schemas.microsoft.com/office/drawing/2014/main" id="{D3D3DB2E-953E-434F-9F91-FC72C59E6259}"/>
                  </a:ext>
                </a:extLst>
              </p:cNvPr>
              <p:cNvSpPr/>
              <p:nvPr/>
            </p:nvSpPr>
            <p:spPr>
              <a:xfrm>
                <a:off x="4334496" y="2295036"/>
                <a:ext cx="493802"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9" name="Rectangle 198">
                <a:extLst>
                  <a:ext uri="{FF2B5EF4-FFF2-40B4-BE49-F238E27FC236}">
                    <a16:creationId xmlns:a16="http://schemas.microsoft.com/office/drawing/2014/main" id="{420D383E-30F9-41CC-9937-D5E1C4969BE2}"/>
                  </a:ext>
                </a:extLst>
              </p:cNvPr>
              <p:cNvSpPr/>
              <p:nvPr/>
            </p:nvSpPr>
            <p:spPr>
              <a:xfrm>
                <a:off x="4334496" y="2295037"/>
                <a:ext cx="493802" cy="178775"/>
              </a:xfrm>
              <a:prstGeom prst="rect">
                <a:avLst/>
              </a:prstGeom>
              <a:solidFill>
                <a:srgbClr val="006666">
                  <a:alpha val="29804"/>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5" name="Group 164">
              <a:extLst>
                <a:ext uri="{FF2B5EF4-FFF2-40B4-BE49-F238E27FC236}">
                  <a16:creationId xmlns:a16="http://schemas.microsoft.com/office/drawing/2014/main" id="{DFC6A52C-058A-4D3D-B63C-4ECAE90881FA}"/>
                </a:ext>
              </a:extLst>
            </p:cNvPr>
            <p:cNvGrpSpPr/>
            <p:nvPr/>
          </p:nvGrpSpPr>
          <p:grpSpPr>
            <a:xfrm>
              <a:off x="656225" y="4608874"/>
              <a:ext cx="620746" cy="320287"/>
              <a:chOff x="4518469" y="1721388"/>
              <a:chExt cx="493803" cy="178775"/>
            </a:xfrm>
          </p:grpSpPr>
          <p:sp>
            <p:nvSpPr>
              <p:cNvPr id="172" name="Rectangle 171">
                <a:extLst>
                  <a:ext uri="{FF2B5EF4-FFF2-40B4-BE49-F238E27FC236}">
                    <a16:creationId xmlns:a16="http://schemas.microsoft.com/office/drawing/2014/main" id="{3234BD15-B732-4A65-8567-0E08BF078C10}"/>
                  </a:ext>
                </a:extLst>
              </p:cNvPr>
              <p:cNvSpPr/>
              <p:nvPr/>
            </p:nvSpPr>
            <p:spPr>
              <a:xfrm>
                <a:off x="4518469" y="1721388"/>
                <a:ext cx="493803"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4" name="Rectangle 173">
                <a:extLst>
                  <a:ext uri="{FF2B5EF4-FFF2-40B4-BE49-F238E27FC236}">
                    <a16:creationId xmlns:a16="http://schemas.microsoft.com/office/drawing/2014/main" id="{F32F2EAB-2290-4733-BF36-837817E7CDD0}"/>
                  </a:ext>
                </a:extLst>
              </p:cNvPr>
              <p:cNvSpPr/>
              <p:nvPr/>
            </p:nvSpPr>
            <p:spPr>
              <a:xfrm>
                <a:off x="4518469" y="1721388"/>
                <a:ext cx="493803" cy="178775"/>
              </a:xfrm>
              <a:prstGeom prst="rect">
                <a:avLst/>
              </a:prstGeom>
              <a:solidFill>
                <a:srgbClr val="66FF9B">
                  <a:alpha val="2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7" name="Group 166">
              <a:extLst>
                <a:ext uri="{FF2B5EF4-FFF2-40B4-BE49-F238E27FC236}">
                  <a16:creationId xmlns:a16="http://schemas.microsoft.com/office/drawing/2014/main" id="{3B2C520A-1F4E-4D6A-B27A-50C440077731}"/>
                </a:ext>
              </a:extLst>
            </p:cNvPr>
            <p:cNvGrpSpPr/>
            <p:nvPr/>
          </p:nvGrpSpPr>
          <p:grpSpPr>
            <a:xfrm>
              <a:off x="656225" y="4186922"/>
              <a:ext cx="620745" cy="320287"/>
              <a:chOff x="3852838" y="2393284"/>
              <a:chExt cx="493802" cy="178775"/>
            </a:xfrm>
          </p:grpSpPr>
          <p:sp>
            <p:nvSpPr>
              <p:cNvPr id="168" name="Rectangle 167">
                <a:extLst>
                  <a:ext uri="{FF2B5EF4-FFF2-40B4-BE49-F238E27FC236}">
                    <a16:creationId xmlns:a16="http://schemas.microsoft.com/office/drawing/2014/main" id="{AB53B986-3584-42A7-B5D4-5BC0C20107B5}"/>
                  </a:ext>
                </a:extLst>
              </p:cNvPr>
              <p:cNvSpPr/>
              <p:nvPr/>
            </p:nvSpPr>
            <p:spPr>
              <a:xfrm>
                <a:off x="3852838" y="2393284"/>
                <a:ext cx="493802"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0" name="Rectangle 169">
                <a:extLst>
                  <a:ext uri="{FF2B5EF4-FFF2-40B4-BE49-F238E27FC236}">
                    <a16:creationId xmlns:a16="http://schemas.microsoft.com/office/drawing/2014/main" id="{DF7A5615-998F-451D-8EEB-27B2C8B842CC}"/>
                  </a:ext>
                </a:extLst>
              </p:cNvPr>
              <p:cNvSpPr/>
              <p:nvPr/>
            </p:nvSpPr>
            <p:spPr>
              <a:xfrm>
                <a:off x="3852838" y="2393284"/>
                <a:ext cx="493802" cy="178775"/>
              </a:xfrm>
              <a:prstGeom prst="rect">
                <a:avLst/>
              </a:prstGeom>
              <a:solidFill>
                <a:srgbClr val="CCFFCC">
                  <a:alpha val="29804"/>
                </a:srgb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Tree>
    <p:extLst>
      <p:ext uri="{BB962C8B-B14F-4D97-AF65-F5344CB8AC3E}">
        <p14:creationId xmlns:p14="http://schemas.microsoft.com/office/powerpoint/2010/main" val="15208252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Do you have any thoughts or ideas on how we could achieve better results?</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BRISTOL CHANNEL APPROACHES SAC</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C61A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RESULTS</a:t>
            </a:r>
          </a:p>
        </p:txBody>
      </p:sp>
      <p:sp>
        <p:nvSpPr>
          <p:cNvPr id="3" name="Rectangle 2">
            <a:extLst>
              <a:ext uri="{FF2B5EF4-FFF2-40B4-BE49-F238E27FC236}">
                <a16:creationId xmlns:a16="http://schemas.microsoft.com/office/drawing/2014/main" id="{383AC25F-4DD9-4B08-8543-346ADA7FE445}"/>
              </a:ext>
            </a:extLst>
          </p:cNvPr>
          <p:cNvSpPr/>
          <p:nvPr/>
        </p:nvSpPr>
        <p:spPr>
          <a:xfrm>
            <a:off x="4743554" y="3136612"/>
            <a:ext cx="2970878" cy="584775"/>
          </a:xfrm>
          <a:prstGeom prst="rect">
            <a:avLst/>
          </a:prstGeom>
        </p:spPr>
        <p:txBody>
          <a:bodyPr wrap="none">
            <a:spAutoFit/>
          </a:bodyPr>
          <a:lstStyle/>
          <a:p>
            <a:r>
              <a:rPr lang="en-GB" sz="3200" dirty="0">
                <a:solidFill>
                  <a:srgbClr val="000000"/>
                </a:solidFill>
                <a:latin typeface="Calibri" panose="020F0502020204030204" pitchFamily="34" charset="0"/>
              </a:rPr>
              <a:t>“Still early days.”</a:t>
            </a:r>
            <a:endParaRPr lang="en-GB" sz="3200" dirty="0"/>
          </a:p>
        </p:txBody>
      </p:sp>
    </p:spTree>
    <p:extLst>
      <p:ext uri="{BB962C8B-B14F-4D97-AF65-F5344CB8AC3E}">
        <p14:creationId xmlns:p14="http://schemas.microsoft.com/office/powerpoint/2010/main" val="19650206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F8CA6BA-6A45-4BD6-A0F7-0F7A8D31F9FD}"/>
              </a:ext>
            </a:extLst>
          </p:cNvPr>
          <p:cNvSpPr/>
          <p:nvPr/>
        </p:nvSpPr>
        <p:spPr>
          <a:xfrm>
            <a:off x="1" y="0"/>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DF3DFA6E-6347-4200-9036-D5350A0499BB}"/>
              </a:ext>
            </a:extLst>
          </p:cNvPr>
          <p:cNvSpPr>
            <a:spLocks noGrp="1"/>
          </p:cNvSpPr>
          <p:nvPr>
            <p:ph type="ctrTitle"/>
          </p:nvPr>
        </p:nvSpPr>
        <p:spPr>
          <a:xfrm>
            <a:off x="1524001" y="500473"/>
            <a:ext cx="9144000" cy="1307328"/>
          </a:xfrm>
        </p:spPr>
        <p:txBody>
          <a:bodyPr>
            <a:normAutofit/>
          </a:bodyPr>
          <a:lstStyle/>
          <a:p>
            <a:r>
              <a:rPr lang="en-GB" sz="4400" dirty="0">
                <a:solidFill>
                  <a:schemeClr val="bg1"/>
                </a:solidFill>
                <a:latin typeface="WWF" panose="02000000000000000000" pitchFamily="50" charset="0"/>
              </a:rPr>
              <a:t>RESULTS ALSO AVAILABLE FOR:</a:t>
            </a:r>
          </a:p>
        </p:txBody>
      </p:sp>
      <p:sp>
        <p:nvSpPr>
          <p:cNvPr id="3" name="Subtitle 2">
            <a:extLst>
              <a:ext uri="{FF2B5EF4-FFF2-40B4-BE49-F238E27FC236}">
                <a16:creationId xmlns:a16="http://schemas.microsoft.com/office/drawing/2014/main" id="{8EDE768B-5A74-4B1B-A3A4-A63B9A1C4BAB}"/>
              </a:ext>
            </a:extLst>
          </p:cNvPr>
          <p:cNvSpPr>
            <a:spLocks noGrp="1"/>
          </p:cNvSpPr>
          <p:nvPr>
            <p:ph type="subTitle" idx="1"/>
          </p:nvPr>
        </p:nvSpPr>
        <p:spPr>
          <a:xfrm>
            <a:off x="1524000" y="2072640"/>
            <a:ext cx="9296399" cy="3198723"/>
          </a:xfrm>
        </p:spPr>
        <p:txBody>
          <a:bodyPr>
            <a:normAutofit/>
          </a:bodyPr>
          <a:lstStyle/>
          <a:p>
            <a:r>
              <a:rPr lang="en-GB" dirty="0">
                <a:solidFill>
                  <a:schemeClr val="bg1"/>
                </a:solidFill>
                <a:latin typeface="Georgia" panose="02040502050405020303" pitchFamily="18" charset="0"/>
              </a:rPr>
              <a:t>Lundy</a:t>
            </a:r>
          </a:p>
          <a:p>
            <a:r>
              <a:rPr lang="en-GB" dirty="0">
                <a:solidFill>
                  <a:schemeClr val="bg1"/>
                </a:solidFill>
                <a:latin typeface="Georgia" panose="02040502050405020303" pitchFamily="18" charset="0"/>
              </a:rPr>
              <a:t>Bideford to Foreland Point MCZ</a:t>
            </a:r>
          </a:p>
          <a:p>
            <a:r>
              <a:rPr lang="en-GB" dirty="0">
                <a:solidFill>
                  <a:schemeClr val="bg1"/>
                </a:solidFill>
                <a:latin typeface="Georgia" panose="02040502050405020303" pitchFamily="18" charset="0"/>
              </a:rPr>
              <a:t>Bristol Channel Approaches SAC</a:t>
            </a:r>
          </a:p>
          <a:p>
            <a:r>
              <a:rPr lang="en-GB" dirty="0">
                <a:solidFill>
                  <a:schemeClr val="bg1"/>
                </a:solidFill>
                <a:latin typeface="Georgia" panose="02040502050405020303" pitchFamily="18" charset="0"/>
              </a:rPr>
              <a:t>Hartland Point to Tintagel MCZ</a:t>
            </a:r>
          </a:p>
          <a:p>
            <a:r>
              <a:rPr lang="en-GB" dirty="0">
                <a:solidFill>
                  <a:schemeClr val="bg1"/>
                </a:solidFill>
                <a:latin typeface="Georgia" panose="02040502050405020303" pitchFamily="18" charset="0"/>
              </a:rPr>
              <a:t>Taw-Torridge Estuary</a:t>
            </a:r>
          </a:p>
          <a:p>
            <a:endParaRPr lang="en-GB" dirty="0">
              <a:solidFill>
                <a:schemeClr val="bg1"/>
              </a:solidFill>
              <a:latin typeface="Georgia" panose="02040502050405020303" pitchFamily="18" charset="0"/>
            </a:endParaRPr>
          </a:p>
          <a:p>
            <a:r>
              <a:rPr lang="en-GB" dirty="0">
                <a:solidFill>
                  <a:schemeClr val="bg1"/>
                </a:solidFill>
                <a:latin typeface="Georgia" panose="02040502050405020303" pitchFamily="18" charset="0"/>
              </a:rPr>
              <a:t>Link to </a:t>
            </a:r>
            <a:r>
              <a:rPr lang="en-GB" dirty="0">
                <a:solidFill>
                  <a:schemeClr val="bg1"/>
                </a:solidFill>
                <a:latin typeface="Georgia" panose="02040502050405020303" pitchFamily="18" charset="0"/>
                <a:hlinkClick r:id="rId3"/>
              </a:rPr>
              <a:t>Compass Pilot Report for North Devon</a:t>
            </a:r>
            <a:endParaRPr lang="en-GB" dirty="0">
              <a:solidFill>
                <a:schemeClr val="bg1"/>
              </a:solidFill>
              <a:latin typeface="Georgia" panose="02040502050405020303" pitchFamily="18" charset="0"/>
            </a:endParaRPr>
          </a:p>
        </p:txBody>
      </p:sp>
      <p:sp>
        <p:nvSpPr>
          <p:cNvPr id="5" name="Rectangle 4">
            <a:extLst>
              <a:ext uri="{FF2B5EF4-FFF2-40B4-BE49-F238E27FC236}">
                <a16:creationId xmlns:a16="http://schemas.microsoft.com/office/drawing/2014/main" id="{9136C932-5CF5-4E1D-981D-4C2F7C3309AE}"/>
              </a:ext>
            </a:extLst>
          </p:cNvPr>
          <p:cNvSpPr/>
          <p:nvPr/>
        </p:nvSpPr>
        <p:spPr>
          <a:xfrm>
            <a:off x="4450081" y="5789811"/>
            <a:ext cx="3291840" cy="646331"/>
          </a:xfrm>
          <a:prstGeom prst="rect">
            <a:avLst/>
          </a:prstGeom>
        </p:spPr>
        <p:txBody>
          <a:bodyPr wrap="square">
            <a:spAutoFit/>
          </a:bodyPr>
          <a:lstStyle/>
          <a:p>
            <a:r>
              <a:rPr lang="en-GB" dirty="0">
                <a:solidFill>
                  <a:schemeClr val="accent5"/>
                </a:solidFill>
                <a:latin typeface="Georgia" panose="02040502050405020303" pitchFamily="18" charset="0"/>
              </a:rPr>
              <a:t>Twitter: @UKSEAS_project</a:t>
            </a:r>
          </a:p>
          <a:p>
            <a:r>
              <a:rPr lang="en-GB" dirty="0">
                <a:solidFill>
                  <a:schemeClr val="accent5"/>
                </a:solidFill>
                <a:latin typeface="Georgia" panose="02040502050405020303" pitchFamily="18" charset="0"/>
              </a:rPr>
              <a:t>Email: UKSEAS@wwf.org.uk</a:t>
            </a:r>
          </a:p>
        </p:txBody>
      </p:sp>
    </p:spTree>
    <p:extLst>
      <p:ext uri="{BB962C8B-B14F-4D97-AF65-F5344CB8AC3E}">
        <p14:creationId xmlns:p14="http://schemas.microsoft.com/office/powerpoint/2010/main" val="3886593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 Were areas important for species and habitats of conservation value identified?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759192152"/>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1104822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4. Was the condition of important areas for species and habitats established?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667615129"/>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1772197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6. Were the pressures identified that impact important areas for species and habitats?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302499818"/>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4141434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 Were stakeholders and their interests identified?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293508737"/>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BRISTOL CHANNEL APPROACHES SAC</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2473735330"/>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2911</Words>
  <Application>Microsoft Office PowerPoint</Application>
  <PresentationFormat>Widescreen</PresentationFormat>
  <Paragraphs>466</Paragraphs>
  <Slides>51</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51</vt:i4>
      </vt:variant>
    </vt:vector>
  </HeadingPairs>
  <TitlesOfParts>
    <vt:vector size="57" baseType="lpstr">
      <vt:lpstr>Arial</vt:lpstr>
      <vt:lpstr>Calibri</vt:lpstr>
      <vt:lpstr>Calibri Light</vt:lpstr>
      <vt:lpstr>Georgia</vt:lpstr>
      <vt:lpstr>WWF</vt:lpstr>
      <vt:lpstr>Office Theme</vt:lpstr>
      <vt:lpstr>BRISTOL CHANNEL  APPROACHES SAC</vt:lpstr>
      <vt:lpstr>PowerPoint Presentation</vt:lpstr>
      <vt:lpstr>PowerPoint Presentation</vt:lpstr>
      <vt:lpstr>PowerPoint Presentation</vt:lpstr>
      <vt:lpstr>PowerPoint Presentation</vt:lpstr>
      <vt:lpstr>1. Were areas important for species and habitats of conservation value identified? </vt:lpstr>
      <vt:lpstr>4. Was the condition of important areas for species and habitats established? </vt:lpstr>
      <vt:lpstr>6. Were the pressures identified that impact important areas for species and habitats? </vt:lpstr>
      <vt:lpstr>2. Were stakeholders and their interests identified? </vt:lpstr>
      <vt:lpstr>3. Was a stakeholder participation process established? </vt:lpstr>
      <vt:lpstr>5. Was a socio-economic baseline report produced? </vt:lpstr>
      <vt:lpstr>7. Was the MPA boundary based on important areas of ecological interest </vt:lpstr>
      <vt:lpstr>17. Does the protected area have legal status? </vt:lpstr>
      <vt:lpstr>Do you have any thoughts or ideas on how MPAs could be set up more successfully?</vt:lpstr>
      <vt:lpstr>20. Does the protected area have a management plan? </vt:lpstr>
      <vt:lpstr>12. Does the MPA have objectives that consider environmental factors? </vt:lpstr>
      <vt:lpstr>13. Does the MPA have objectives that consider socio-economic factors? </vt:lpstr>
      <vt:lpstr>24. Does the MPA have a business plan describing how income can be generated to deliver the MPA objectives in the long term? </vt:lpstr>
      <vt:lpstr>8. Does the protected area have well-defined spatial units (zones) that direct the type, location and/or time of allowable human activities? </vt:lpstr>
      <vt:lpstr>9. Does the protected area have management in place for each zone as appropriate to meet the site's objectives as a whole? </vt:lpstr>
      <vt:lpstr>15. Have alternative income generating activities been considered to compensate for displacement of damaging activities in the MPA?</vt:lpstr>
      <vt:lpstr>26. Is there a planned education programme linked to the site's objectives and needs? </vt:lpstr>
      <vt:lpstr>Do you have any thoughts or comments on how management plans and site objectives could be improved?</vt:lpstr>
      <vt:lpstr>18. Are people aware of the MPA? </vt:lpstr>
      <vt:lpstr>19. Do deliberate (active and inclusive) opportunities for people to be involved in decision making exist? </vt:lpstr>
      <vt:lpstr>32. How satisfied are you with your involvement with MPA management? </vt:lpstr>
      <vt:lpstr>29. Do you think stakeholders feel a sense of responsibility for the MPA? </vt:lpstr>
      <vt:lpstr>Do you have any thoughts or comments on how we could better involve people in MPA management?</vt:lpstr>
      <vt:lpstr>16. Is responsibility for the governance of the MPA clear? </vt:lpstr>
      <vt:lpstr>30. Do the relevant authorities take responsibility for the MPA? </vt:lpstr>
      <vt:lpstr>10. Does a management body exist that is empowered to set the MPA’s strategy, objectives and overall direction? </vt:lpstr>
      <vt:lpstr>11. Does a management committee exist that implements the strategy? </vt:lpstr>
      <vt:lpstr>14. MPAs generate "benefits" e.g. fish and recreational opportunities.  Were rules identified to help share access to these benefits? </vt:lpstr>
      <vt:lpstr>Do you have any thoughts or comments on how we could improve decision making? </vt:lpstr>
      <vt:lpstr>21. Are there enough people employed to manage the site? </vt:lpstr>
      <vt:lpstr>22. Is the infrastructure and equipment needed to manage the site available? </vt:lpstr>
      <vt:lpstr>25. Do staff have the skills and training needed? </vt:lpstr>
      <vt:lpstr>38. Is there long term funding for the full cost of the MPA and its management/operating costs? </vt:lpstr>
      <vt:lpstr>Do you have any thoughts or comments on how MPA management could be better resourced? </vt:lpstr>
      <vt:lpstr>27. Are biological, social and economic factors monitored which could be used in management? </vt:lpstr>
      <vt:lpstr>28. Are management activities monitored against performance by those responsible for the management? </vt:lpstr>
      <vt:lpstr>37. Has the management plan/rules for the protected area been reviewed and updated based on monitoring of the plan's progress? </vt:lpstr>
      <vt:lpstr>23. Is enforcement of management rules undertaken? </vt:lpstr>
      <vt:lpstr>Do you have any thoughts or comments on how marine protected areas could be monitored better?</vt:lpstr>
      <vt:lpstr>31. Is the protected area meeting its objectives/in good condition, thanks to the implementation of the management plan or rules? </vt:lpstr>
      <vt:lpstr>33. Is the MPA achieving its objectives (whether it has a management plan or not) </vt:lpstr>
      <vt:lpstr>34. Is the MPA delivering improved ecological effects? </vt:lpstr>
      <vt:lpstr>35. Has the MPA generated any *socio-economic benefits? *Things like culture, jobs and recreational use </vt:lpstr>
      <vt:lpstr>36. Are the benefits of the MPA reported to the community? </vt:lpstr>
      <vt:lpstr>Do you have any thoughts or ideas on how we could achieve better results?</vt:lpstr>
      <vt:lpstr>RESULTS ALSO AVAILABLE FOR: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LUNDY</dc:title>
  <dc:creator>Sarah Young</dc:creator>
  <cp:lastModifiedBy>Sarah Young</cp:lastModifiedBy>
  <cp:revision>31</cp:revision>
  <dcterms:created xsi:type="dcterms:W3CDTF">2018-11-08T15:46:00Z</dcterms:created>
  <dcterms:modified xsi:type="dcterms:W3CDTF">2019-03-10T11:59:33Z</dcterms:modified>
</cp:coreProperties>
</file>